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8" r:id="rId16"/>
    <p:sldId id="319" r:id="rId17"/>
    <p:sldId id="372" r:id="rId18"/>
    <p:sldId id="377" r:id="rId19"/>
    <p:sldId id="378" r:id="rId20"/>
    <p:sldId id="379" r:id="rId21"/>
    <p:sldId id="380" r:id="rId22"/>
    <p:sldId id="382" r:id="rId23"/>
    <p:sldId id="277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89" r:id="rId33"/>
    <p:sldId id="290" r:id="rId34"/>
    <p:sldId id="292" r:id="rId35"/>
    <p:sldId id="293" r:id="rId36"/>
    <p:sldId id="411" r:id="rId37"/>
    <p:sldId id="414" r:id="rId38"/>
    <p:sldId id="404" r:id="rId39"/>
    <p:sldId id="300" r:id="rId40"/>
    <p:sldId id="406" r:id="rId41"/>
    <p:sldId id="308" r:id="rId42"/>
    <p:sldId id="415" r:id="rId43"/>
    <p:sldId id="309" r:id="rId4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uba\Downloads\legajos%20(2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uba\Downloads\legajos%20(3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CANTIDAD DE REGISTROS DE LEGAJOS EN EL SAEP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Hoja2!$F$2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69EB-4779-B3A7-F6BCD3CA11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Hoja2!$E$3:$E$4</c:f>
              <c:strCache>
                <c:ptCount val="2"/>
                <c:pt idx="0">
                  <c:v>GOREAREQUIPA</c:v>
                </c:pt>
                <c:pt idx="1">
                  <c:v>MUNIPROVINCIALAREQUIPA</c:v>
                </c:pt>
              </c:strCache>
            </c:strRef>
          </c:cat>
          <c:val>
            <c:numRef>
              <c:f>Hoja2!$F$3:$F$4</c:f>
              <c:numCache>
                <c:formatCode>General</c:formatCode>
                <c:ptCount val="2"/>
                <c:pt idx="0">
                  <c:v>2543</c:v>
                </c:pt>
                <c:pt idx="1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B-4779-B3A7-F6BCD3CA1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6857615"/>
        <c:axId val="96838895"/>
      </c:barChart>
      <c:catAx>
        <c:axId val="9685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96838895"/>
        <c:crosses val="autoZero"/>
        <c:auto val="1"/>
        <c:lblAlgn val="ctr"/>
        <c:lblOffset val="100"/>
        <c:noMultiLvlLbl val="0"/>
      </c:catAx>
      <c:valAx>
        <c:axId val="9683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9685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dirty="0"/>
              <a:t>Cantidad de legajos registrados por la Procuraduría Pública del Gobierno Regional de Arequipa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41414507899263"/>
          <c:y val="0.20613410971373244"/>
          <c:w val="0.82453726552343953"/>
          <c:h val="0.397696768452955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Hoja2!$B$6</c:f>
              <c:strCache>
                <c:ptCount val="1"/>
                <c:pt idx="0">
                  <c:v>EN EJECUCION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Hoja2!$C$5:$H$5</c:f>
              <c:strCache>
                <c:ptCount val="6"/>
                <c:pt idx="0">
                  <c:v>PENAL</c:v>
                </c:pt>
                <c:pt idx="1">
                  <c:v>ARBITRAL</c:v>
                </c:pt>
                <c:pt idx="2">
                  <c:v>CIVIL</c:v>
                </c:pt>
                <c:pt idx="3">
                  <c:v>CONSTITUCIONAL</c:v>
                </c:pt>
                <c:pt idx="4">
                  <c:v>LABORAL</c:v>
                </c:pt>
                <c:pt idx="5">
                  <c:v>PROCESO CONTENCIOSO ADMINISTRATIVO</c:v>
                </c:pt>
              </c:strCache>
            </c:strRef>
          </c:cat>
          <c:val>
            <c:numRef>
              <c:f>Hoja2!$C$6:$H$6</c:f>
              <c:numCache>
                <c:formatCode>General</c:formatCode>
                <c:ptCount val="6"/>
                <c:pt idx="2">
                  <c:v>2</c:v>
                </c:pt>
                <c:pt idx="3">
                  <c:v>6</c:v>
                </c:pt>
                <c:pt idx="4">
                  <c:v>35</c:v>
                </c:pt>
                <c:pt idx="5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2-4B48-8CFF-E5B63C496EBC}"/>
            </c:ext>
          </c:extLst>
        </c:ser>
        <c:ser>
          <c:idx val="1"/>
          <c:order val="1"/>
          <c:tx>
            <c:strRef>
              <c:f>Hoja2!$B$7</c:f>
              <c:strCache>
                <c:ptCount val="1"/>
                <c:pt idx="0">
                  <c:v>EN TRAMITE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Hoja2!$C$5:$H$5</c:f>
              <c:strCache>
                <c:ptCount val="6"/>
                <c:pt idx="0">
                  <c:v>PENAL</c:v>
                </c:pt>
                <c:pt idx="1">
                  <c:v>ARBITRAL</c:v>
                </c:pt>
                <c:pt idx="2">
                  <c:v>CIVIL</c:v>
                </c:pt>
                <c:pt idx="3">
                  <c:v>CONSTITUCIONAL</c:v>
                </c:pt>
                <c:pt idx="4">
                  <c:v>LABORAL</c:v>
                </c:pt>
                <c:pt idx="5">
                  <c:v>PROCESO CONTENCIOSO ADMINISTRATIVO</c:v>
                </c:pt>
              </c:strCache>
            </c:strRef>
          </c:cat>
          <c:val>
            <c:numRef>
              <c:f>Hoja2!$C$7:$H$7</c:f>
              <c:numCache>
                <c:formatCode>General</c:formatCode>
                <c:ptCount val="6"/>
                <c:pt idx="0">
                  <c:v>6</c:v>
                </c:pt>
                <c:pt idx="1">
                  <c:v>34</c:v>
                </c:pt>
                <c:pt idx="2">
                  <c:v>37</c:v>
                </c:pt>
                <c:pt idx="3">
                  <c:v>53</c:v>
                </c:pt>
                <c:pt idx="4">
                  <c:v>189</c:v>
                </c:pt>
                <c:pt idx="5">
                  <c:v>1490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2-4B48-8CFF-E5B63C496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4178991"/>
        <c:axId val="1964182319"/>
        <c:axId val="0"/>
      </c:bar3DChart>
      <c:catAx>
        <c:axId val="196417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964182319"/>
        <c:crosses val="autoZero"/>
        <c:auto val="1"/>
        <c:lblAlgn val="ctr"/>
        <c:lblOffset val="100"/>
        <c:noMultiLvlLbl val="0"/>
      </c:catAx>
      <c:valAx>
        <c:axId val="196418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19641789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Cantidad</a:t>
            </a:r>
            <a:r>
              <a:rPr lang="en-US" sz="1400" dirty="0"/>
              <a:t> de </a:t>
            </a:r>
            <a:r>
              <a:rPr lang="en-US" sz="1400" dirty="0" err="1"/>
              <a:t>legajos</a:t>
            </a:r>
            <a:r>
              <a:rPr lang="en-US" sz="1400" dirty="0"/>
              <a:t> </a:t>
            </a:r>
            <a:r>
              <a:rPr lang="en-US" sz="1400" dirty="0" err="1"/>
              <a:t>registrados</a:t>
            </a:r>
            <a:r>
              <a:rPr lang="en-US" sz="1400" dirty="0"/>
              <a:t> por la</a:t>
            </a:r>
            <a:r>
              <a:rPr lang="en-US" sz="1400" baseline="0" dirty="0"/>
              <a:t> </a:t>
            </a:r>
            <a:r>
              <a:rPr lang="en-US" sz="1400" baseline="0" dirty="0" err="1"/>
              <a:t>Procuraduría</a:t>
            </a:r>
            <a:r>
              <a:rPr lang="en-US" sz="1400" baseline="0" dirty="0"/>
              <a:t> </a:t>
            </a:r>
            <a:r>
              <a:rPr lang="en-US" sz="1400" baseline="0" dirty="0" err="1"/>
              <a:t>Pública</a:t>
            </a:r>
            <a:r>
              <a:rPr lang="en-US" sz="1400" baseline="0" dirty="0"/>
              <a:t> Municipal Provincial de Arequipa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Hoja2!$B$6</c:f>
              <c:strCache>
                <c:ptCount val="1"/>
                <c:pt idx="0">
                  <c:v>EN TRAMITE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8838304552590265E-2"/>
                  <c:y val="-2.5403488745787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C8-4022-97C0-C32940FA2DC1}"/>
                </c:ext>
              </c:extLst>
            </c:dLbl>
            <c:dLbl>
              <c:idx val="1"/>
              <c:layout>
                <c:manualLayout>
                  <c:x val="1.8838304552590265E-2"/>
                  <c:y val="-3.387131832771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C8-4022-97C0-C32940FA2DC1}"/>
                </c:ext>
              </c:extLst>
            </c:dLbl>
            <c:dLbl>
              <c:idx val="2"/>
              <c:layout>
                <c:manualLayout>
                  <c:x val="2.3024594453165806E-2"/>
                  <c:y val="-3.951653804900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C8-4022-97C0-C32940FA2DC1}"/>
                </c:ext>
              </c:extLst>
            </c:dLbl>
            <c:dLbl>
              <c:idx val="3"/>
              <c:layout>
                <c:manualLayout>
                  <c:x val="1.8838304552590265E-2"/>
                  <c:y val="-3.387131832771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C8-4022-97C0-C32940FA2D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Hoja2!$C$5:$F$5</c:f>
              <c:strCache>
                <c:ptCount val="4"/>
                <c:pt idx="0">
                  <c:v>PENAL</c:v>
                </c:pt>
                <c:pt idx="1">
                  <c:v>CIVIL</c:v>
                </c:pt>
                <c:pt idx="2">
                  <c:v>CONSTITUCIONAL</c:v>
                </c:pt>
                <c:pt idx="3">
                  <c:v>LABORAL</c:v>
                </c:pt>
              </c:strCache>
            </c:strRef>
          </c:cat>
          <c:val>
            <c:numRef>
              <c:f>Hoja2!$C$6:$F$6</c:f>
              <c:numCache>
                <c:formatCode>General</c:formatCode>
                <c:ptCount val="4"/>
                <c:pt idx="0">
                  <c:v>29</c:v>
                </c:pt>
                <c:pt idx="1">
                  <c:v>21</c:v>
                </c:pt>
                <c:pt idx="2">
                  <c:v>10</c:v>
                </c:pt>
                <c:pt idx="3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8-4022-97C0-C32940FA2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874255"/>
        <c:axId val="96862191"/>
        <c:axId val="0"/>
      </c:bar3DChart>
      <c:catAx>
        <c:axId val="9687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96862191"/>
        <c:crosses val="autoZero"/>
        <c:auto val="1"/>
        <c:lblAlgn val="ctr"/>
        <c:lblOffset val="100"/>
        <c:noMultiLvlLbl val="0"/>
      </c:catAx>
      <c:valAx>
        <c:axId val="9686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968742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5BC85-C59F-4419-B03F-57F0007DE56F}" type="datetimeFigureOut">
              <a:rPr lang="es-PE" smtClean="0"/>
              <a:t>5/06/2024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81D78-F399-4B11-B558-B1F75E51CB4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582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274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86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37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8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10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95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77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52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81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52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74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34826ef4_0_8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55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1053" y="1001979"/>
            <a:ext cx="9477375" cy="894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22978" y="2509469"/>
            <a:ext cx="7388859" cy="3138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jpg"/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.png"/><Relationship Id="rId7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3.jpg"/><Relationship Id="rId4" Type="http://schemas.openxmlformats.org/officeDocument/2006/relationships/image" Target="../media/image4.png"/><Relationship Id="rId9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jp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hyperlink" Target="mailto:dir@pge.gob.pe" TargetMode="Externa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3.png"/><Relationship Id="rId7" Type="http://schemas.openxmlformats.org/officeDocument/2006/relationships/image" Target="../media/image102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0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emf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emf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emf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63" Type="http://schemas.openxmlformats.org/officeDocument/2006/relationships/image" Target="../media/image6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6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61" Type="http://schemas.openxmlformats.org/officeDocument/2006/relationships/image" Target="../media/image6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1.png"/><Relationship Id="rId7" Type="http://schemas.openxmlformats.org/officeDocument/2006/relationships/image" Target="../media/image7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3476" y="393191"/>
            <a:ext cx="6478905" cy="6464935"/>
            <a:chOff x="5713476" y="393191"/>
            <a:chExt cx="6478905" cy="6464935"/>
          </a:xfrm>
        </p:grpSpPr>
        <p:sp>
          <p:nvSpPr>
            <p:cNvPr id="3" name="object 3"/>
            <p:cNvSpPr/>
            <p:nvPr/>
          </p:nvSpPr>
          <p:spPr>
            <a:xfrm>
              <a:off x="8071104" y="425195"/>
              <a:ext cx="4121150" cy="6433185"/>
            </a:xfrm>
            <a:custGeom>
              <a:avLst/>
              <a:gdLst/>
              <a:ahLst/>
              <a:cxnLst/>
              <a:rect l="l" t="t" r="r" b="b"/>
              <a:pathLst>
                <a:path w="4121150" h="6433184">
                  <a:moveTo>
                    <a:pt x="3422142" y="0"/>
                  </a:moveTo>
                  <a:lnTo>
                    <a:pt x="3373759" y="334"/>
                  </a:lnTo>
                  <a:lnTo>
                    <a:pt x="3325537" y="1336"/>
                  </a:lnTo>
                  <a:lnTo>
                    <a:pt x="3277481" y="3001"/>
                  </a:lnTo>
                  <a:lnTo>
                    <a:pt x="3229596" y="5324"/>
                  </a:lnTo>
                  <a:lnTo>
                    <a:pt x="3181884" y="8300"/>
                  </a:lnTo>
                  <a:lnTo>
                    <a:pt x="3134352" y="11926"/>
                  </a:lnTo>
                  <a:lnTo>
                    <a:pt x="3087003" y="16197"/>
                  </a:lnTo>
                  <a:lnTo>
                    <a:pt x="3039841" y="21108"/>
                  </a:lnTo>
                  <a:lnTo>
                    <a:pt x="2992872" y="26656"/>
                  </a:lnTo>
                  <a:lnTo>
                    <a:pt x="2946099" y="32835"/>
                  </a:lnTo>
                  <a:lnTo>
                    <a:pt x="2899527" y="39642"/>
                  </a:lnTo>
                  <a:lnTo>
                    <a:pt x="2853160" y="47072"/>
                  </a:lnTo>
                  <a:lnTo>
                    <a:pt x="2807003" y="55121"/>
                  </a:lnTo>
                  <a:lnTo>
                    <a:pt x="2761059" y="63783"/>
                  </a:lnTo>
                  <a:lnTo>
                    <a:pt x="2715335" y="73056"/>
                  </a:lnTo>
                  <a:lnTo>
                    <a:pt x="2669833" y="82934"/>
                  </a:lnTo>
                  <a:lnTo>
                    <a:pt x="2624558" y="93413"/>
                  </a:lnTo>
                  <a:lnTo>
                    <a:pt x="2579515" y="104488"/>
                  </a:lnTo>
                  <a:lnTo>
                    <a:pt x="2534708" y="116156"/>
                  </a:lnTo>
                  <a:lnTo>
                    <a:pt x="2490142" y="128412"/>
                  </a:lnTo>
                  <a:lnTo>
                    <a:pt x="2445820" y="141251"/>
                  </a:lnTo>
                  <a:lnTo>
                    <a:pt x="2401748" y="154669"/>
                  </a:lnTo>
                  <a:lnTo>
                    <a:pt x="2357929" y="168661"/>
                  </a:lnTo>
                  <a:lnTo>
                    <a:pt x="2314368" y="183224"/>
                  </a:lnTo>
                  <a:lnTo>
                    <a:pt x="2271070" y="198353"/>
                  </a:lnTo>
                  <a:lnTo>
                    <a:pt x="2228038" y="214043"/>
                  </a:lnTo>
                  <a:lnTo>
                    <a:pt x="2185278" y="230290"/>
                  </a:lnTo>
                  <a:lnTo>
                    <a:pt x="2142794" y="247090"/>
                  </a:lnTo>
                  <a:lnTo>
                    <a:pt x="2100589" y="264438"/>
                  </a:lnTo>
                  <a:lnTo>
                    <a:pt x="2058669" y="282330"/>
                  </a:lnTo>
                  <a:lnTo>
                    <a:pt x="2017038" y="300762"/>
                  </a:lnTo>
                  <a:lnTo>
                    <a:pt x="1975700" y="319728"/>
                  </a:lnTo>
                  <a:lnTo>
                    <a:pt x="1934659" y="339225"/>
                  </a:lnTo>
                  <a:lnTo>
                    <a:pt x="1893921" y="359249"/>
                  </a:lnTo>
                  <a:lnTo>
                    <a:pt x="1853489" y="379794"/>
                  </a:lnTo>
                  <a:lnTo>
                    <a:pt x="1813368" y="400857"/>
                  </a:lnTo>
                  <a:lnTo>
                    <a:pt x="1773562" y="422432"/>
                  </a:lnTo>
                  <a:lnTo>
                    <a:pt x="1734076" y="444517"/>
                  </a:lnTo>
                  <a:lnTo>
                    <a:pt x="1694913" y="467105"/>
                  </a:lnTo>
                  <a:lnTo>
                    <a:pt x="1656079" y="490194"/>
                  </a:lnTo>
                  <a:lnTo>
                    <a:pt x="1617578" y="513778"/>
                  </a:lnTo>
                  <a:lnTo>
                    <a:pt x="1579415" y="537853"/>
                  </a:lnTo>
                  <a:lnTo>
                    <a:pt x="1541593" y="562415"/>
                  </a:lnTo>
                  <a:lnTo>
                    <a:pt x="1504116" y="587459"/>
                  </a:lnTo>
                  <a:lnTo>
                    <a:pt x="1466991" y="612981"/>
                  </a:lnTo>
                  <a:lnTo>
                    <a:pt x="1430220" y="638977"/>
                  </a:lnTo>
                  <a:lnTo>
                    <a:pt x="1393808" y="665441"/>
                  </a:lnTo>
                  <a:lnTo>
                    <a:pt x="1357760" y="692370"/>
                  </a:lnTo>
                  <a:lnTo>
                    <a:pt x="1322080" y="719760"/>
                  </a:lnTo>
                  <a:lnTo>
                    <a:pt x="1286772" y="747605"/>
                  </a:lnTo>
                  <a:lnTo>
                    <a:pt x="1251841" y="775902"/>
                  </a:lnTo>
                  <a:lnTo>
                    <a:pt x="1217292" y="804646"/>
                  </a:lnTo>
                  <a:lnTo>
                    <a:pt x="1183128" y="833833"/>
                  </a:lnTo>
                  <a:lnTo>
                    <a:pt x="1149354" y="863458"/>
                  </a:lnTo>
                  <a:lnTo>
                    <a:pt x="1115974" y="893517"/>
                  </a:lnTo>
                  <a:lnTo>
                    <a:pt x="1082994" y="924006"/>
                  </a:lnTo>
                  <a:lnTo>
                    <a:pt x="1050416" y="954919"/>
                  </a:lnTo>
                  <a:lnTo>
                    <a:pt x="1018246" y="986254"/>
                  </a:lnTo>
                  <a:lnTo>
                    <a:pt x="986488" y="1018004"/>
                  </a:lnTo>
                  <a:lnTo>
                    <a:pt x="955146" y="1050167"/>
                  </a:lnTo>
                  <a:lnTo>
                    <a:pt x="924226" y="1082737"/>
                  </a:lnTo>
                  <a:lnTo>
                    <a:pt x="893730" y="1115710"/>
                  </a:lnTo>
                  <a:lnTo>
                    <a:pt x="863664" y="1149082"/>
                  </a:lnTo>
                  <a:lnTo>
                    <a:pt x="834032" y="1182848"/>
                  </a:lnTo>
                  <a:lnTo>
                    <a:pt x="804839" y="1217004"/>
                  </a:lnTo>
                  <a:lnTo>
                    <a:pt x="776088" y="1251546"/>
                  </a:lnTo>
                  <a:lnTo>
                    <a:pt x="747784" y="1286469"/>
                  </a:lnTo>
                  <a:lnTo>
                    <a:pt x="719932" y="1321769"/>
                  </a:lnTo>
                  <a:lnTo>
                    <a:pt x="692537" y="1357441"/>
                  </a:lnTo>
                  <a:lnTo>
                    <a:pt x="665601" y="1393481"/>
                  </a:lnTo>
                  <a:lnTo>
                    <a:pt x="639130" y="1429884"/>
                  </a:lnTo>
                  <a:lnTo>
                    <a:pt x="613129" y="1466647"/>
                  </a:lnTo>
                  <a:lnTo>
                    <a:pt x="587601" y="1503764"/>
                  </a:lnTo>
                  <a:lnTo>
                    <a:pt x="562551" y="1541232"/>
                  </a:lnTo>
                  <a:lnTo>
                    <a:pt x="537983" y="1579045"/>
                  </a:lnTo>
                  <a:lnTo>
                    <a:pt x="513902" y="1617201"/>
                  </a:lnTo>
                  <a:lnTo>
                    <a:pt x="490312" y="1655693"/>
                  </a:lnTo>
                  <a:lnTo>
                    <a:pt x="467218" y="1694518"/>
                  </a:lnTo>
                  <a:lnTo>
                    <a:pt x="444624" y="1733672"/>
                  </a:lnTo>
                  <a:lnTo>
                    <a:pt x="422535" y="1773149"/>
                  </a:lnTo>
                  <a:lnTo>
                    <a:pt x="400954" y="1812946"/>
                  </a:lnTo>
                  <a:lnTo>
                    <a:pt x="379886" y="1853059"/>
                  </a:lnTo>
                  <a:lnTo>
                    <a:pt x="359336" y="1893482"/>
                  </a:lnTo>
                  <a:lnTo>
                    <a:pt x="339308" y="1934211"/>
                  </a:lnTo>
                  <a:lnTo>
                    <a:pt x="319806" y="1975242"/>
                  </a:lnTo>
                  <a:lnTo>
                    <a:pt x="300835" y="2016571"/>
                  </a:lnTo>
                  <a:lnTo>
                    <a:pt x="282399" y="2058194"/>
                  </a:lnTo>
                  <a:lnTo>
                    <a:pt x="264503" y="2100105"/>
                  </a:lnTo>
                  <a:lnTo>
                    <a:pt x="247150" y="2142300"/>
                  </a:lnTo>
                  <a:lnTo>
                    <a:pt x="230347" y="2184775"/>
                  </a:lnTo>
                  <a:lnTo>
                    <a:pt x="214095" y="2227526"/>
                  </a:lnTo>
                  <a:lnTo>
                    <a:pt x="198401" y="2270548"/>
                  </a:lnTo>
                  <a:lnTo>
                    <a:pt x="183269" y="2313837"/>
                  </a:lnTo>
                  <a:lnTo>
                    <a:pt x="168703" y="2357389"/>
                  </a:lnTo>
                  <a:lnTo>
                    <a:pt x="154706" y="2401198"/>
                  </a:lnTo>
                  <a:lnTo>
                    <a:pt x="141285" y="2445261"/>
                  </a:lnTo>
                  <a:lnTo>
                    <a:pt x="128443" y="2489573"/>
                  </a:lnTo>
                  <a:lnTo>
                    <a:pt x="116184" y="2534130"/>
                  </a:lnTo>
                  <a:lnTo>
                    <a:pt x="104514" y="2578928"/>
                  </a:lnTo>
                  <a:lnTo>
                    <a:pt x="93436" y="2623961"/>
                  </a:lnTo>
                  <a:lnTo>
                    <a:pt x="82954" y="2669226"/>
                  </a:lnTo>
                  <a:lnTo>
                    <a:pt x="73074" y="2714718"/>
                  </a:lnTo>
                  <a:lnTo>
                    <a:pt x="63799" y="2760434"/>
                  </a:lnTo>
                  <a:lnTo>
                    <a:pt x="55134" y="2806367"/>
                  </a:lnTo>
                  <a:lnTo>
                    <a:pt x="47084" y="2852515"/>
                  </a:lnTo>
                  <a:lnTo>
                    <a:pt x="39652" y="2898872"/>
                  </a:lnTo>
                  <a:lnTo>
                    <a:pt x="32844" y="2945434"/>
                  </a:lnTo>
                  <a:lnTo>
                    <a:pt x="26663" y="2992198"/>
                  </a:lnTo>
                  <a:lnTo>
                    <a:pt x="21114" y="3039157"/>
                  </a:lnTo>
                  <a:lnTo>
                    <a:pt x="16201" y="3086309"/>
                  </a:lnTo>
                  <a:lnTo>
                    <a:pt x="11929" y="3133649"/>
                  </a:lnTo>
                  <a:lnTo>
                    <a:pt x="8302" y="3181171"/>
                  </a:lnTo>
                  <a:lnTo>
                    <a:pt x="5325" y="3228873"/>
                  </a:lnTo>
                  <a:lnTo>
                    <a:pt x="3002" y="3276749"/>
                  </a:lnTo>
                  <a:lnTo>
                    <a:pt x="1337" y="3324795"/>
                  </a:lnTo>
                  <a:lnTo>
                    <a:pt x="335" y="3373007"/>
                  </a:lnTo>
                  <a:lnTo>
                    <a:pt x="0" y="3421379"/>
                  </a:lnTo>
                  <a:lnTo>
                    <a:pt x="335" y="3469751"/>
                  </a:lnTo>
                  <a:lnTo>
                    <a:pt x="1337" y="3517961"/>
                  </a:lnTo>
                  <a:lnTo>
                    <a:pt x="3002" y="3566006"/>
                  </a:lnTo>
                  <a:lnTo>
                    <a:pt x="5325" y="3613880"/>
                  </a:lnTo>
                  <a:lnTo>
                    <a:pt x="8302" y="3661580"/>
                  </a:lnTo>
                  <a:lnTo>
                    <a:pt x="11929" y="3709102"/>
                  </a:lnTo>
                  <a:lnTo>
                    <a:pt x="16201" y="3756440"/>
                  </a:lnTo>
                  <a:lnTo>
                    <a:pt x="21114" y="3803590"/>
                  </a:lnTo>
                  <a:lnTo>
                    <a:pt x="26663" y="3850549"/>
                  </a:lnTo>
                  <a:lnTo>
                    <a:pt x="32844" y="3897311"/>
                  </a:lnTo>
                  <a:lnTo>
                    <a:pt x="39652" y="3943872"/>
                  </a:lnTo>
                  <a:lnTo>
                    <a:pt x="47084" y="3990229"/>
                  </a:lnTo>
                  <a:lnTo>
                    <a:pt x="55134" y="4036375"/>
                  </a:lnTo>
                  <a:lnTo>
                    <a:pt x="63799" y="4082308"/>
                  </a:lnTo>
                  <a:lnTo>
                    <a:pt x="73074" y="4128022"/>
                  </a:lnTo>
                  <a:lnTo>
                    <a:pt x="82954" y="4173513"/>
                  </a:lnTo>
                  <a:lnTo>
                    <a:pt x="93436" y="4218778"/>
                  </a:lnTo>
                  <a:lnTo>
                    <a:pt x="104514" y="4263810"/>
                  </a:lnTo>
                  <a:lnTo>
                    <a:pt x="116184" y="4308607"/>
                  </a:lnTo>
                  <a:lnTo>
                    <a:pt x="128443" y="4353163"/>
                  </a:lnTo>
                  <a:lnTo>
                    <a:pt x="141285" y="4397475"/>
                  </a:lnTo>
                  <a:lnTo>
                    <a:pt x="154706" y="4441537"/>
                  </a:lnTo>
                  <a:lnTo>
                    <a:pt x="168703" y="4485346"/>
                  </a:lnTo>
                  <a:lnTo>
                    <a:pt x="183269" y="4528897"/>
                  </a:lnTo>
                  <a:lnTo>
                    <a:pt x="198401" y="4572185"/>
                  </a:lnTo>
                  <a:lnTo>
                    <a:pt x="214095" y="4615207"/>
                  </a:lnTo>
                  <a:lnTo>
                    <a:pt x="230347" y="4657958"/>
                  </a:lnTo>
                  <a:lnTo>
                    <a:pt x="247150" y="4700433"/>
                  </a:lnTo>
                  <a:lnTo>
                    <a:pt x="264503" y="4742628"/>
                  </a:lnTo>
                  <a:lnTo>
                    <a:pt x="282399" y="4784538"/>
                  </a:lnTo>
                  <a:lnTo>
                    <a:pt x="300835" y="4826160"/>
                  </a:lnTo>
                  <a:lnTo>
                    <a:pt x="319806" y="4867489"/>
                  </a:lnTo>
                  <a:lnTo>
                    <a:pt x="339308" y="4908520"/>
                  </a:lnTo>
                  <a:lnTo>
                    <a:pt x="359336" y="4949250"/>
                  </a:lnTo>
                  <a:lnTo>
                    <a:pt x="379886" y="4989672"/>
                  </a:lnTo>
                  <a:lnTo>
                    <a:pt x="400954" y="5029785"/>
                  </a:lnTo>
                  <a:lnTo>
                    <a:pt x="422535" y="5069582"/>
                  </a:lnTo>
                  <a:lnTo>
                    <a:pt x="444624" y="5109059"/>
                  </a:lnTo>
                  <a:lnTo>
                    <a:pt x="467218" y="5148213"/>
                  </a:lnTo>
                  <a:lnTo>
                    <a:pt x="490312" y="5187038"/>
                  </a:lnTo>
                  <a:lnTo>
                    <a:pt x="513902" y="5225530"/>
                  </a:lnTo>
                  <a:lnTo>
                    <a:pt x="537983" y="5263686"/>
                  </a:lnTo>
                  <a:lnTo>
                    <a:pt x="562551" y="5301499"/>
                  </a:lnTo>
                  <a:lnTo>
                    <a:pt x="587601" y="5338967"/>
                  </a:lnTo>
                  <a:lnTo>
                    <a:pt x="613129" y="5376085"/>
                  </a:lnTo>
                  <a:lnTo>
                    <a:pt x="639130" y="5412847"/>
                  </a:lnTo>
                  <a:lnTo>
                    <a:pt x="665601" y="5449251"/>
                  </a:lnTo>
                  <a:lnTo>
                    <a:pt x="692537" y="5485291"/>
                  </a:lnTo>
                  <a:lnTo>
                    <a:pt x="719932" y="5520963"/>
                  </a:lnTo>
                  <a:lnTo>
                    <a:pt x="747784" y="5556263"/>
                  </a:lnTo>
                  <a:lnTo>
                    <a:pt x="776088" y="5591186"/>
                  </a:lnTo>
                  <a:lnTo>
                    <a:pt x="804839" y="5625728"/>
                  </a:lnTo>
                  <a:lnTo>
                    <a:pt x="834032" y="5659885"/>
                  </a:lnTo>
                  <a:lnTo>
                    <a:pt x="863664" y="5693652"/>
                  </a:lnTo>
                  <a:lnTo>
                    <a:pt x="893730" y="5727024"/>
                  </a:lnTo>
                  <a:lnTo>
                    <a:pt x="924226" y="5759997"/>
                  </a:lnTo>
                  <a:lnTo>
                    <a:pt x="955146" y="5792568"/>
                  </a:lnTo>
                  <a:lnTo>
                    <a:pt x="986488" y="5824731"/>
                  </a:lnTo>
                  <a:lnTo>
                    <a:pt x="1018246" y="5856482"/>
                  </a:lnTo>
                  <a:lnTo>
                    <a:pt x="1050416" y="5887817"/>
                  </a:lnTo>
                  <a:lnTo>
                    <a:pt x="1082994" y="5918731"/>
                  </a:lnTo>
                  <a:lnTo>
                    <a:pt x="1115974" y="5949220"/>
                  </a:lnTo>
                  <a:lnTo>
                    <a:pt x="1149354" y="5979279"/>
                  </a:lnTo>
                  <a:lnTo>
                    <a:pt x="1183128" y="6008904"/>
                  </a:lnTo>
                  <a:lnTo>
                    <a:pt x="1217292" y="6038092"/>
                  </a:lnTo>
                  <a:lnTo>
                    <a:pt x="1251841" y="6066836"/>
                  </a:lnTo>
                  <a:lnTo>
                    <a:pt x="1286772" y="6095134"/>
                  </a:lnTo>
                  <a:lnTo>
                    <a:pt x="1322080" y="6122980"/>
                  </a:lnTo>
                  <a:lnTo>
                    <a:pt x="1357760" y="6150370"/>
                  </a:lnTo>
                  <a:lnTo>
                    <a:pt x="1393808" y="6177299"/>
                  </a:lnTo>
                  <a:lnTo>
                    <a:pt x="1430220" y="6203765"/>
                  </a:lnTo>
                  <a:lnTo>
                    <a:pt x="1466991" y="6229761"/>
                  </a:lnTo>
                  <a:lnTo>
                    <a:pt x="1504116" y="6255283"/>
                  </a:lnTo>
                  <a:lnTo>
                    <a:pt x="1541593" y="6280328"/>
                  </a:lnTo>
                  <a:lnTo>
                    <a:pt x="1579415" y="6304890"/>
                  </a:lnTo>
                  <a:lnTo>
                    <a:pt x="1617578" y="6328966"/>
                  </a:lnTo>
                  <a:lnTo>
                    <a:pt x="1656079" y="6352550"/>
                  </a:lnTo>
                  <a:lnTo>
                    <a:pt x="1694913" y="6375639"/>
                  </a:lnTo>
                  <a:lnTo>
                    <a:pt x="1734076" y="6398229"/>
                  </a:lnTo>
                  <a:lnTo>
                    <a:pt x="1773562" y="6420314"/>
                  </a:lnTo>
                  <a:lnTo>
                    <a:pt x="1796599" y="6432800"/>
                  </a:lnTo>
                  <a:lnTo>
                    <a:pt x="4120896" y="6432800"/>
                  </a:lnTo>
                  <a:lnTo>
                    <a:pt x="4120896" y="71423"/>
                  </a:lnTo>
                  <a:lnTo>
                    <a:pt x="4083224" y="63783"/>
                  </a:lnTo>
                  <a:lnTo>
                    <a:pt x="4037280" y="55121"/>
                  </a:lnTo>
                  <a:lnTo>
                    <a:pt x="3991123" y="47072"/>
                  </a:lnTo>
                  <a:lnTo>
                    <a:pt x="3944756" y="39642"/>
                  </a:lnTo>
                  <a:lnTo>
                    <a:pt x="3898184" y="32835"/>
                  </a:lnTo>
                  <a:lnTo>
                    <a:pt x="3851411" y="26656"/>
                  </a:lnTo>
                  <a:lnTo>
                    <a:pt x="3804442" y="21108"/>
                  </a:lnTo>
                  <a:lnTo>
                    <a:pt x="3757280" y="16197"/>
                  </a:lnTo>
                  <a:lnTo>
                    <a:pt x="3709931" y="11926"/>
                  </a:lnTo>
                  <a:lnTo>
                    <a:pt x="3662399" y="8300"/>
                  </a:lnTo>
                  <a:lnTo>
                    <a:pt x="3614687" y="5324"/>
                  </a:lnTo>
                  <a:lnTo>
                    <a:pt x="3566802" y="3001"/>
                  </a:lnTo>
                  <a:lnTo>
                    <a:pt x="3518746" y="1336"/>
                  </a:lnTo>
                  <a:lnTo>
                    <a:pt x="3470524" y="334"/>
                  </a:lnTo>
                  <a:lnTo>
                    <a:pt x="3422142" y="0"/>
                  </a:lnTo>
                  <a:close/>
                </a:path>
              </a:pathLst>
            </a:custGeom>
            <a:solidFill>
              <a:srgbClr val="D0CECE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8344" y="1653539"/>
              <a:ext cx="3343910" cy="4371340"/>
            </a:xfrm>
            <a:custGeom>
              <a:avLst/>
              <a:gdLst/>
              <a:ahLst/>
              <a:cxnLst/>
              <a:rect l="l" t="t" r="r" b="b"/>
              <a:pathLst>
                <a:path w="3343909" h="4371340">
                  <a:moveTo>
                    <a:pt x="2185415" y="0"/>
                  </a:moveTo>
                  <a:lnTo>
                    <a:pt x="2137259" y="520"/>
                  </a:lnTo>
                  <a:lnTo>
                    <a:pt x="2089357" y="2073"/>
                  </a:lnTo>
                  <a:lnTo>
                    <a:pt x="2041720" y="4648"/>
                  </a:lnTo>
                  <a:lnTo>
                    <a:pt x="1994359" y="8235"/>
                  </a:lnTo>
                  <a:lnTo>
                    <a:pt x="1947284" y="12823"/>
                  </a:lnTo>
                  <a:lnTo>
                    <a:pt x="1900507" y="18401"/>
                  </a:lnTo>
                  <a:lnTo>
                    <a:pt x="1854037" y="24959"/>
                  </a:lnTo>
                  <a:lnTo>
                    <a:pt x="1807886" y="32486"/>
                  </a:lnTo>
                  <a:lnTo>
                    <a:pt x="1762064" y="40971"/>
                  </a:lnTo>
                  <a:lnTo>
                    <a:pt x="1716582" y="50404"/>
                  </a:lnTo>
                  <a:lnTo>
                    <a:pt x="1671450" y="60774"/>
                  </a:lnTo>
                  <a:lnTo>
                    <a:pt x="1626679" y="72070"/>
                  </a:lnTo>
                  <a:lnTo>
                    <a:pt x="1582281" y="84282"/>
                  </a:lnTo>
                  <a:lnTo>
                    <a:pt x="1538264" y="97399"/>
                  </a:lnTo>
                  <a:lnTo>
                    <a:pt x="1494641" y="111410"/>
                  </a:lnTo>
                  <a:lnTo>
                    <a:pt x="1451422" y="126305"/>
                  </a:lnTo>
                  <a:lnTo>
                    <a:pt x="1408617" y="142073"/>
                  </a:lnTo>
                  <a:lnTo>
                    <a:pt x="1366237" y="158703"/>
                  </a:lnTo>
                  <a:lnTo>
                    <a:pt x="1324293" y="176185"/>
                  </a:lnTo>
                  <a:lnTo>
                    <a:pt x="1282796" y="194508"/>
                  </a:lnTo>
                  <a:lnTo>
                    <a:pt x="1241755" y="213661"/>
                  </a:lnTo>
                  <a:lnTo>
                    <a:pt x="1201183" y="233634"/>
                  </a:lnTo>
                  <a:lnTo>
                    <a:pt x="1161089" y="254416"/>
                  </a:lnTo>
                  <a:lnTo>
                    <a:pt x="1121483" y="275997"/>
                  </a:lnTo>
                  <a:lnTo>
                    <a:pt x="1082378" y="298365"/>
                  </a:lnTo>
                  <a:lnTo>
                    <a:pt x="1043783" y="321510"/>
                  </a:lnTo>
                  <a:lnTo>
                    <a:pt x="1005710" y="345421"/>
                  </a:lnTo>
                  <a:lnTo>
                    <a:pt x="968168" y="370089"/>
                  </a:lnTo>
                  <a:lnTo>
                    <a:pt x="931168" y="395501"/>
                  </a:lnTo>
                  <a:lnTo>
                    <a:pt x="894722" y="421648"/>
                  </a:lnTo>
                  <a:lnTo>
                    <a:pt x="858839" y="448518"/>
                  </a:lnTo>
                  <a:lnTo>
                    <a:pt x="823531" y="476101"/>
                  </a:lnTo>
                  <a:lnTo>
                    <a:pt x="788807" y="504387"/>
                  </a:lnTo>
                  <a:lnTo>
                    <a:pt x="754680" y="533365"/>
                  </a:lnTo>
                  <a:lnTo>
                    <a:pt x="721159" y="563023"/>
                  </a:lnTo>
                  <a:lnTo>
                    <a:pt x="688255" y="593352"/>
                  </a:lnTo>
                  <a:lnTo>
                    <a:pt x="655979" y="624341"/>
                  </a:lnTo>
                  <a:lnTo>
                    <a:pt x="624341" y="655979"/>
                  </a:lnTo>
                  <a:lnTo>
                    <a:pt x="593352" y="688255"/>
                  </a:lnTo>
                  <a:lnTo>
                    <a:pt x="563023" y="721159"/>
                  </a:lnTo>
                  <a:lnTo>
                    <a:pt x="533365" y="754680"/>
                  </a:lnTo>
                  <a:lnTo>
                    <a:pt x="504387" y="788807"/>
                  </a:lnTo>
                  <a:lnTo>
                    <a:pt x="476101" y="823531"/>
                  </a:lnTo>
                  <a:lnTo>
                    <a:pt x="448518" y="858839"/>
                  </a:lnTo>
                  <a:lnTo>
                    <a:pt x="421648" y="894722"/>
                  </a:lnTo>
                  <a:lnTo>
                    <a:pt x="395501" y="931168"/>
                  </a:lnTo>
                  <a:lnTo>
                    <a:pt x="370089" y="968168"/>
                  </a:lnTo>
                  <a:lnTo>
                    <a:pt x="345421" y="1005710"/>
                  </a:lnTo>
                  <a:lnTo>
                    <a:pt x="321510" y="1043783"/>
                  </a:lnTo>
                  <a:lnTo>
                    <a:pt x="298365" y="1082378"/>
                  </a:lnTo>
                  <a:lnTo>
                    <a:pt x="275997" y="1121483"/>
                  </a:lnTo>
                  <a:lnTo>
                    <a:pt x="254416" y="1161089"/>
                  </a:lnTo>
                  <a:lnTo>
                    <a:pt x="233634" y="1201183"/>
                  </a:lnTo>
                  <a:lnTo>
                    <a:pt x="213661" y="1241755"/>
                  </a:lnTo>
                  <a:lnTo>
                    <a:pt x="194508" y="1282796"/>
                  </a:lnTo>
                  <a:lnTo>
                    <a:pt x="176185" y="1324293"/>
                  </a:lnTo>
                  <a:lnTo>
                    <a:pt x="158703" y="1366237"/>
                  </a:lnTo>
                  <a:lnTo>
                    <a:pt x="142073" y="1408617"/>
                  </a:lnTo>
                  <a:lnTo>
                    <a:pt x="126305" y="1451422"/>
                  </a:lnTo>
                  <a:lnTo>
                    <a:pt x="111410" y="1494641"/>
                  </a:lnTo>
                  <a:lnTo>
                    <a:pt x="97399" y="1538264"/>
                  </a:lnTo>
                  <a:lnTo>
                    <a:pt x="84282" y="1582281"/>
                  </a:lnTo>
                  <a:lnTo>
                    <a:pt x="72070" y="1626679"/>
                  </a:lnTo>
                  <a:lnTo>
                    <a:pt x="60774" y="1671450"/>
                  </a:lnTo>
                  <a:lnTo>
                    <a:pt x="50404" y="1716582"/>
                  </a:lnTo>
                  <a:lnTo>
                    <a:pt x="40971" y="1762064"/>
                  </a:lnTo>
                  <a:lnTo>
                    <a:pt x="32486" y="1807886"/>
                  </a:lnTo>
                  <a:lnTo>
                    <a:pt x="24959" y="1854037"/>
                  </a:lnTo>
                  <a:lnTo>
                    <a:pt x="18401" y="1900507"/>
                  </a:lnTo>
                  <a:lnTo>
                    <a:pt x="12823" y="1947284"/>
                  </a:lnTo>
                  <a:lnTo>
                    <a:pt x="8235" y="1994359"/>
                  </a:lnTo>
                  <a:lnTo>
                    <a:pt x="4648" y="2041720"/>
                  </a:lnTo>
                  <a:lnTo>
                    <a:pt x="2073" y="2089357"/>
                  </a:lnTo>
                  <a:lnTo>
                    <a:pt x="520" y="2137259"/>
                  </a:lnTo>
                  <a:lnTo>
                    <a:pt x="0" y="2185416"/>
                  </a:lnTo>
                  <a:lnTo>
                    <a:pt x="520" y="2233572"/>
                  </a:lnTo>
                  <a:lnTo>
                    <a:pt x="2073" y="2281474"/>
                  </a:lnTo>
                  <a:lnTo>
                    <a:pt x="4648" y="2329111"/>
                  </a:lnTo>
                  <a:lnTo>
                    <a:pt x="8235" y="2376472"/>
                  </a:lnTo>
                  <a:lnTo>
                    <a:pt x="12823" y="2423547"/>
                  </a:lnTo>
                  <a:lnTo>
                    <a:pt x="18401" y="2470324"/>
                  </a:lnTo>
                  <a:lnTo>
                    <a:pt x="24959" y="2516794"/>
                  </a:lnTo>
                  <a:lnTo>
                    <a:pt x="32486" y="2562945"/>
                  </a:lnTo>
                  <a:lnTo>
                    <a:pt x="40971" y="2608767"/>
                  </a:lnTo>
                  <a:lnTo>
                    <a:pt x="50404" y="2654249"/>
                  </a:lnTo>
                  <a:lnTo>
                    <a:pt x="60774" y="2699381"/>
                  </a:lnTo>
                  <a:lnTo>
                    <a:pt x="72070" y="2744152"/>
                  </a:lnTo>
                  <a:lnTo>
                    <a:pt x="84282" y="2788550"/>
                  </a:lnTo>
                  <a:lnTo>
                    <a:pt x="97399" y="2832567"/>
                  </a:lnTo>
                  <a:lnTo>
                    <a:pt x="111410" y="2876190"/>
                  </a:lnTo>
                  <a:lnTo>
                    <a:pt x="126305" y="2919409"/>
                  </a:lnTo>
                  <a:lnTo>
                    <a:pt x="142073" y="2962214"/>
                  </a:lnTo>
                  <a:lnTo>
                    <a:pt x="158703" y="3004594"/>
                  </a:lnTo>
                  <a:lnTo>
                    <a:pt x="176185" y="3046538"/>
                  </a:lnTo>
                  <a:lnTo>
                    <a:pt x="194508" y="3088035"/>
                  </a:lnTo>
                  <a:lnTo>
                    <a:pt x="213661" y="3129076"/>
                  </a:lnTo>
                  <a:lnTo>
                    <a:pt x="233634" y="3169648"/>
                  </a:lnTo>
                  <a:lnTo>
                    <a:pt x="254416" y="3209742"/>
                  </a:lnTo>
                  <a:lnTo>
                    <a:pt x="275997" y="3249348"/>
                  </a:lnTo>
                  <a:lnTo>
                    <a:pt x="298365" y="3288453"/>
                  </a:lnTo>
                  <a:lnTo>
                    <a:pt x="321510" y="3327048"/>
                  </a:lnTo>
                  <a:lnTo>
                    <a:pt x="345421" y="3365121"/>
                  </a:lnTo>
                  <a:lnTo>
                    <a:pt x="370089" y="3402663"/>
                  </a:lnTo>
                  <a:lnTo>
                    <a:pt x="395501" y="3439663"/>
                  </a:lnTo>
                  <a:lnTo>
                    <a:pt x="421648" y="3476109"/>
                  </a:lnTo>
                  <a:lnTo>
                    <a:pt x="448518" y="3511992"/>
                  </a:lnTo>
                  <a:lnTo>
                    <a:pt x="476101" y="3547300"/>
                  </a:lnTo>
                  <a:lnTo>
                    <a:pt x="504387" y="3582024"/>
                  </a:lnTo>
                  <a:lnTo>
                    <a:pt x="533365" y="3616151"/>
                  </a:lnTo>
                  <a:lnTo>
                    <a:pt x="563023" y="3649672"/>
                  </a:lnTo>
                  <a:lnTo>
                    <a:pt x="593352" y="3682576"/>
                  </a:lnTo>
                  <a:lnTo>
                    <a:pt x="624341" y="3714852"/>
                  </a:lnTo>
                  <a:lnTo>
                    <a:pt x="655979" y="3746490"/>
                  </a:lnTo>
                  <a:lnTo>
                    <a:pt x="688255" y="3777479"/>
                  </a:lnTo>
                  <a:lnTo>
                    <a:pt x="721159" y="3807808"/>
                  </a:lnTo>
                  <a:lnTo>
                    <a:pt x="754680" y="3837466"/>
                  </a:lnTo>
                  <a:lnTo>
                    <a:pt x="788807" y="3866444"/>
                  </a:lnTo>
                  <a:lnTo>
                    <a:pt x="823531" y="3894730"/>
                  </a:lnTo>
                  <a:lnTo>
                    <a:pt x="858839" y="3922313"/>
                  </a:lnTo>
                  <a:lnTo>
                    <a:pt x="894722" y="3949183"/>
                  </a:lnTo>
                  <a:lnTo>
                    <a:pt x="931168" y="3975330"/>
                  </a:lnTo>
                  <a:lnTo>
                    <a:pt x="968168" y="4000742"/>
                  </a:lnTo>
                  <a:lnTo>
                    <a:pt x="1005710" y="4025410"/>
                  </a:lnTo>
                  <a:lnTo>
                    <a:pt x="1043783" y="4049321"/>
                  </a:lnTo>
                  <a:lnTo>
                    <a:pt x="1082378" y="4072466"/>
                  </a:lnTo>
                  <a:lnTo>
                    <a:pt x="1121483" y="4094834"/>
                  </a:lnTo>
                  <a:lnTo>
                    <a:pt x="1161089" y="4116415"/>
                  </a:lnTo>
                  <a:lnTo>
                    <a:pt x="1201183" y="4137197"/>
                  </a:lnTo>
                  <a:lnTo>
                    <a:pt x="1241755" y="4157170"/>
                  </a:lnTo>
                  <a:lnTo>
                    <a:pt x="1282796" y="4176323"/>
                  </a:lnTo>
                  <a:lnTo>
                    <a:pt x="1324293" y="4194646"/>
                  </a:lnTo>
                  <a:lnTo>
                    <a:pt x="1366237" y="4212128"/>
                  </a:lnTo>
                  <a:lnTo>
                    <a:pt x="1408617" y="4228758"/>
                  </a:lnTo>
                  <a:lnTo>
                    <a:pt x="1451422" y="4244526"/>
                  </a:lnTo>
                  <a:lnTo>
                    <a:pt x="1494641" y="4259421"/>
                  </a:lnTo>
                  <a:lnTo>
                    <a:pt x="1538264" y="4273432"/>
                  </a:lnTo>
                  <a:lnTo>
                    <a:pt x="1582281" y="4286549"/>
                  </a:lnTo>
                  <a:lnTo>
                    <a:pt x="1626679" y="4298761"/>
                  </a:lnTo>
                  <a:lnTo>
                    <a:pt x="1671450" y="4310057"/>
                  </a:lnTo>
                  <a:lnTo>
                    <a:pt x="1716582" y="4320427"/>
                  </a:lnTo>
                  <a:lnTo>
                    <a:pt x="1762064" y="4329860"/>
                  </a:lnTo>
                  <a:lnTo>
                    <a:pt x="1807886" y="4338345"/>
                  </a:lnTo>
                  <a:lnTo>
                    <a:pt x="1854037" y="4345872"/>
                  </a:lnTo>
                  <a:lnTo>
                    <a:pt x="1900507" y="4352430"/>
                  </a:lnTo>
                  <a:lnTo>
                    <a:pt x="1947284" y="4358008"/>
                  </a:lnTo>
                  <a:lnTo>
                    <a:pt x="1994359" y="4362596"/>
                  </a:lnTo>
                  <a:lnTo>
                    <a:pt x="2041720" y="4366183"/>
                  </a:lnTo>
                  <a:lnTo>
                    <a:pt x="2089357" y="4368758"/>
                  </a:lnTo>
                  <a:lnTo>
                    <a:pt x="2137259" y="4370311"/>
                  </a:lnTo>
                  <a:lnTo>
                    <a:pt x="2185415" y="4370832"/>
                  </a:lnTo>
                  <a:lnTo>
                    <a:pt x="2233572" y="4370311"/>
                  </a:lnTo>
                  <a:lnTo>
                    <a:pt x="2281474" y="4368758"/>
                  </a:lnTo>
                  <a:lnTo>
                    <a:pt x="2329111" y="4366183"/>
                  </a:lnTo>
                  <a:lnTo>
                    <a:pt x="2376472" y="4362596"/>
                  </a:lnTo>
                  <a:lnTo>
                    <a:pt x="2423547" y="4358008"/>
                  </a:lnTo>
                  <a:lnTo>
                    <a:pt x="2470324" y="4352430"/>
                  </a:lnTo>
                  <a:lnTo>
                    <a:pt x="2516794" y="4345872"/>
                  </a:lnTo>
                  <a:lnTo>
                    <a:pt x="2562945" y="4338345"/>
                  </a:lnTo>
                  <a:lnTo>
                    <a:pt x="2608767" y="4329860"/>
                  </a:lnTo>
                  <a:lnTo>
                    <a:pt x="2654249" y="4320427"/>
                  </a:lnTo>
                  <a:lnTo>
                    <a:pt x="2699381" y="4310057"/>
                  </a:lnTo>
                  <a:lnTo>
                    <a:pt x="2744152" y="4298761"/>
                  </a:lnTo>
                  <a:lnTo>
                    <a:pt x="2788550" y="4286549"/>
                  </a:lnTo>
                  <a:lnTo>
                    <a:pt x="2832567" y="4273432"/>
                  </a:lnTo>
                  <a:lnTo>
                    <a:pt x="2876190" y="4259421"/>
                  </a:lnTo>
                  <a:lnTo>
                    <a:pt x="2919409" y="4244526"/>
                  </a:lnTo>
                  <a:lnTo>
                    <a:pt x="2962214" y="4228758"/>
                  </a:lnTo>
                  <a:lnTo>
                    <a:pt x="3004594" y="4212128"/>
                  </a:lnTo>
                  <a:lnTo>
                    <a:pt x="3046538" y="4194646"/>
                  </a:lnTo>
                  <a:lnTo>
                    <a:pt x="3088035" y="4176323"/>
                  </a:lnTo>
                  <a:lnTo>
                    <a:pt x="3129076" y="4157170"/>
                  </a:lnTo>
                  <a:lnTo>
                    <a:pt x="3169648" y="4137197"/>
                  </a:lnTo>
                  <a:lnTo>
                    <a:pt x="3209742" y="4116415"/>
                  </a:lnTo>
                  <a:lnTo>
                    <a:pt x="3249348" y="4094834"/>
                  </a:lnTo>
                  <a:lnTo>
                    <a:pt x="3288453" y="4072466"/>
                  </a:lnTo>
                  <a:lnTo>
                    <a:pt x="3327048" y="4049321"/>
                  </a:lnTo>
                  <a:lnTo>
                    <a:pt x="3343655" y="4038891"/>
                  </a:lnTo>
                  <a:lnTo>
                    <a:pt x="3343655" y="331940"/>
                  </a:lnTo>
                  <a:lnTo>
                    <a:pt x="3288453" y="298365"/>
                  </a:lnTo>
                  <a:lnTo>
                    <a:pt x="3249348" y="275997"/>
                  </a:lnTo>
                  <a:lnTo>
                    <a:pt x="3209742" y="254416"/>
                  </a:lnTo>
                  <a:lnTo>
                    <a:pt x="3169648" y="233634"/>
                  </a:lnTo>
                  <a:lnTo>
                    <a:pt x="3129076" y="213661"/>
                  </a:lnTo>
                  <a:lnTo>
                    <a:pt x="3088035" y="194508"/>
                  </a:lnTo>
                  <a:lnTo>
                    <a:pt x="3046538" y="176185"/>
                  </a:lnTo>
                  <a:lnTo>
                    <a:pt x="3004594" y="158703"/>
                  </a:lnTo>
                  <a:lnTo>
                    <a:pt x="2962214" y="142073"/>
                  </a:lnTo>
                  <a:lnTo>
                    <a:pt x="2919409" y="126305"/>
                  </a:lnTo>
                  <a:lnTo>
                    <a:pt x="2876190" y="111410"/>
                  </a:lnTo>
                  <a:lnTo>
                    <a:pt x="2832567" y="97399"/>
                  </a:lnTo>
                  <a:lnTo>
                    <a:pt x="2788550" y="84282"/>
                  </a:lnTo>
                  <a:lnTo>
                    <a:pt x="2744152" y="72070"/>
                  </a:lnTo>
                  <a:lnTo>
                    <a:pt x="2699381" y="60774"/>
                  </a:lnTo>
                  <a:lnTo>
                    <a:pt x="2654249" y="50404"/>
                  </a:lnTo>
                  <a:lnTo>
                    <a:pt x="2608767" y="40971"/>
                  </a:lnTo>
                  <a:lnTo>
                    <a:pt x="2562945" y="32486"/>
                  </a:lnTo>
                  <a:lnTo>
                    <a:pt x="2516794" y="24959"/>
                  </a:lnTo>
                  <a:lnTo>
                    <a:pt x="2470324" y="18401"/>
                  </a:lnTo>
                  <a:lnTo>
                    <a:pt x="2423547" y="12823"/>
                  </a:lnTo>
                  <a:lnTo>
                    <a:pt x="2376472" y="8235"/>
                  </a:lnTo>
                  <a:lnTo>
                    <a:pt x="2329111" y="4648"/>
                  </a:lnTo>
                  <a:lnTo>
                    <a:pt x="2281474" y="2073"/>
                  </a:lnTo>
                  <a:lnTo>
                    <a:pt x="2233572" y="520"/>
                  </a:lnTo>
                  <a:lnTo>
                    <a:pt x="2185415" y="0"/>
                  </a:lnTo>
                  <a:close/>
                </a:path>
              </a:pathLst>
            </a:custGeom>
            <a:solidFill>
              <a:srgbClr val="F1F1F1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648" y="393191"/>
              <a:ext cx="1382268" cy="534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476" y="1697736"/>
              <a:ext cx="5850635" cy="397154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8022" y="1728927"/>
            <a:ext cx="4677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5785" algn="l"/>
                <a:tab pos="1329055" algn="l"/>
                <a:tab pos="2068830" algn="l"/>
                <a:tab pos="2676525" algn="l"/>
              </a:tabLst>
            </a:pPr>
            <a:r>
              <a:rPr sz="3200" spc="-385" dirty="0"/>
              <a:t>El</a:t>
            </a:r>
            <a:r>
              <a:rPr sz="3200" dirty="0"/>
              <a:t>	</a:t>
            </a:r>
            <a:r>
              <a:rPr sz="3200" spc="-25" dirty="0"/>
              <a:t>rol</a:t>
            </a:r>
            <a:r>
              <a:rPr sz="3200" dirty="0"/>
              <a:t>	</a:t>
            </a:r>
            <a:r>
              <a:rPr sz="3200" spc="-25" dirty="0"/>
              <a:t>de</a:t>
            </a:r>
            <a:r>
              <a:rPr sz="3200" dirty="0"/>
              <a:t>	</a:t>
            </a:r>
            <a:r>
              <a:rPr sz="3200" spc="-25" dirty="0"/>
              <a:t>la</a:t>
            </a:r>
            <a:r>
              <a:rPr sz="3200" dirty="0"/>
              <a:t>	</a:t>
            </a:r>
            <a:r>
              <a:rPr sz="3200" spc="-120" dirty="0"/>
              <a:t>Dirección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738022" y="2168398"/>
            <a:ext cx="4678680" cy="22701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84"/>
              </a:spcBef>
            </a:pPr>
            <a:r>
              <a:rPr sz="3200" dirty="0">
                <a:latin typeface="Arial Black"/>
                <a:cs typeface="Arial Black"/>
              </a:rPr>
              <a:t>de</a:t>
            </a:r>
            <a:r>
              <a:rPr sz="3200" spc="455" dirty="0">
                <a:latin typeface="Arial Black"/>
                <a:cs typeface="Arial Black"/>
              </a:rPr>
              <a:t>   </a:t>
            </a:r>
            <a:r>
              <a:rPr sz="3200" dirty="0">
                <a:latin typeface="Arial Black"/>
                <a:cs typeface="Arial Black"/>
              </a:rPr>
              <a:t>Información</a:t>
            </a:r>
            <a:r>
              <a:rPr sz="3200" spc="455" dirty="0">
                <a:latin typeface="Arial Black"/>
                <a:cs typeface="Arial Black"/>
              </a:rPr>
              <a:t>   </a:t>
            </a:r>
            <a:r>
              <a:rPr sz="3200" spc="5" dirty="0">
                <a:latin typeface="Arial Black"/>
                <a:cs typeface="Arial Black"/>
              </a:rPr>
              <a:t>y </a:t>
            </a:r>
            <a:r>
              <a:rPr sz="3200" spc="-120" dirty="0">
                <a:latin typeface="Arial Black"/>
                <a:cs typeface="Arial Black"/>
              </a:rPr>
              <a:t>Registro</a:t>
            </a:r>
            <a:r>
              <a:rPr sz="3200" spc="-40" dirty="0">
                <a:latin typeface="Arial Black"/>
                <a:cs typeface="Arial Black"/>
              </a:rPr>
              <a:t> </a:t>
            </a:r>
            <a:r>
              <a:rPr sz="3200" spc="55" dirty="0">
                <a:latin typeface="Arial Black"/>
                <a:cs typeface="Arial Black"/>
              </a:rPr>
              <a:t>y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su</a:t>
            </a:r>
            <a:r>
              <a:rPr sz="3200" spc="-60" dirty="0">
                <a:latin typeface="Arial Black"/>
                <a:cs typeface="Arial Black"/>
              </a:rPr>
              <a:t> </a:t>
            </a:r>
            <a:r>
              <a:rPr sz="3200" spc="-75" dirty="0">
                <a:latin typeface="Arial Black"/>
                <a:cs typeface="Arial Black"/>
              </a:rPr>
              <a:t>relación </a:t>
            </a:r>
            <a:r>
              <a:rPr sz="3200" spc="-150" dirty="0">
                <a:latin typeface="Arial Black"/>
                <a:cs typeface="Arial Black"/>
              </a:rPr>
              <a:t>con</a:t>
            </a:r>
            <a:r>
              <a:rPr sz="3200" spc="-120" dirty="0">
                <a:latin typeface="Arial Black"/>
                <a:cs typeface="Arial Black"/>
              </a:rPr>
              <a:t> </a:t>
            </a:r>
            <a:r>
              <a:rPr sz="3200" spc="-125" dirty="0">
                <a:latin typeface="Arial Black"/>
                <a:cs typeface="Arial Black"/>
              </a:rPr>
              <a:t>las</a:t>
            </a:r>
            <a:r>
              <a:rPr sz="3200" spc="-130" dirty="0">
                <a:latin typeface="Arial Black"/>
                <a:cs typeface="Arial Black"/>
              </a:rPr>
              <a:t> </a:t>
            </a:r>
            <a:r>
              <a:rPr sz="3200" spc="-40" dirty="0">
                <a:latin typeface="Arial Black"/>
                <a:cs typeface="Arial Black"/>
              </a:rPr>
              <a:t>procuradurías </a:t>
            </a:r>
            <a:r>
              <a:rPr sz="3200" dirty="0">
                <a:latin typeface="Arial Black"/>
                <a:cs typeface="Arial Black"/>
              </a:rPr>
              <a:t>públicas</a:t>
            </a:r>
            <a:r>
              <a:rPr sz="3200" spc="370" dirty="0">
                <a:latin typeface="Arial Black"/>
                <a:cs typeface="Arial Black"/>
              </a:rPr>
              <a:t>    </a:t>
            </a:r>
            <a:r>
              <a:rPr sz="3200" dirty="0">
                <a:latin typeface="Arial Black"/>
                <a:cs typeface="Arial Black"/>
              </a:rPr>
              <a:t>a</a:t>
            </a:r>
            <a:r>
              <a:rPr sz="3200" spc="375" dirty="0">
                <a:latin typeface="Arial Black"/>
                <a:cs typeface="Arial Black"/>
              </a:rPr>
              <a:t>    </a:t>
            </a:r>
            <a:r>
              <a:rPr sz="3200" spc="-35" dirty="0">
                <a:latin typeface="Arial Black"/>
                <a:cs typeface="Arial Black"/>
              </a:rPr>
              <a:t>nivel </a:t>
            </a:r>
            <a:r>
              <a:rPr sz="3200" spc="-10" dirty="0">
                <a:latin typeface="Arial Black"/>
                <a:cs typeface="Arial Black"/>
              </a:rPr>
              <a:t>nacional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4682" y="5040629"/>
            <a:ext cx="0" cy="1000125"/>
          </a:xfrm>
          <a:custGeom>
            <a:avLst/>
            <a:gdLst/>
            <a:ahLst/>
            <a:cxnLst/>
            <a:rect l="l" t="t" r="r" b="b"/>
            <a:pathLst>
              <a:path h="1000125">
                <a:moveTo>
                  <a:pt x="0" y="0"/>
                </a:moveTo>
                <a:lnTo>
                  <a:pt x="0" y="999731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4440" y="434340"/>
            <a:ext cx="1781556" cy="4358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155" y="454151"/>
            <a:ext cx="2170176" cy="39623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416046" y="389381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018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4216" y="4993843"/>
            <a:ext cx="3188970" cy="98869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indent="7620">
              <a:lnSpc>
                <a:spcPct val="100000"/>
              </a:lnSpc>
              <a:spcBef>
                <a:spcPts val="760"/>
              </a:spcBef>
            </a:pPr>
            <a:r>
              <a:rPr sz="1800" spc="-80" dirty="0">
                <a:latin typeface="Arial Black"/>
                <a:cs typeface="Arial Black"/>
              </a:rPr>
              <a:t>Zeida</a:t>
            </a:r>
            <a:r>
              <a:rPr sz="1800" spc="-165" dirty="0">
                <a:latin typeface="Arial Black"/>
                <a:cs typeface="Arial Black"/>
              </a:rPr>
              <a:t> </a:t>
            </a:r>
            <a:r>
              <a:rPr sz="1800" spc="-45" dirty="0">
                <a:latin typeface="Arial Black"/>
                <a:cs typeface="Arial Black"/>
              </a:rPr>
              <a:t>Mabel</a:t>
            </a:r>
            <a:r>
              <a:rPr sz="1800" spc="-175" dirty="0">
                <a:latin typeface="Arial Black"/>
                <a:cs typeface="Arial Black"/>
              </a:rPr>
              <a:t> </a:t>
            </a:r>
            <a:r>
              <a:rPr sz="1800" spc="-40" dirty="0">
                <a:latin typeface="Arial Black"/>
                <a:cs typeface="Arial Black"/>
              </a:rPr>
              <a:t>Aguilar</a:t>
            </a:r>
            <a:r>
              <a:rPr sz="1800" spc="-180" dirty="0">
                <a:latin typeface="Arial Black"/>
                <a:cs typeface="Arial Black"/>
              </a:rPr>
              <a:t> </a:t>
            </a:r>
            <a:r>
              <a:rPr sz="1800" spc="-35" dirty="0">
                <a:latin typeface="Arial Black"/>
                <a:cs typeface="Arial Black"/>
              </a:rPr>
              <a:t>Pianto</a:t>
            </a:r>
            <a:endParaRPr sz="1800">
              <a:latin typeface="Arial Black"/>
              <a:cs typeface="Arial Black"/>
            </a:endParaRPr>
          </a:p>
          <a:p>
            <a:pPr marL="12700" marR="6985">
              <a:lnSpc>
                <a:spcPts val="1939"/>
              </a:lnSpc>
              <a:spcBef>
                <a:spcPts val="905"/>
              </a:spcBef>
            </a:pPr>
            <a:r>
              <a:rPr sz="1800" dirty="0">
                <a:latin typeface="Lucida Sans Unicode"/>
                <a:cs typeface="Lucida Sans Unicode"/>
              </a:rPr>
              <a:t>Directora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95" dirty="0">
                <a:latin typeface="Lucida Sans Unicode"/>
                <a:cs typeface="Lucida Sans Unicode"/>
              </a:rPr>
              <a:t>de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la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Dirección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Información</a:t>
            </a:r>
            <a:r>
              <a:rPr sz="1800" spc="80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y</a:t>
            </a:r>
            <a:r>
              <a:rPr sz="1800" spc="1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Registro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1560"/>
            <a:ext cx="12192000" cy="759460"/>
          </a:xfrm>
          <a:custGeom>
            <a:avLst/>
            <a:gdLst/>
            <a:ahLst/>
            <a:cxnLst/>
            <a:rect l="l" t="t" r="r" b="b"/>
            <a:pathLst>
              <a:path w="12192000" h="759460">
                <a:moveTo>
                  <a:pt x="0" y="758951"/>
                </a:moveTo>
                <a:lnTo>
                  <a:pt x="12192000" y="758951"/>
                </a:lnTo>
                <a:lnTo>
                  <a:pt x="12192000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2796" y="1353133"/>
            <a:ext cx="2489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60" dirty="0">
                <a:solidFill>
                  <a:srgbClr val="FFFFFF"/>
                </a:solidFill>
              </a:rPr>
              <a:t>REPORTES</a:t>
            </a:r>
            <a:r>
              <a:rPr sz="2000" spc="-229" dirty="0">
                <a:solidFill>
                  <a:srgbClr val="FFFFFF"/>
                </a:solidFill>
              </a:rPr>
              <a:t> </a:t>
            </a:r>
            <a:r>
              <a:rPr sz="2000" spc="-290" dirty="0">
                <a:solidFill>
                  <a:srgbClr val="FFFFFF"/>
                </a:solidFill>
              </a:rPr>
              <a:t>DEL</a:t>
            </a:r>
            <a:r>
              <a:rPr sz="2000" spc="-235" dirty="0">
                <a:solidFill>
                  <a:srgbClr val="FFFFFF"/>
                </a:solidFill>
              </a:rPr>
              <a:t> </a:t>
            </a:r>
            <a:r>
              <a:rPr sz="2000" spc="-185" dirty="0">
                <a:solidFill>
                  <a:srgbClr val="FFFFFF"/>
                </a:solidFill>
              </a:rPr>
              <a:t>SAEP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1621389" y="6331077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2400"/>
              <a:ext cx="1780032" cy="435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0" y="16763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198120"/>
              <a:ext cx="2170176" cy="394715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85343" y="2081783"/>
            <a:ext cx="3487420" cy="4020820"/>
          </a:xfrm>
          <a:custGeom>
            <a:avLst/>
            <a:gdLst/>
            <a:ahLst/>
            <a:cxnLst/>
            <a:rect l="l" t="t" r="r" b="b"/>
            <a:pathLst>
              <a:path w="3487420" h="4020820">
                <a:moveTo>
                  <a:pt x="3138170" y="0"/>
                </a:moveTo>
                <a:lnTo>
                  <a:pt x="348691" y="0"/>
                </a:lnTo>
                <a:lnTo>
                  <a:pt x="301374" y="3182"/>
                </a:lnTo>
                <a:lnTo>
                  <a:pt x="255993" y="12453"/>
                </a:lnTo>
                <a:lnTo>
                  <a:pt x="212962" y="27398"/>
                </a:lnTo>
                <a:lnTo>
                  <a:pt x="172697" y="47601"/>
                </a:lnTo>
                <a:lnTo>
                  <a:pt x="135613" y="72648"/>
                </a:lnTo>
                <a:lnTo>
                  <a:pt x="102127" y="102123"/>
                </a:lnTo>
                <a:lnTo>
                  <a:pt x="72652" y="135613"/>
                </a:lnTo>
                <a:lnTo>
                  <a:pt x="47605" y="172701"/>
                </a:lnTo>
                <a:lnTo>
                  <a:pt x="27401" y="212973"/>
                </a:lnTo>
                <a:lnTo>
                  <a:pt x="12455" y="256013"/>
                </a:lnTo>
                <a:lnTo>
                  <a:pt x="3183" y="301408"/>
                </a:lnTo>
                <a:lnTo>
                  <a:pt x="0" y="348741"/>
                </a:lnTo>
                <a:lnTo>
                  <a:pt x="0" y="3671620"/>
                </a:lnTo>
                <a:lnTo>
                  <a:pt x="3183" y="3718934"/>
                </a:lnTo>
                <a:lnTo>
                  <a:pt x="12455" y="3764314"/>
                </a:lnTo>
                <a:lnTo>
                  <a:pt x="27401" y="3807344"/>
                </a:lnTo>
                <a:lnTo>
                  <a:pt x="47605" y="3847608"/>
                </a:lnTo>
                <a:lnTo>
                  <a:pt x="72652" y="3884692"/>
                </a:lnTo>
                <a:lnTo>
                  <a:pt x="102127" y="3918180"/>
                </a:lnTo>
                <a:lnTo>
                  <a:pt x="135613" y="3947655"/>
                </a:lnTo>
                <a:lnTo>
                  <a:pt x="172697" y="3972703"/>
                </a:lnTo>
                <a:lnTo>
                  <a:pt x="212962" y="3992909"/>
                </a:lnTo>
                <a:lnTo>
                  <a:pt x="255993" y="4007855"/>
                </a:lnTo>
                <a:lnTo>
                  <a:pt x="301374" y="4017128"/>
                </a:lnTo>
                <a:lnTo>
                  <a:pt x="348691" y="4020312"/>
                </a:lnTo>
                <a:lnTo>
                  <a:pt x="3138170" y="4020312"/>
                </a:lnTo>
                <a:lnTo>
                  <a:pt x="3185503" y="4017128"/>
                </a:lnTo>
                <a:lnTo>
                  <a:pt x="3230898" y="4007855"/>
                </a:lnTo>
                <a:lnTo>
                  <a:pt x="3273938" y="3992909"/>
                </a:lnTo>
                <a:lnTo>
                  <a:pt x="3314210" y="3972703"/>
                </a:lnTo>
                <a:lnTo>
                  <a:pt x="3351298" y="3947655"/>
                </a:lnTo>
                <a:lnTo>
                  <a:pt x="3384788" y="3918180"/>
                </a:lnTo>
                <a:lnTo>
                  <a:pt x="3414263" y="3884692"/>
                </a:lnTo>
                <a:lnTo>
                  <a:pt x="3439310" y="3847608"/>
                </a:lnTo>
                <a:lnTo>
                  <a:pt x="3459513" y="3807344"/>
                </a:lnTo>
                <a:lnTo>
                  <a:pt x="3474458" y="3764314"/>
                </a:lnTo>
                <a:lnTo>
                  <a:pt x="3483729" y="3718934"/>
                </a:lnTo>
                <a:lnTo>
                  <a:pt x="3486911" y="3671620"/>
                </a:lnTo>
                <a:lnTo>
                  <a:pt x="3486911" y="348741"/>
                </a:lnTo>
                <a:lnTo>
                  <a:pt x="3483729" y="301408"/>
                </a:lnTo>
                <a:lnTo>
                  <a:pt x="3474458" y="256013"/>
                </a:lnTo>
                <a:lnTo>
                  <a:pt x="3459513" y="212973"/>
                </a:lnTo>
                <a:lnTo>
                  <a:pt x="3439310" y="172701"/>
                </a:lnTo>
                <a:lnTo>
                  <a:pt x="3414263" y="135613"/>
                </a:lnTo>
                <a:lnTo>
                  <a:pt x="3384788" y="102123"/>
                </a:lnTo>
                <a:lnTo>
                  <a:pt x="3351298" y="72648"/>
                </a:lnTo>
                <a:lnTo>
                  <a:pt x="3314210" y="47601"/>
                </a:lnTo>
                <a:lnTo>
                  <a:pt x="3273938" y="27398"/>
                </a:lnTo>
                <a:lnTo>
                  <a:pt x="3230898" y="12453"/>
                </a:lnTo>
                <a:lnTo>
                  <a:pt x="3185503" y="3182"/>
                </a:lnTo>
                <a:lnTo>
                  <a:pt x="313817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0876" y="2399538"/>
            <a:ext cx="1616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REPORTES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9513" y="3282441"/>
            <a:ext cx="2803525" cy="2625090"/>
            <a:chOff x="429513" y="3282441"/>
            <a:chExt cx="2803525" cy="2625090"/>
          </a:xfrm>
        </p:grpSpPr>
        <p:sp>
          <p:nvSpPr>
            <p:cNvPr id="13" name="object 13"/>
            <p:cNvSpPr/>
            <p:nvPr/>
          </p:nvSpPr>
          <p:spPr>
            <a:xfrm>
              <a:off x="435863" y="3288791"/>
              <a:ext cx="2790825" cy="464820"/>
            </a:xfrm>
            <a:custGeom>
              <a:avLst/>
              <a:gdLst/>
              <a:ahLst/>
              <a:cxnLst/>
              <a:rect l="l" t="t" r="r" b="b"/>
              <a:pathLst>
                <a:path w="2790825" h="464820">
                  <a:moveTo>
                    <a:pt x="2743962" y="0"/>
                  </a:moveTo>
                  <a:lnTo>
                    <a:pt x="46481" y="0"/>
                  </a:lnTo>
                  <a:lnTo>
                    <a:pt x="28391" y="3655"/>
                  </a:lnTo>
                  <a:lnTo>
                    <a:pt x="13615" y="13620"/>
                  </a:lnTo>
                  <a:lnTo>
                    <a:pt x="3653" y="28396"/>
                  </a:lnTo>
                  <a:lnTo>
                    <a:pt x="0" y="46482"/>
                  </a:lnTo>
                  <a:lnTo>
                    <a:pt x="0" y="418338"/>
                  </a:lnTo>
                  <a:lnTo>
                    <a:pt x="3653" y="436423"/>
                  </a:lnTo>
                  <a:lnTo>
                    <a:pt x="13615" y="451199"/>
                  </a:lnTo>
                  <a:lnTo>
                    <a:pt x="28391" y="461164"/>
                  </a:lnTo>
                  <a:lnTo>
                    <a:pt x="46481" y="464820"/>
                  </a:lnTo>
                  <a:lnTo>
                    <a:pt x="2743962" y="464820"/>
                  </a:lnTo>
                  <a:lnTo>
                    <a:pt x="2762047" y="461164"/>
                  </a:lnTo>
                  <a:lnTo>
                    <a:pt x="2776823" y="451199"/>
                  </a:lnTo>
                  <a:lnTo>
                    <a:pt x="2786788" y="436423"/>
                  </a:lnTo>
                  <a:lnTo>
                    <a:pt x="2790444" y="418338"/>
                  </a:lnTo>
                  <a:lnTo>
                    <a:pt x="2790444" y="46482"/>
                  </a:lnTo>
                  <a:lnTo>
                    <a:pt x="2786788" y="28396"/>
                  </a:lnTo>
                  <a:lnTo>
                    <a:pt x="2776823" y="13620"/>
                  </a:lnTo>
                  <a:lnTo>
                    <a:pt x="2762047" y="3655"/>
                  </a:lnTo>
                  <a:lnTo>
                    <a:pt x="274396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5863" y="3288791"/>
              <a:ext cx="2790825" cy="464820"/>
            </a:xfrm>
            <a:custGeom>
              <a:avLst/>
              <a:gdLst/>
              <a:ahLst/>
              <a:cxnLst/>
              <a:rect l="l" t="t" r="r" b="b"/>
              <a:pathLst>
                <a:path w="2790825" h="464820">
                  <a:moveTo>
                    <a:pt x="0" y="46482"/>
                  </a:moveTo>
                  <a:lnTo>
                    <a:pt x="3653" y="28396"/>
                  </a:lnTo>
                  <a:lnTo>
                    <a:pt x="13615" y="13620"/>
                  </a:lnTo>
                  <a:lnTo>
                    <a:pt x="28391" y="3655"/>
                  </a:lnTo>
                  <a:lnTo>
                    <a:pt x="46481" y="0"/>
                  </a:lnTo>
                  <a:lnTo>
                    <a:pt x="2743962" y="0"/>
                  </a:lnTo>
                  <a:lnTo>
                    <a:pt x="2762047" y="3655"/>
                  </a:lnTo>
                  <a:lnTo>
                    <a:pt x="2776823" y="13620"/>
                  </a:lnTo>
                  <a:lnTo>
                    <a:pt x="2786788" y="28396"/>
                  </a:lnTo>
                  <a:lnTo>
                    <a:pt x="2790444" y="46482"/>
                  </a:lnTo>
                  <a:lnTo>
                    <a:pt x="2790444" y="418338"/>
                  </a:lnTo>
                  <a:lnTo>
                    <a:pt x="2786788" y="436423"/>
                  </a:lnTo>
                  <a:lnTo>
                    <a:pt x="2776823" y="451199"/>
                  </a:lnTo>
                  <a:lnTo>
                    <a:pt x="2762047" y="461164"/>
                  </a:lnTo>
                  <a:lnTo>
                    <a:pt x="2743962" y="464820"/>
                  </a:lnTo>
                  <a:lnTo>
                    <a:pt x="46481" y="464820"/>
                  </a:lnTo>
                  <a:lnTo>
                    <a:pt x="28391" y="461164"/>
                  </a:lnTo>
                  <a:lnTo>
                    <a:pt x="13615" y="451199"/>
                  </a:lnTo>
                  <a:lnTo>
                    <a:pt x="3653" y="436423"/>
                  </a:lnTo>
                  <a:lnTo>
                    <a:pt x="0" y="418338"/>
                  </a:lnTo>
                  <a:lnTo>
                    <a:pt x="0" y="4648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5863" y="3825239"/>
              <a:ext cx="2790825" cy="464820"/>
            </a:xfrm>
            <a:custGeom>
              <a:avLst/>
              <a:gdLst/>
              <a:ahLst/>
              <a:cxnLst/>
              <a:rect l="l" t="t" r="r" b="b"/>
              <a:pathLst>
                <a:path w="2790825" h="464820">
                  <a:moveTo>
                    <a:pt x="2743962" y="0"/>
                  </a:moveTo>
                  <a:lnTo>
                    <a:pt x="46481" y="0"/>
                  </a:lnTo>
                  <a:lnTo>
                    <a:pt x="28391" y="3655"/>
                  </a:lnTo>
                  <a:lnTo>
                    <a:pt x="13615" y="13620"/>
                  </a:lnTo>
                  <a:lnTo>
                    <a:pt x="3653" y="28396"/>
                  </a:lnTo>
                  <a:lnTo>
                    <a:pt x="0" y="46482"/>
                  </a:lnTo>
                  <a:lnTo>
                    <a:pt x="0" y="418338"/>
                  </a:lnTo>
                  <a:lnTo>
                    <a:pt x="3653" y="436423"/>
                  </a:lnTo>
                  <a:lnTo>
                    <a:pt x="13615" y="451199"/>
                  </a:lnTo>
                  <a:lnTo>
                    <a:pt x="28391" y="461164"/>
                  </a:lnTo>
                  <a:lnTo>
                    <a:pt x="46481" y="464820"/>
                  </a:lnTo>
                  <a:lnTo>
                    <a:pt x="2743962" y="464820"/>
                  </a:lnTo>
                  <a:lnTo>
                    <a:pt x="2762047" y="461164"/>
                  </a:lnTo>
                  <a:lnTo>
                    <a:pt x="2776823" y="451199"/>
                  </a:lnTo>
                  <a:lnTo>
                    <a:pt x="2786788" y="436423"/>
                  </a:lnTo>
                  <a:lnTo>
                    <a:pt x="2790444" y="418338"/>
                  </a:lnTo>
                  <a:lnTo>
                    <a:pt x="2790444" y="46482"/>
                  </a:lnTo>
                  <a:lnTo>
                    <a:pt x="2786788" y="28396"/>
                  </a:lnTo>
                  <a:lnTo>
                    <a:pt x="2776823" y="13620"/>
                  </a:lnTo>
                  <a:lnTo>
                    <a:pt x="2762047" y="3655"/>
                  </a:lnTo>
                  <a:lnTo>
                    <a:pt x="2743962" y="0"/>
                  </a:lnTo>
                  <a:close/>
                </a:path>
              </a:pathLst>
            </a:custGeom>
            <a:solidFill>
              <a:srgbClr val="AC83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5863" y="3825239"/>
              <a:ext cx="2790825" cy="464820"/>
            </a:xfrm>
            <a:custGeom>
              <a:avLst/>
              <a:gdLst/>
              <a:ahLst/>
              <a:cxnLst/>
              <a:rect l="l" t="t" r="r" b="b"/>
              <a:pathLst>
                <a:path w="2790825" h="464820">
                  <a:moveTo>
                    <a:pt x="0" y="46482"/>
                  </a:moveTo>
                  <a:lnTo>
                    <a:pt x="3653" y="28396"/>
                  </a:lnTo>
                  <a:lnTo>
                    <a:pt x="13615" y="13620"/>
                  </a:lnTo>
                  <a:lnTo>
                    <a:pt x="28391" y="3655"/>
                  </a:lnTo>
                  <a:lnTo>
                    <a:pt x="46481" y="0"/>
                  </a:lnTo>
                  <a:lnTo>
                    <a:pt x="2743962" y="0"/>
                  </a:lnTo>
                  <a:lnTo>
                    <a:pt x="2762047" y="3655"/>
                  </a:lnTo>
                  <a:lnTo>
                    <a:pt x="2776823" y="13620"/>
                  </a:lnTo>
                  <a:lnTo>
                    <a:pt x="2786788" y="28396"/>
                  </a:lnTo>
                  <a:lnTo>
                    <a:pt x="2790444" y="46482"/>
                  </a:lnTo>
                  <a:lnTo>
                    <a:pt x="2790444" y="418338"/>
                  </a:lnTo>
                  <a:lnTo>
                    <a:pt x="2786788" y="436423"/>
                  </a:lnTo>
                  <a:lnTo>
                    <a:pt x="2776823" y="451199"/>
                  </a:lnTo>
                  <a:lnTo>
                    <a:pt x="2762047" y="461164"/>
                  </a:lnTo>
                  <a:lnTo>
                    <a:pt x="2743962" y="464820"/>
                  </a:lnTo>
                  <a:lnTo>
                    <a:pt x="46481" y="464820"/>
                  </a:lnTo>
                  <a:lnTo>
                    <a:pt x="28391" y="461164"/>
                  </a:lnTo>
                  <a:lnTo>
                    <a:pt x="13615" y="451199"/>
                  </a:lnTo>
                  <a:lnTo>
                    <a:pt x="3653" y="436423"/>
                  </a:lnTo>
                  <a:lnTo>
                    <a:pt x="0" y="418338"/>
                  </a:lnTo>
                  <a:lnTo>
                    <a:pt x="0" y="4648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5863" y="4361687"/>
              <a:ext cx="2790825" cy="464820"/>
            </a:xfrm>
            <a:custGeom>
              <a:avLst/>
              <a:gdLst/>
              <a:ahLst/>
              <a:cxnLst/>
              <a:rect l="l" t="t" r="r" b="b"/>
              <a:pathLst>
                <a:path w="2790825" h="464820">
                  <a:moveTo>
                    <a:pt x="2743962" y="0"/>
                  </a:moveTo>
                  <a:lnTo>
                    <a:pt x="46481" y="0"/>
                  </a:lnTo>
                  <a:lnTo>
                    <a:pt x="28391" y="3655"/>
                  </a:lnTo>
                  <a:lnTo>
                    <a:pt x="13615" y="13620"/>
                  </a:lnTo>
                  <a:lnTo>
                    <a:pt x="3653" y="28396"/>
                  </a:lnTo>
                  <a:lnTo>
                    <a:pt x="0" y="46481"/>
                  </a:lnTo>
                  <a:lnTo>
                    <a:pt x="0" y="418338"/>
                  </a:lnTo>
                  <a:lnTo>
                    <a:pt x="3653" y="436423"/>
                  </a:lnTo>
                  <a:lnTo>
                    <a:pt x="13615" y="451199"/>
                  </a:lnTo>
                  <a:lnTo>
                    <a:pt x="28391" y="461164"/>
                  </a:lnTo>
                  <a:lnTo>
                    <a:pt x="46481" y="464819"/>
                  </a:lnTo>
                  <a:lnTo>
                    <a:pt x="2743962" y="464819"/>
                  </a:lnTo>
                  <a:lnTo>
                    <a:pt x="2762047" y="461164"/>
                  </a:lnTo>
                  <a:lnTo>
                    <a:pt x="2776823" y="451199"/>
                  </a:lnTo>
                  <a:lnTo>
                    <a:pt x="2786788" y="436423"/>
                  </a:lnTo>
                  <a:lnTo>
                    <a:pt x="2790444" y="418338"/>
                  </a:lnTo>
                  <a:lnTo>
                    <a:pt x="2790444" y="46481"/>
                  </a:lnTo>
                  <a:lnTo>
                    <a:pt x="2786788" y="28396"/>
                  </a:lnTo>
                  <a:lnTo>
                    <a:pt x="2776823" y="13620"/>
                  </a:lnTo>
                  <a:lnTo>
                    <a:pt x="2762047" y="3655"/>
                  </a:lnTo>
                  <a:lnTo>
                    <a:pt x="2743962" y="0"/>
                  </a:lnTo>
                  <a:close/>
                </a:path>
              </a:pathLst>
            </a:custGeom>
            <a:solidFill>
              <a:srgbClr val="AC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5863" y="4361687"/>
              <a:ext cx="2790825" cy="464820"/>
            </a:xfrm>
            <a:custGeom>
              <a:avLst/>
              <a:gdLst/>
              <a:ahLst/>
              <a:cxnLst/>
              <a:rect l="l" t="t" r="r" b="b"/>
              <a:pathLst>
                <a:path w="2790825" h="464820">
                  <a:moveTo>
                    <a:pt x="0" y="46481"/>
                  </a:moveTo>
                  <a:lnTo>
                    <a:pt x="3653" y="28396"/>
                  </a:lnTo>
                  <a:lnTo>
                    <a:pt x="13615" y="13620"/>
                  </a:lnTo>
                  <a:lnTo>
                    <a:pt x="28391" y="3655"/>
                  </a:lnTo>
                  <a:lnTo>
                    <a:pt x="46481" y="0"/>
                  </a:lnTo>
                  <a:lnTo>
                    <a:pt x="2743962" y="0"/>
                  </a:lnTo>
                  <a:lnTo>
                    <a:pt x="2762047" y="3655"/>
                  </a:lnTo>
                  <a:lnTo>
                    <a:pt x="2776823" y="13620"/>
                  </a:lnTo>
                  <a:lnTo>
                    <a:pt x="2786788" y="28396"/>
                  </a:lnTo>
                  <a:lnTo>
                    <a:pt x="2790444" y="46481"/>
                  </a:lnTo>
                  <a:lnTo>
                    <a:pt x="2790444" y="418338"/>
                  </a:lnTo>
                  <a:lnTo>
                    <a:pt x="2786788" y="436423"/>
                  </a:lnTo>
                  <a:lnTo>
                    <a:pt x="2776823" y="451199"/>
                  </a:lnTo>
                  <a:lnTo>
                    <a:pt x="2762047" y="461164"/>
                  </a:lnTo>
                  <a:lnTo>
                    <a:pt x="2743962" y="464819"/>
                  </a:lnTo>
                  <a:lnTo>
                    <a:pt x="46481" y="464819"/>
                  </a:lnTo>
                  <a:lnTo>
                    <a:pt x="28391" y="461164"/>
                  </a:lnTo>
                  <a:lnTo>
                    <a:pt x="13615" y="451199"/>
                  </a:lnTo>
                  <a:lnTo>
                    <a:pt x="3653" y="436423"/>
                  </a:lnTo>
                  <a:lnTo>
                    <a:pt x="0" y="418338"/>
                  </a:lnTo>
                  <a:lnTo>
                    <a:pt x="0" y="464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5863" y="4898135"/>
              <a:ext cx="2790825" cy="464820"/>
            </a:xfrm>
            <a:custGeom>
              <a:avLst/>
              <a:gdLst/>
              <a:ahLst/>
              <a:cxnLst/>
              <a:rect l="l" t="t" r="r" b="b"/>
              <a:pathLst>
                <a:path w="2790825" h="464820">
                  <a:moveTo>
                    <a:pt x="2743962" y="0"/>
                  </a:moveTo>
                  <a:lnTo>
                    <a:pt x="46481" y="0"/>
                  </a:lnTo>
                  <a:lnTo>
                    <a:pt x="28391" y="3655"/>
                  </a:lnTo>
                  <a:lnTo>
                    <a:pt x="13615" y="13620"/>
                  </a:lnTo>
                  <a:lnTo>
                    <a:pt x="3653" y="28396"/>
                  </a:lnTo>
                  <a:lnTo>
                    <a:pt x="0" y="46481"/>
                  </a:lnTo>
                  <a:lnTo>
                    <a:pt x="0" y="418338"/>
                  </a:lnTo>
                  <a:lnTo>
                    <a:pt x="3653" y="436423"/>
                  </a:lnTo>
                  <a:lnTo>
                    <a:pt x="13615" y="451199"/>
                  </a:lnTo>
                  <a:lnTo>
                    <a:pt x="28391" y="461164"/>
                  </a:lnTo>
                  <a:lnTo>
                    <a:pt x="46481" y="464819"/>
                  </a:lnTo>
                  <a:lnTo>
                    <a:pt x="2743962" y="464819"/>
                  </a:lnTo>
                  <a:lnTo>
                    <a:pt x="2762047" y="461164"/>
                  </a:lnTo>
                  <a:lnTo>
                    <a:pt x="2776823" y="451199"/>
                  </a:lnTo>
                  <a:lnTo>
                    <a:pt x="2786788" y="436423"/>
                  </a:lnTo>
                  <a:lnTo>
                    <a:pt x="2790444" y="418338"/>
                  </a:lnTo>
                  <a:lnTo>
                    <a:pt x="2790444" y="46481"/>
                  </a:lnTo>
                  <a:lnTo>
                    <a:pt x="2786788" y="28396"/>
                  </a:lnTo>
                  <a:lnTo>
                    <a:pt x="2776823" y="13620"/>
                  </a:lnTo>
                  <a:lnTo>
                    <a:pt x="2762047" y="3655"/>
                  </a:lnTo>
                  <a:lnTo>
                    <a:pt x="2743962" y="0"/>
                  </a:lnTo>
                  <a:close/>
                </a:path>
              </a:pathLst>
            </a:custGeom>
            <a:solidFill>
              <a:srgbClr val="AF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5863" y="4898135"/>
              <a:ext cx="2790825" cy="464820"/>
            </a:xfrm>
            <a:custGeom>
              <a:avLst/>
              <a:gdLst/>
              <a:ahLst/>
              <a:cxnLst/>
              <a:rect l="l" t="t" r="r" b="b"/>
              <a:pathLst>
                <a:path w="2790825" h="464820">
                  <a:moveTo>
                    <a:pt x="0" y="46481"/>
                  </a:moveTo>
                  <a:lnTo>
                    <a:pt x="3653" y="28396"/>
                  </a:lnTo>
                  <a:lnTo>
                    <a:pt x="13615" y="13620"/>
                  </a:lnTo>
                  <a:lnTo>
                    <a:pt x="28391" y="3655"/>
                  </a:lnTo>
                  <a:lnTo>
                    <a:pt x="46481" y="0"/>
                  </a:lnTo>
                  <a:lnTo>
                    <a:pt x="2743962" y="0"/>
                  </a:lnTo>
                  <a:lnTo>
                    <a:pt x="2762047" y="3655"/>
                  </a:lnTo>
                  <a:lnTo>
                    <a:pt x="2776823" y="13620"/>
                  </a:lnTo>
                  <a:lnTo>
                    <a:pt x="2786788" y="28396"/>
                  </a:lnTo>
                  <a:lnTo>
                    <a:pt x="2790444" y="46481"/>
                  </a:lnTo>
                  <a:lnTo>
                    <a:pt x="2790444" y="418338"/>
                  </a:lnTo>
                  <a:lnTo>
                    <a:pt x="2786788" y="436423"/>
                  </a:lnTo>
                  <a:lnTo>
                    <a:pt x="2776823" y="451199"/>
                  </a:lnTo>
                  <a:lnTo>
                    <a:pt x="2762047" y="461164"/>
                  </a:lnTo>
                  <a:lnTo>
                    <a:pt x="2743962" y="464819"/>
                  </a:lnTo>
                  <a:lnTo>
                    <a:pt x="46481" y="464819"/>
                  </a:lnTo>
                  <a:lnTo>
                    <a:pt x="28391" y="461164"/>
                  </a:lnTo>
                  <a:lnTo>
                    <a:pt x="13615" y="451199"/>
                  </a:lnTo>
                  <a:lnTo>
                    <a:pt x="3653" y="436423"/>
                  </a:lnTo>
                  <a:lnTo>
                    <a:pt x="0" y="418338"/>
                  </a:lnTo>
                  <a:lnTo>
                    <a:pt x="0" y="4648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863" y="5434583"/>
              <a:ext cx="2790825" cy="466725"/>
            </a:xfrm>
            <a:custGeom>
              <a:avLst/>
              <a:gdLst/>
              <a:ahLst/>
              <a:cxnLst/>
              <a:rect l="l" t="t" r="r" b="b"/>
              <a:pathLst>
                <a:path w="2790825" h="466725">
                  <a:moveTo>
                    <a:pt x="2743835" y="0"/>
                  </a:moveTo>
                  <a:lnTo>
                    <a:pt x="46634" y="0"/>
                  </a:lnTo>
                  <a:lnTo>
                    <a:pt x="28482" y="3657"/>
                  </a:lnTo>
                  <a:lnTo>
                    <a:pt x="13658" y="13636"/>
                  </a:lnTo>
                  <a:lnTo>
                    <a:pt x="3664" y="28449"/>
                  </a:lnTo>
                  <a:lnTo>
                    <a:pt x="0" y="46608"/>
                  </a:lnTo>
                  <a:lnTo>
                    <a:pt x="0" y="419709"/>
                  </a:lnTo>
                  <a:lnTo>
                    <a:pt x="3664" y="437861"/>
                  </a:lnTo>
                  <a:lnTo>
                    <a:pt x="13658" y="452685"/>
                  </a:lnTo>
                  <a:lnTo>
                    <a:pt x="28482" y="462679"/>
                  </a:lnTo>
                  <a:lnTo>
                    <a:pt x="46634" y="466343"/>
                  </a:lnTo>
                  <a:lnTo>
                    <a:pt x="2743835" y="466343"/>
                  </a:lnTo>
                  <a:lnTo>
                    <a:pt x="2761994" y="462679"/>
                  </a:lnTo>
                  <a:lnTo>
                    <a:pt x="2776807" y="452685"/>
                  </a:lnTo>
                  <a:lnTo>
                    <a:pt x="2786786" y="437861"/>
                  </a:lnTo>
                  <a:lnTo>
                    <a:pt x="2790444" y="419709"/>
                  </a:lnTo>
                  <a:lnTo>
                    <a:pt x="2790444" y="46608"/>
                  </a:lnTo>
                  <a:lnTo>
                    <a:pt x="2786786" y="28449"/>
                  </a:lnTo>
                  <a:lnTo>
                    <a:pt x="2776807" y="13636"/>
                  </a:lnTo>
                  <a:lnTo>
                    <a:pt x="2761994" y="3657"/>
                  </a:lnTo>
                  <a:lnTo>
                    <a:pt x="2743835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5863" y="5434583"/>
              <a:ext cx="2790825" cy="466725"/>
            </a:xfrm>
            <a:custGeom>
              <a:avLst/>
              <a:gdLst/>
              <a:ahLst/>
              <a:cxnLst/>
              <a:rect l="l" t="t" r="r" b="b"/>
              <a:pathLst>
                <a:path w="2790825" h="466725">
                  <a:moveTo>
                    <a:pt x="0" y="46608"/>
                  </a:moveTo>
                  <a:lnTo>
                    <a:pt x="3664" y="28449"/>
                  </a:lnTo>
                  <a:lnTo>
                    <a:pt x="13658" y="13636"/>
                  </a:lnTo>
                  <a:lnTo>
                    <a:pt x="28482" y="3657"/>
                  </a:lnTo>
                  <a:lnTo>
                    <a:pt x="46634" y="0"/>
                  </a:lnTo>
                  <a:lnTo>
                    <a:pt x="2743835" y="0"/>
                  </a:lnTo>
                  <a:lnTo>
                    <a:pt x="2761994" y="3657"/>
                  </a:lnTo>
                  <a:lnTo>
                    <a:pt x="2776807" y="13636"/>
                  </a:lnTo>
                  <a:lnTo>
                    <a:pt x="2786786" y="28449"/>
                  </a:lnTo>
                  <a:lnTo>
                    <a:pt x="2790444" y="46608"/>
                  </a:lnTo>
                  <a:lnTo>
                    <a:pt x="2790444" y="419709"/>
                  </a:lnTo>
                  <a:lnTo>
                    <a:pt x="2786786" y="437861"/>
                  </a:lnTo>
                  <a:lnTo>
                    <a:pt x="2776807" y="452685"/>
                  </a:lnTo>
                  <a:lnTo>
                    <a:pt x="2761994" y="462679"/>
                  </a:lnTo>
                  <a:lnTo>
                    <a:pt x="2743835" y="466343"/>
                  </a:lnTo>
                  <a:lnTo>
                    <a:pt x="46634" y="466343"/>
                  </a:lnTo>
                  <a:lnTo>
                    <a:pt x="28482" y="462679"/>
                  </a:lnTo>
                  <a:lnTo>
                    <a:pt x="13658" y="452685"/>
                  </a:lnTo>
                  <a:lnTo>
                    <a:pt x="3664" y="437861"/>
                  </a:lnTo>
                  <a:lnTo>
                    <a:pt x="0" y="419709"/>
                  </a:lnTo>
                  <a:lnTo>
                    <a:pt x="0" y="4660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9022" y="3364229"/>
            <a:ext cx="2764155" cy="2416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legajo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legajo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justiciable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endParaRPr sz="1600">
              <a:latin typeface="Calibri"/>
              <a:cs typeface="Calibri"/>
            </a:endParaRPr>
          </a:p>
          <a:p>
            <a:pPr marL="63500" marR="57150" algn="ctr">
              <a:lnSpc>
                <a:spcPts val="1750"/>
              </a:lnSpc>
              <a:spcBef>
                <a:spcPts val="163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Etapas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procesales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diligencias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sentencia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834371" y="1917154"/>
            <a:ext cx="4401820" cy="2199640"/>
            <a:chOff x="3834371" y="1917154"/>
            <a:chExt cx="4401820" cy="219964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4371" y="1917154"/>
              <a:ext cx="4401337" cy="21991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9247" y="1962911"/>
              <a:ext cx="4241292" cy="204825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870197" y="1943861"/>
              <a:ext cx="4279900" cy="2086610"/>
            </a:xfrm>
            <a:custGeom>
              <a:avLst/>
              <a:gdLst/>
              <a:ahLst/>
              <a:cxnLst/>
              <a:rect l="l" t="t" r="r" b="b"/>
              <a:pathLst>
                <a:path w="4279900" h="2086610">
                  <a:moveTo>
                    <a:pt x="0" y="2086356"/>
                  </a:moveTo>
                  <a:lnTo>
                    <a:pt x="4279392" y="2086356"/>
                  </a:lnTo>
                  <a:lnTo>
                    <a:pt x="4279392" y="0"/>
                  </a:lnTo>
                  <a:lnTo>
                    <a:pt x="0" y="0"/>
                  </a:lnTo>
                  <a:lnTo>
                    <a:pt x="0" y="208635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834371" y="4404300"/>
            <a:ext cx="4401820" cy="2286635"/>
            <a:chOff x="3834371" y="4404300"/>
            <a:chExt cx="4401820" cy="228663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4371" y="4404300"/>
              <a:ext cx="4401337" cy="22861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9247" y="4450079"/>
              <a:ext cx="4241292" cy="21351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870197" y="4431029"/>
              <a:ext cx="4279900" cy="2173605"/>
            </a:xfrm>
            <a:custGeom>
              <a:avLst/>
              <a:gdLst/>
              <a:ahLst/>
              <a:cxnLst/>
              <a:rect l="l" t="t" r="r" b="b"/>
              <a:pathLst>
                <a:path w="4279900" h="2173604">
                  <a:moveTo>
                    <a:pt x="0" y="2173224"/>
                  </a:moveTo>
                  <a:lnTo>
                    <a:pt x="4279392" y="2173224"/>
                  </a:lnTo>
                  <a:lnTo>
                    <a:pt x="4279392" y="0"/>
                  </a:lnTo>
                  <a:lnTo>
                    <a:pt x="0" y="0"/>
                  </a:lnTo>
                  <a:lnTo>
                    <a:pt x="0" y="21732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389594" y="1906499"/>
            <a:ext cx="3803015" cy="2210435"/>
            <a:chOff x="8389594" y="1906499"/>
            <a:chExt cx="3803015" cy="2210435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9594" y="1906499"/>
              <a:ext cx="3802404" cy="220983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44483" y="1952244"/>
              <a:ext cx="3662172" cy="205892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425433" y="1933194"/>
              <a:ext cx="3700779" cy="2097405"/>
            </a:xfrm>
            <a:custGeom>
              <a:avLst/>
              <a:gdLst/>
              <a:ahLst/>
              <a:cxnLst/>
              <a:rect l="l" t="t" r="r" b="b"/>
              <a:pathLst>
                <a:path w="3700779" h="2097404">
                  <a:moveTo>
                    <a:pt x="0" y="2097023"/>
                  </a:moveTo>
                  <a:lnTo>
                    <a:pt x="3700272" y="2097023"/>
                  </a:lnTo>
                  <a:lnTo>
                    <a:pt x="3700272" y="0"/>
                  </a:lnTo>
                  <a:lnTo>
                    <a:pt x="0" y="0"/>
                  </a:lnTo>
                  <a:lnTo>
                    <a:pt x="0" y="209702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8389594" y="4373832"/>
            <a:ext cx="3803015" cy="2317115"/>
            <a:chOff x="8389594" y="4373832"/>
            <a:chExt cx="3803015" cy="2317115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9594" y="4373832"/>
              <a:ext cx="3802404" cy="23165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44483" y="4419600"/>
              <a:ext cx="3662172" cy="216560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425433" y="4400550"/>
              <a:ext cx="3700779" cy="2204085"/>
            </a:xfrm>
            <a:custGeom>
              <a:avLst/>
              <a:gdLst/>
              <a:ahLst/>
              <a:cxnLst/>
              <a:rect l="l" t="t" r="r" b="b"/>
              <a:pathLst>
                <a:path w="3700779" h="2204084">
                  <a:moveTo>
                    <a:pt x="0" y="2203704"/>
                  </a:moveTo>
                  <a:lnTo>
                    <a:pt x="3700272" y="2203704"/>
                  </a:lnTo>
                  <a:lnTo>
                    <a:pt x="3700272" y="0"/>
                  </a:lnTo>
                  <a:lnTo>
                    <a:pt x="0" y="0"/>
                  </a:lnTo>
                  <a:lnTo>
                    <a:pt x="0" y="22037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06395" y="6195058"/>
            <a:ext cx="1170432" cy="58674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224027" y="6368796"/>
            <a:ext cx="1979930" cy="33845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1600" dirty="0">
                <a:latin typeface="Calibri"/>
                <a:cs typeface="Calibri"/>
              </a:rPr>
              <a:t>Se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podrá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exportar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1560"/>
            <a:ext cx="12192000" cy="759460"/>
          </a:xfrm>
          <a:custGeom>
            <a:avLst/>
            <a:gdLst/>
            <a:ahLst/>
            <a:cxnLst/>
            <a:rect l="l" t="t" r="r" b="b"/>
            <a:pathLst>
              <a:path w="12192000" h="759460">
                <a:moveTo>
                  <a:pt x="0" y="758951"/>
                </a:moveTo>
                <a:lnTo>
                  <a:pt x="12192000" y="758951"/>
                </a:lnTo>
                <a:lnTo>
                  <a:pt x="12192000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3909" y="1353133"/>
            <a:ext cx="45072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95" dirty="0">
                <a:solidFill>
                  <a:srgbClr val="FFFFFF"/>
                </a:solidFill>
              </a:rPr>
              <a:t>ESTADISTICAS</a:t>
            </a:r>
            <a:r>
              <a:rPr sz="2000" spc="-240" dirty="0">
                <a:solidFill>
                  <a:srgbClr val="FFFFFF"/>
                </a:solidFill>
              </a:rPr>
              <a:t> </a:t>
            </a:r>
            <a:r>
              <a:rPr sz="2000" spc="-245" dirty="0">
                <a:solidFill>
                  <a:srgbClr val="FFFFFF"/>
                </a:solidFill>
              </a:rPr>
              <a:t>QUE</a:t>
            </a:r>
            <a:r>
              <a:rPr sz="2000" spc="-210" dirty="0">
                <a:solidFill>
                  <a:srgbClr val="FFFFFF"/>
                </a:solidFill>
              </a:rPr>
              <a:t> </a:t>
            </a:r>
            <a:r>
              <a:rPr sz="2000" spc="-204" dirty="0">
                <a:solidFill>
                  <a:srgbClr val="FFFFFF"/>
                </a:solidFill>
              </a:rPr>
              <a:t>CUENTA </a:t>
            </a:r>
            <a:r>
              <a:rPr sz="2000" spc="-390" dirty="0">
                <a:solidFill>
                  <a:srgbClr val="FFFFFF"/>
                </a:solidFill>
              </a:rPr>
              <a:t>EL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160" dirty="0">
                <a:solidFill>
                  <a:srgbClr val="FFFFFF"/>
                </a:solidFill>
              </a:rPr>
              <a:t>SAEP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1621389" y="6331077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2400"/>
              <a:ext cx="1780032" cy="435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0" y="16763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198120"/>
              <a:ext cx="2170176" cy="39471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47700" y="1935479"/>
            <a:ext cx="3119755" cy="638810"/>
            <a:chOff x="647700" y="1935479"/>
            <a:chExt cx="3119755" cy="638810"/>
          </a:xfrm>
        </p:grpSpPr>
        <p:sp>
          <p:nvSpPr>
            <p:cNvPr id="11" name="object 11"/>
            <p:cNvSpPr/>
            <p:nvPr/>
          </p:nvSpPr>
          <p:spPr>
            <a:xfrm>
              <a:off x="647700" y="1935479"/>
              <a:ext cx="3119755" cy="638810"/>
            </a:xfrm>
            <a:custGeom>
              <a:avLst/>
              <a:gdLst/>
              <a:ahLst/>
              <a:cxnLst/>
              <a:rect l="l" t="t" r="r" b="b"/>
              <a:pathLst>
                <a:path w="3119754" h="638810">
                  <a:moveTo>
                    <a:pt x="3055747" y="0"/>
                  </a:moveTo>
                  <a:lnTo>
                    <a:pt x="63855" y="0"/>
                  </a:lnTo>
                  <a:lnTo>
                    <a:pt x="38999" y="5016"/>
                  </a:lnTo>
                  <a:lnTo>
                    <a:pt x="18702" y="18700"/>
                  </a:lnTo>
                  <a:lnTo>
                    <a:pt x="5017" y="39004"/>
                  </a:lnTo>
                  <a:lnTo>
                    <a:pt x="0" y="63881"/>
                  </a:lnTo>
                  <a:lnTo>
                    <a:pt x="0" y="574675"/>
                  </a:lnTo>
                  <a:lnTo>
                    <a:pt x="5017" y="599551"/>
                  </a:lnTo>
                  <a:lnTo>
                    <a:pt x="18702" y="619855"/>
                  </a:lnTo>
                  <a:lnTo>
                    <a:pt x="38999" y="633539"/>
                  </a:lnTo>
                  <a:lnTo>
                    <a:pt x="63855" y="638556"/>
                  </a:lnTo>
                  <a:lnTo>
                    <a:pt x="3055747" y="638556"/>
                  </a:lnTo>
                  <a:lnTo>
                    <a:pt x="3080623" y="633539"/>
                  </a:lnTo>
                  <a:lnTo>
                    <a:pt x="3100927" y="619855"/>
                  </a:lnTo>
                  <a:lnTo>
                    <a:pt x="3114611" y="599551"/>
                  </a:lnTo>
                  <a:lnTo>
                    <a:pt x="3119628" y="574675"/>
                  </a:lnTo>
                  <a:lnTo>
                    <a:pt x="3119628" y="63881"/>
                  </a:lnTo>
                  <a:lnTo>
                    <a:pt x="3114611" y="39004"/>
                  </a:lnTo>
                  <a:lnTo>
                    <a:pt x="3100927" y="18700"/>
                  </a:lnTo>
                  <a:lnTo>
                    <a:pt x="3080623" y="5016"/>
                  </a:lnTo>
                  <a:lnTo>
                    <a:pt x="3055747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595" y="2125979"/>
              <a:ext cx="2496312" cy="41605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94866" y="1819340"/>
            <a:ext cx="1223010" cy="6267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590"/>
              </a:spcBef>
            </a:pPr>
            <a:r>
              <a:rPr sz="1500" spc="-10" dirty="0">
                <a:latin typeface="Calibri"/>
                <a:cs typeface="Calibri"/>
              </a:rPr>
              <a:t>ESTADISTICAS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Carga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Procesal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7335" y="2647189"/>
            <a:ext cx="12075160" cy="4173220"/>
            <a:chOff x="117335" y="2647189"/>
            <a:chExt cx="12075160" cy="417322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35" y="2665450"/>
              <a:ext cx="5570244" cy="41453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211" y="2711195"/>
              <a:ext cx="5410200" cy="39944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3161" y="2692145"/>
              <a:ext cx="5448300" cy="4032885"/>
            </a:xfrm>
            <a:custGeom>
              <a:avLst/>
              <a:gdLst/>
              <a:ahLst/>
              <a:cxnLst/>
              <a:rect l="l" t="t" r="r" b="b"/>
              <a:pathLst>
                <a:path w="5448300" h="4032884">
                  <a:moveTo>
                    <a:pt x="0" y="4032504"/>
                  </a:moveTo>
                  <a:lnTo>
                    <a:pt x="5448300" y="4032504"/>
                  </a:lnTo>
                  <a:lnTo>
                    <a:pt x="5448300" y="0"/>
                  </a:lnTo>
                  <a:lnTo>
                    <a:pt x="0" y="0"/>
                  </a:lnTo>
                  <a:lnTo>
                    <a:pt x="0" y="40325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5271" y="2647189"/>
              <a:ext cx="6586727" cy="41727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9279" y="2711195"/>
              <a:ext cx="6409944" cy="39944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650229" y="2692145"/>
              <a:ext cx="6448425" cy="4032885"/>
            </a:xfrm>
            <a:custGeom>
              <a:avLst/>
              <a:gdLst/>
              <a:ahLst/>
              <a:cxnLst/>
              <a:rect l="l" t="t" r="r" b="b"/>
              <a:pathLst>
                <a:path w="6448425" h="4032884">
                  <a:moveTo>
                    <a:pt x="0" y="4032504"/>
                  </a:moveTo>
                  <a:lnTo>
                    <a:pt x="6448044" y="4032504"/>
                  </a:lnTo>
                  <a:lnTo>
                    <a:pt x="6448044" y="0"/>
                  </a:lnTo>
                  <a:lnTo>
                    <a:pt x="0" y="0"/>
                  </a:lnTo>
                  <a:lnTo>
                    <a:pt x="0" y="40325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23447" y="1863851"/>
            <a:ext cx="1168907" cy="58521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677656" y="2017776"/>
            <a:ext cx="1979930" cy="338455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Se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podrá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exportar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1560"/>
            <a:ext cx="12192000" cy="759460"/>
          </a:xfrm>
          <a:custGeom>
            <a:avLst/>
            <a:gdLst/>
            <a:ahLst/>
            <a:cxnLst/>
            <a:rect l="l" t="t" r="r" b="b"/>
            <a:pathLst>
              <a:path w="12192000" h="759460">
                <a:moveTo>
                  <a:pt x="0" y="758951"/>
                </a:moveTo>
                <a:lnTo>
                  <a:pt x="12192000" y="758951"/>
                </a:lnTo>
                <a:lnTo>
                  <a:pt x="12192000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0910" y="1353133"/>
            <a:ext cx="8792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5" dirty="0">
                <a:solidFill>
                  <a:srgbClr val="FFFFFF"/>
                </a:solidFill>
              </a:rPr>
              <a:t>CARGA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215" dirty="0">
                <a:solidFill>
                  <a:srgbClr val="FFFFFF"/>
                </a:solidFill>
              </a:rPr>
              <a:t>PROCESAL </a:t>
            </a:r>
            <a:r>
              <a:rPr sz="2000" spc="-240" dirty="0">
                <a:solidFill>
                  <a:srgbClr val="FFFFFF"/>
                </a:solidFill>
              </a:rPr>
              <a:t>DE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spc="-240" dirty="0">
                <a:solidFill>
                  <a:srgbClr val="FFFFFF"/>
                </a:solidFill>
              </a:rPr>
              <a:t>LAS</a:t>
            </a:r>
            <a:r>
              <a:rPr sz="2000" spc="-225" dirty="0">
                <a:solidFill>
                  <a:srgbClr val="FFFFFF"/>
                </a:solidFill>
              </a:rPr>
              <a:t> </a:t>
            </a:r>
            <a:r>
              <a:rPr sz="2000" spc="-185" dirty="0">
                <a:solidFill>
                  <a:srgbClr val="FFFFFF"/>
                </a:solidFill>
              </a:rPr>
              <a:t>PROCURADURÍAS</a:t>
            </a:r>
            <a:r>
              <a:rPr sz="2000" spc="-250" dirty="0">
                <a:solidFill>
                  <a:srgbClr val="FFFFFF"/>
                </a:solidFill>
              </a:rPr>
              <a:t> </a:t>
            </a:r>
            <a:r>
              <a:rPr sz="2000" spc="-215" dirty="0">
                <a:solidFill>
                  <a:srgbClr val="FFFFFF"/>
                </a:solidFill>
              </a:rPr>
              <a:t>PÚBLICAS</a:t>
            </a:r>
            <a:r>
              <a:rPr sz="2000" spc="-229" dirty="0">
                <a:solidFill>
                  <a:srgbClr val="FFFFFF"/>
                </a:solidFill>
              </a:rPr>
              <a:t> </a:t>
            </a:r>
            <a:r>
              <a:rPr sz="2000" spc="-245" dirty="0">
                <a:solidFill>
                  <a:srgbClr val="FFFFFF"/>
                </a:solidFill>
              </a:rPr>
              <a:t>QUE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180" dirty="0">
                <a:solidFill>
                  <a:srgbClr val="FFFFFF"/>
                </a:solidFill>
              </a:rPr>
              <a:t>USAN</a:t>
            </a:r>
            <a:r>
              <a:rPr sz="2000" spc="-225" dirty="0">
                <a:solidFill>
                  <a:srgbClr val="FFFFFF"/>
                </a:solidFill>
              </a:rPr>
              <a:t> </a:t>
            </a:r>
            <a:r>
              <a:rPr sz="2000" spc="-100" dirty="0">
                <a:solidFill>
                  <a:srgbClr val="FFFFFF"/>
                </a:solidFill>
              </a:rPr>
              <a:t>SAEP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1608689" y="6280200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2400"/>
              <a:ext cx="1780032" cy="435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0" y="16763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198120"/>
              <a:ext cx="2170176" cy="39471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96342" y="1900173"/>
            <a:ext cx="3571240" cy="360680"/>
            <a:chOff x="196342" y="1900173"/>
            <a:chExt cx="3571240" cy="360680"/>
          </a:xfrm>
        </p:grpSpPr>
        <p:sp>
          <p:nvSpPr>
            <p:cNvPr id="11" name="object 11"/>
            <p:cNvSpPr/>
            <p:nvPr/>
          </p:nvSpPr>
          <p:spPr>
            <a:xfrm>
              <a:off x="202692" y="1906523"/>
              <a:ext cx="3558540" cy="347980"/>
            </a:xfrm>
            <a:custGeom>
              <a:avLst/>
              <a:gdLst/>
              <a:ahLst/>
              <a:cxnLst/>
              <a:rect l="l" t="t" r="r" b="b"/>
              <a:pathLst>
                <a:path w="3558540" h="347980">
                  <a:moveTo>
                    <a:pt x="3500628" y="0"/>
                  </a:moveTo>
                  <a:lnTo>
                    <a:pt x="57911" y="0"/>
                  </a:lnTo>
                  <a:lnTo>
                    <a:pt x="35372" y="4548"/>
                  </a:lnTo>
                  <a:lnTo>
                    <a:pt x="16964" y="16954"/>
                  </a:lnTo>
                  <a:lnTo>
                    <a:pt x="4551" y="35361"/>
                  </a:lnTo>
                  <a:lnTo>
                    <a:pt x="0" y="57912"/>
                  </a:lnTo>
                  <a:lnTo>
                    <a:pt x="0" y="289560"/>
                  </a:lnTo>
                  <a:lnTo>
                    <a:pt x="4551" y="312110"/>
                  </a:lnTo>
                  <a:lnTo>
                    <a:pt x="16964" y="330517"/>
                  </a:lnTo>
                  <a:lnTo>
                    <a:pt x="35372" y="342923"/>
                  </a:lnTo>
                  <a:lnTo>
                    <a:pt x="57911" y="347472"/>
                  </a:lnTo>
                  <a:lnTo>
                    <a:pt x="3500628" y="347472"/>
                  </a:lnTo>
                  <a:lnTo>
                    <a:pt x="3523178" y="342923"/>
                  </a:lnTo>
                  <a:lnTo>
                    <a:pt x="3541585" y="330517"/>
                  </a:lnTo>
                  <a:lnTo>
                    <a:pt x="3553991" y="312110"/>
                  </a:lnTo>
                  <a:lnTo>
                    <a:pt x="3558540" y="289560"/>
                  </a:lnTo>
                  <a:lnTo>
                    <a:pt x="3558540" y="57912"/>
                  </a:lnTo>
                  <a:lnTo>
                    <a:pt x="3553991" y="35361"/>
                  </a:lnTo>
                  <a:lnTo>
                    <a:pt x="3541585" y="16954"/>
                  </a:lnTo>
                  <a:lnTo>
                    <a:pt x="3523178" y="4548"/>
                  </a:lnTo>
                  <a:lnTo>
                    <a:pt x="350062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2692" y="1906523"/>
              <a:ext cx="3558540" cy="347980"/>
            </a:xfrm>
            <a:custGeom>
              <a:avLst/>
              <a:gdLst/>
              <a:ahLst/>
              <a:cxnLst/>
              <a:rect l="l" t="t" r="r" b="b"/>
              <a:pathLst>
                <a:path w="3558540" h="347980">
                  <a:moveTo>
                    <a:pt x="0" y="57912"/>
                  </a:moveTo>
                  <a:lnTo>
                    <a:pt x="4551" y="35361"/>
                  </a:lnTo>
                  <a:lnTo>
                    <a:pt x="16964" y="16954"/>
                  </a:lnTo>
                  <a:lnTo>
                    <a:pt x="35372" y="4548"/>
                  </a:lnTo>
                  <a:lnTo>
                    <a:pt x="57911" y="0"/>
                  </a:lnTo>
                  <a:lnTo>
                    <a:pt x="3500628" y="0"/>
                  </a:lnTo>
                  <a:lnTo>
                    <a:pt x="3523178" y="4548"/>
                  </a:lnTo>
                  <a:lnTo>
                    <a:pt x="3541585" y="16954"/>
                  </a:lnTo>
                  <a:lnTo>
                    <a:pt x="3553991" y="35361"/>
                  </a:lnTo>
                  <a:lnTo>
                    <a:pt x="3558540" y="57912"/>
                  </a:lnTo>
                  <a:lnTo>
                    <a:pt x="3558540" y="289560"/>
                  </a:lnTo>
                  <a:lnTo>
                    <a:pt x="3553991" y="312110"/>
                  </a:lnTo>
                  <a:lnTo>
                    <a:pt x="3541585" y="330517"/>
                  </a:lnTo>
                  <a:lnTo>
                    <a:pt x="3523178" y="342923"/>
                  </a:lnTo>
                  <a:lnTo>
                    <a:pt x="3500628" y="347472"/>
                  </a:lnTo>
                  <a:lnTo>
                    <a:pt x="57911" y="347472"/>
                  </a:lnTo>
                  <a:lnTo>
                    <a:pt x="35372" y="342923"/>
                  </a:lnTo>
                  <a:lnTo>
                    <a:pt x="16964" y="330517"/>
                  </a:lnTo>
                  <a:lnTo>
                    <a:pt x="4551" y="312110"/>
                  </a:lnTo>
                  <a:lnTo>
                    <a:pt x="0" y="289560"/>
                  </a:lnTo>
                  <a:lnTo>
                    <a:pt x="0" y="5791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1317" y="1934082"/>
            <a:ext cx="84423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registros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132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300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legajos</a:t>
            </a:r>
            <a:endParaRPr sz="1600">
              <a:latin typeface="Calibri"/>
              <a:cs typeface="Calibri"/>
            </a:endParaRPr>
          </a:p>
          <a:p>
            <a:pPr marL="3466465">
              <a:lnSpc>
                <a:spcPct val="100000"/>
              </a:lnSpc>
              <a:spcBef>
                <a:spcPts val="1920"/>
              </a:spcBef>
            </a:pP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CARGA</a:t>
            </a:r>
            <a:r>
              <a:rPr sz="1400" b="1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PROCESAL</a:t>
            </a:r>
            <a:r>
              <a:rPr sz="14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4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LAS</a:t>
            </a:r>
            <a:r>
              <a:rPr sz="1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PROCURADURÍAS</a:t>
            </a:r>
            <a:r>
              <a:rPr sz="14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PÚBLICAS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6342" y="6459982"/>
            <a:ext cx="4782820" cy="361950"/>
            <a:chOff x="196342" y="6459982"/>
            <a:chExt cx="4782820" cy="361950"/>
          </a:xfrm>
        </p:grpSpPr>
        <p:sp>
          <p:nvSpPr>
            <p:cNvPr id="15" name="object 15"/>
            <p:cNvSpPr/>
            <p:nvPr/>
          </p:nvSpPr>
          <p:spPr>
            <a:xfrm>
              <a:off x="202692" y="6466332"/>
              <a:ext cx="4770120" cy="349250"/>
            </a:xfrm>
            <a:custGeom>
              <a:avLst/>
              <a:gdLst/>
              <a:ahLst/>
              <a:cxnLst/>
              <a:rect l="l" t="t" r="r" b="b"/>
              <a:pathLst>
                <a:path w="4770120" h="349250">
                  <a:moveTo>
                    <a:pt x="4711954" y="0"/>
                  </a:moveTo>
                  <a:lnTo>
                    <a:pt x="58165" y="0"/>
                  </a:lnTo>
                  <a:lnTo>
                    <a:pt x="35527" y="4571"/>
                  </a:lnTo>
                  <a:lnTo>
                    <a:pt x="17038" y="17038"/>
                  </a:lnTo>
                  <a:lnTo>
                    <a:pt x="4571" y="35527"/>
                  </a:lnTo>
                  <a:lnTo>
                    <a:pt x="0" y="58165"/>
                  </a:lnTo>
                  <a:lnTo>
                    <a:pt x="0" y="290829"/>
                  </a:lnTo>
                  <a:lnTo>
                    <a:pt x="4571" y="313470"/>
                  </a:lnTo>
                  <a:lnTo>
                    <a:pt x="17038" y="331959"/>
                  </a:lnTo>
                  <a:lnTo>
                    <a:pt x="35527" y="344424"/>
                  </a:lnTo>
                  <a:lnTo>
                    <a:pt x="58165" y="348995"/>
                  </a:lnTo>
                  <a:lnTo>
                    <a:pt x="4711954" y="348995"/>
                  </a:lnTo>
                  <a:lnTo>
                    <a:pt x="4734597" y="344424"/>
                  </a:lnTo>
                  <a:lnTo>
                    <a:pt x="4753086" y="331959"/>
                  </a:lnTo>
                  <a:lnTo>
                    <a:pt x="4765549" y="313470"/>
                  </a:lnTo>
                  <a:lnTo>
                    <a:pt x="4770120" y="290829"/>
                  </a:lnTo>
                  <a:lnTo>
                    <a:pt x="4770120" y="58165"/>
                  </a:lnTo>
                  <a:lnTo>
                    <a:pt x="4765549" y="35527"/>
                  </a:lnTo>
                  <a:lnTo>
                    <a:pt x="4753086" y="17038"/>
                  </a:lnTo>
                  <a:lnTo>
                    <a:pt x="4734597" y="4571"/>
                  </a:lnTo>
                  <a:lnTo>
                    <a:pt x="4711954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692" y="6466332"/>
              <a:ext cx="4770120" cy="349250"/>
            </a:xfrm>
            <a:custGeom>
              <a:avLst/>
              <a:gdLst/>
              <a:ahLst/>
              <a:cxnLst/>
              <a:rect l="l" t="t" r="r" b="b"/>
              <a:pathLst>
                <a:path w="4770120" h="349250">
                  <a:moveTo>
                    <a:pt x="0" y="58165"/>
                  </a:moveTo>
                  <a:lnTo>
                    <a:pt x="4571" y="35527"/>
                  </a:lnTo>
                  <a:lnTo>
                    <a:pt x="17038" y="17038"/>
                  </a:lnTo>
                  <a:lnTo>
                    <a:pt x="35527" y="4571"/>
                  </a:lnTo>
                  <a:lnTo>
                    <a:pt x="58165" y="0"/>
                  </a:lnTo>
                  <a:lnTo>
                    <a:pt x="4711954" y="0"/>
                  </a:lnTo>
                  <a:lnTo>
                    <a:pt x="4734597" y="4571"/>
                  </a:lnTo>
                  <a:lnTo>
                    <a:pt x="4753086" y="17038"/>
                  </a:lnTo>
                  <a:lnTo>
                    <a:pt x="4765549" y="35527"/>
                  </a:lnTo>
                  <a:lnTo>
                    <a:pt x="4770120" y="58165"/>
                  </a:lnTo>
                  <a:lnTo>
                    <a:pt x="4770120" y="290829"/>
                  </a:lnTo>
                  <a:lnTo>
                    <a:pt x="4765549" y="313470"/>
                  </a:lnTo>
                  <a:lnTo>
                    <a:pt x="4753086" y="331959"/>
                  </a:lnTo>
                  <a:lnTo>
                    <a:pt x="4734597" y="344424"/>
                  </a:lnTo>
                  <a:lnTo>
                    <a:pt x="4711954" y="348995"/>
                  </a:lnTo>
                  <a:lnTo>
                    <a:pt x="58165" y="348995"/>
                  </a:lnTo>
                  <a:lnTo>
                    <a:pt x="35527" y="344424"/>
                  </a:lnTo>
                  <a:lnTo>
                    <a:pt x="17038" y="331959"/>
                  </a:lnTo>
                  <a:lnTo>
                    <a:pt x="4571" y="313470"/>
                  </a:lnTo>
                  <a:lnTo>
                    <a:pt x="0" y="290829"/>
                  </a:lnTo>
                  <a:lnTo>
                    <a:pt x="0" y="58165"/>
                  </a:lnTo>
                  <a:close/>
                </a:path>
              </a:pathLst>
            </a:custGeom>
            <a:ln w="12699">
              <a:solidFill>
                <a:srgbClr val="3A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1327" y="6495389"/>
            <a:ext cx="4752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41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PROCURADURIAS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PÚBLICAS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IMPLEMENTADAS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8021" y="2839181"/>
            <a:ext cx="10626133" cy="233862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51712" y="5084826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0064" y="4714113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7364" y="2833704"/>
            <a:ext cx="1313180" cy="18434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15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60000</a:t>
            </a:r>
            <a:endParaRPr sz="900">
              <a:latin typeface="Calibri"/>
              <a:cs typeface="Calibri"/>
            </a:endParaRPr>
          </a:p>
          <a:p>
            <a:pPr marR="114935" algn="ctr">
              <a:lnSpc>
                <a:spcPct val="100000"/>
              </a:lnSpc>
              <a:spcBef>
                <a:spcPts val="195"/>
              </a:spcBef>
            </a:pPr>
            <a:r>
              <a:rPr sz="800" spc="-10" dirty="0">
                <a:solidFill>
                  <a:srgbClr val="404040"/>
                </a:solidFill>
                <a:latin typeface="Calibri"/>
                <a:cs typeface="Calibri"/>
              </a:rPr>
              <a:t>51836</a:t>
            </a:r>
            <a:endParaRPr sz="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85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50000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9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40000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9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30000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9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20000</a:t>
            </a:r>
            <a:endParaRPr sz="900">
              <a:latin typeface="Calibri"/>
              <a:cs typeface="Calibri"/>
            </a:endParaRPr>
          </a:p>
          <a:p>
            <a:pPr marL="734060">
              <a:lnSpc>
                <a:spcPct val="100000"/>
              </a:lnSpc>
              <a:spcBef>
                <a:spcPts val="380"/>
              </a:spcBef>
            </a:pPr>
            <a:r>
              <a:rPr sz="800" spc="-10" dirty="0">
                <a:solidFill>
                  <a:srgbClr val="404040"/>
                </a:solidFill>
                <a:latin typeface="Calibri"/>
                <a:cs typeface="Calibri"/>
              </a:rPr>
              <a:t>11182</a:t>
            </a:r>
            <a:r>
              <a:rPr sz="1200" spc="-15" baseline="-20833" dirty="0">
                <a:solidFill>
                  <a:srgbClr val="404040"/>
                </a:solidFill>
                <a:latin typeface="Calibri"/>
                <a:cs typeface="Calibri"/>
              </a:rPr>
              <a:t>10070</a:t>
            </a:r>
            <a:endParaRPr sz="1200" baseline="-20833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5297" y="5278754"/>
            <a:ext cx="5654598" cy="99226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7784" y="5276977"/>
            <a:ext cx="4990465" cy="92279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866900" y="4654677"/>
            <a:ext cx="8210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7796</a:t>
            </a:r>
            <a:r>
              <a:rPr sz="8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aseline="-17361" dirty="0">
                <a:solidFill>
                  <a:srgbClr val="404040"/>
                </a:solidFill>
                <a:latin typeface="Calibri"/>
                <a:cs typeface="Calibri"/>
              </a:rPr>
              <a:t>6965</a:t>
            </a:r>
            <a:r>
              <a:rPr sz="1200" spc="450" baseline="-1736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baseline="-45138" dirty="0">
                <a:solidFill>
                  <a:srgbClr val="404040"/>
                </a:solidFill>
                <a:latin typeface="Calibri"/>
                <a:cs typeface="Calibri"/>
              </a:rPr>
              <a:t>5643</a:t>
            </a:r>
            <a:endParaRPr sz="1200" baseline="-45138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73095" y="4850384"/>
            <a:ext cx="18961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45138" dirty="0">
                <a:solidFill>
                  <a:srgbClr val="404040"/>
                </a:solidFill>
                <a:latin typeface="Calibri"/>
                <a:cs typeface="Calibri"/>
              </a:rPr>
              <a:t>4744</a:t>
            </a:r>
            <a:r>
              <a:rPr sz="1200" spc="450" baseline="45138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aseline="27777" dirty="0">
                <a:solidFill>
                  <a:srgbClr val="404040"/>
                </a:solidFill>
                <a:latin typeface="Calibri"/>
                <a:cs typeface="Calibri"/>
              </a:rPr>
              <a:t>3958</a:t>
            </a:r>
            <a:r>
              <a:rPr sz="1200" spc="457" baseline="27777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aseline="10416" dirty="0">
                <a:solidFill>
                  <a:srgbClr val="404040"/>
                </a:solidFill>
                <a:latin typeface="Calibri"/>
                <a:cs typeface="Calibri"/>
              </a:rPr>
              <a:t>2986</a:t>
            </a:r>
            <a:r>
              <a:rPr sz="1200" spc="457" baseline="10416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aseline="6944" dirty="0">
                <a:solidFill>
                  <a:srgbClr val="404040"/>
                </a:solidFill>
                <a:latin typeface="Calibri"/>
                <a:cs typeface="Calibri"/>
              </a:rPr>
              <a:t>2871</a:t>
            </a:r>
            <a:r>
              <a:rPr sz="1200" spc="450" baseline="694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404040"/>
                </a:solidFill>
                <a:latin typeface="Calibri"/>
                <a:cs typeface="Calibri"/>
              </a:rPr>
              <a:t>2608</a:t>
            </a:r>
            <a:r>
              <a:rPr sz="1200" spc="457" baseline="3472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2547</a:t>
            </a:r>
            <a:r>
              <a:rPr sz="8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Calibri"/>
                <a:cs typeface="Calibri"/>
              </a:rPr>
              <a:t>2516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53965" y="4904994"/>
            <a:ext cx="26758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17361" dirty="0">
                <a:solidFill>
                  <a:srgbClr val="404040"/>
                </a:solidFill>
                <a:latin typeface="Calibri"/>
                <a:cs typeface="Calibri"/>
              </a:rPr>
              <a:t>1961</a:t>
            </a:r>
            <a:r>
              <a:rPr sz="1200" spc="450" baseline="1736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aseline="13888" dirty="0">
                <a:solidFill>
                  <a:srgbClr val="404040"/>
                </a:solidFill>
                <a:latin typeface="Calibri"/>
                <a:cs typeface="Calibri"/>
              </a:rPr>
              <a:t>1767</a:t>
            </a:r>
            <a:r>
              <a:rPr sz="1200" spc="457" baseline="13888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aseline="10416" dirty="0">
                <a:solidFill>
                  <a:srgbClr val="404040"/>
                </a:solidFill>
                <a:latin typeface="Calibri"/>
                <a:cs typeface="Calibri"/>
              </a:rPr>
              <a:t>1586</a:t>
            </a:r>
            <a:r>
              <a:rPr sz="1200" spc="457" baseline="10416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aseline="6944" dirty="0">
                <a:solidFill>
                  <a:srgbClr val="404040"/>
                </a:solidFill>
                <a:latin typeface="Calibri"/>
                <a:cs typeface="Calibri"/>
              </a:rPr>
              <a:t>1465</a:t>
            </a:r>
            <a:r>
              <a:rPr sz="1200" spc="450" baseline="694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aseline="3472" dirty="0">
                <a:solidFill>
                  <a:srgbClr val="404040"/>
                </a:solidFill>
                <a:latin typeface="Calibri"/>
                <a:cs typeface="Calibri"/>
              </a:rPr>
              <a:t>1231</a:t>
            </a:r>
            <a:r>
              <a:rPr sz="1200" spc="457" baseline="3472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1058</a:t>
            </a:r>
            <a:r>
              <a:rPr sz="8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1055</a:t>
            </a:r>
            <a:r>
              <a:rPr sz="8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1038</a:t>
            </a:r>
            <a:r>
              <a:rPr sz="8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200" baseline="-3472" dirty="0">
                <a:solidFill>
                  <a:srgbClr val="404040"/>
                </a:solidFill>
                <a:latin typeface="Calibri"/>
                <a:cs typeface="Calibri"/>
              </a:rPr>
              <a:t>806</a:t>
            </a:r>
            <a:r>
              <a:rPr sz="1200" spc="405" baseline="-3472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200" spc="-37" baseline="-6944" dirty="0">
                <a:solidFill>
                  <a:srgbClr val="404040"/>
                </a:solidFill>
                <a:latin typeface="Calibri"/>
                <a:cs typeface="Calibri"/>
              </a:rPr>
              <a:t>617</a:t>
            </a:r>
            <a:endParaRPr sz="1200" baseline="-6944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67067" y="4932426"/>
            <a:ext cx="18440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6944" dirty="0">
                <a:solidFill>
                  <a:srgbClr val="404040"/>
                </a:solidFill>
                <a:latin typeface="Calibri"/>
                <a:cs typeface="Calibri"/>
              </a:rPr>
              <a:t>601</a:t>
            </a:r>
            <a:r>
              <a:rPr sz="1200" spc="390" baseline="694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200" baseline="3472" dirty="0">
                <a:solidFill>
                  <a:srgbClr val="404040"/>
                </a:solidFill>
                <a:latin typeface="Calibri"/>
                <a:cs typeface="Calibri"/>
              </a:rPr>
              <a:t>538</a:t>
            </a:r>
            <a:r>
              <a:rPr sz="1200" spc="390" baseline="3472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200" baseline="3472" dirty="0">
                <a:solidFill>
                  <a:srgbClr val="404040"/>
                </a:solidFill>
                <a:latin typeface="Calibri"/>
                <a:cs typeface="Calibri"/>
              </a:rPr>
              <a:t>525</a:t>
            </a:r>
            <a:r>
              <a:rPr sz="1200" spc="390" baseline="3472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346</a:t>
            </a:r>
            <a:r>
              <a:rPr sz="800" spc="2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327</a:t>
            </a:r>
            <a:r>
              <a:rPr sz="800" spc="2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320</a:t>
            </a:r>
            <a:r>
              <a:rPr sz="800" spc="2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800" spc="-25" dirty="0">
                <a:solidFill>
                  <a:srgbClr val="404040"/>
                </a:solidFill>
                <a:latin typeface="Calibri"/>
                <a:cs typeface="Calibri"/>
              </a:rPr>
              <a:t>302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73336" y="4943347"/>
            <a:ext cx="20104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3155" algn="l"/>
                <a:tab pos="1381760" algn="l"/>
                <a:tab pos="1650364" algn="l"/>
                <a:tab pos="1945005" algn="l"/>
              </a:tabLst>
            </a:pPr>
            <a:r>
              <a:rPr sz="1200" baseline="6944" dirty="0">
                <a:solidFill>
                  <a:srgbClr val="404040"/>
                </a:solidFill>
                <a:latin typeface="Calibri"/>
                <a:cs typeface="Calibri"/>
              </a:rPr>
              <a:t>265</a:t>
            </a:r>
            <a:r>
              <a:rPr sz="1200" spc="390" baseline="694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200" baseline="3472" dirty="0">
                <a:solidFill>
                  <a:srgbClr val="404040"/>
                </a:solidFill>
                <a:latin typeface="Calibri"/>
                <a:cs typeface="Calibri"/>
              </a:rPr>
              <a:t>241</a:t>
            </a:r>
            <a:r>
              <a:rPr sz="1200" spc="390" baseline="3472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200" baseline="3472" dirty="0">
                <a:solidFill>
                  <a:srgbClr val="404040"/>
                </a:solidFill>
                <a:latin typeface="Calibri"/>
                <a:cs typeface="Calibri"/>
              </a:rPr>
              <a:t>208</a:t>
            </a:r>
            <a:r>
              <a:rPr sz="1200" spc="390" baseline="3472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200" spc="-37" baseline="3472" dirty="0">
                <a:solidFill>
                  <a:srgbClr val="404040"/>
                </a:solidFill>
                <a:latin typeface="Calibri"/>
                <a:cs typeface="Calibri"/>
              </a:rPr>
              <a:t>127</a:t>
            </a:r>
            <a:r>
              <a:rPr sz="1200" baseline="3472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200" spc="-37" baseline="3472" dirty="0">
                <a:solidFill>
                  <a:srgbClr val="404040"/>
                </a:solidFill>
                <a:latin typeface="Calibri"/>
                <a:cs typeface="Calibri"/>
              </a:rPr>
              <a:t>92</a:t>
            </a:r>
            <a:r>
              <a:rPr sz="1200" baseline="3472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spc="-25" dirty="0">
                <a:solidFill>
                  <a:srgbClr val="404040"/>
                </a:solidFill>
                <a:latin typeface="Calibri"/>
                <a:cs typeface="Calibri"/>
              </a:rPr>
              <a:t>85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spc="-25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r>
              <a:rPr sz="8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800" spc="-5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74628" y="4943043"/>
            <a:ext cx="7747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87796" y="649071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5">
                <a:moveTo>
                  <a:pt x="62484" y="0"/>
                </a:moveTo>
                <a:lnTo>
                  <a:pt x="0" y="0"/>
                </a:lnTo>
                <a:lnTo>
                  <a:pt x="0" y="62484"/>
                </a:lnTo>
                <a:lnTo>
                  <a:pt x="62484" y="62484"/>
                </a:lnTo>
                <a:lnTo>
                  <a:pt x="6248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64758" y="6428638"/>
            <a:ext cx="326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TOTAL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1560"/>
            <a:ext cx="12192000" cy="759460"/>
          </a:xfrm>
          <a:custGeom>
            <a:avLst/>
            <a:gdLst/>
            <a:ahLst/>
            <a:cxnLst/>
            <a:rect l="l" t="t" r="r" b="b"/>
            <a:pathLst>
              <a:path w="12192000" h="759460">
                <a:moveTo>
                  <a:pt x="0" y="758951"/>
                </a:moveTo>
                <a:lnTo>
                  <a:pt x="12192000" y="758951"/>
                </a:lnTo>
                <a:lnTo>
                  <a:pt x="12192000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792" y="1079119"/>
            <a:ext cx="1149286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spc="-215" dirty="0">
                <a:solidFill>
                  <a:srgbClr val="FFFFFF"/>
                </a:solidFill>
              </a:rPr>
              <a:t>SISTEMA</a:t>
            </a:r>
            <a:r>
              <a:rPr sz="2000" spc="-225" dirty="0">
                <a:solidFill>
                  <a:srgbClr val="FFFFFF"/>
                </a:solidFill>
              </a:rPr>
              <a:t> </a:t>
            </a:r>
            <a:r>
              <a:rPr sz="2000" spc="-155" dirty="0">
                <a:solidFill>
                  <a:srgbClr val="FFFFFF"/>
                </a:solidFill>
              </a:rPr>
              <a:t>ÚNICO</a:t>
            </a:r>
            <a:r>
              <a:rPr sz="2000" spc="-215" dirty="0">
                <a:solidFill>
                  <a:srgbClr val="FFFFFF"/>
                </a:solidFill>
              </a:rPr>
              <a:t> </a:t>
            </a:r>
            <a:r>
              <a:rPr sz="2000" spc="-240" dirty="0">
                <a:solidFill>
                  <a:srgbClr val="FFFFFF"/>
                </a:solidFill>
              </a:rPr>
              <a:t>DE</a:t>
            </a:r>
            <a:r>
              <a:rPr sz="2000" spc="-215" dirty="0">
                <a:solidFill>
                  <a:srgbClr val="FFFFFF"/>
                </a:solidFill>
              </a:rPr>
              <a:t> </a:t>
            </a:r>
            <a:r>
              <a:rPr sz="2000" spc="-160" dirty="0">
                <a:solidFill>
                  <a:srgbClr val="FFFFFF"/>
                </a:solidFill>
              </a:rPr>
              <a:t>ADMINISTRACIÓN</a:t>
            </a:r>
            <a:r>
              <a:rPr sz="2000" spc="-240" dirty="0">
                <a:solidFill>
                  <a:srgbClr val="FFFFFF"/>
                </a:solidFill>
              </a:rPr>
              <a:t> DE</a:t>
            </a:r>
            <a:r>
              <a:rPr sz="2000" spc="-210" dirty="0">
                <a:solidFill>
                  <a:srgbClr val="FFFFFF"/>
                </a:solidFill>
              </a:rPr>
              <a:t> </a:t>
            </a:r>
            <a:r>
              <a:rPr sz="2000" spc="-260" dirty="0">
                <a:solidFill>
                  <a:srgbClr val="FFFFFF"/>
                </a:solidFill>
              </a:rPr>
              <a:t>EXPEDIENTES</a:t>
            </a:r>
            <a:r>
              <a:rPr sz="2000" spc="-190" dirty="0">
                <a:solidFill>
                  <a:srgbClr val="FFFFFF"/>
                </a:solidFill>
              </a:rPr>
              <a:t> </a:t>
            </a:r>
            <a:r>
              <a:rPr sz="2000" spc="-240" dirty="0">
                <a:solidFill>
                  <a:srgbClr val="FFFFFF"/>
                </a:solidFill>
              </a:rPr>
              <a:t>DE</a:t>
            </a:r>
            <a:r>
              <a:rPr sz="2000" spc="-210" dirty="0">
                <a:solidFill>
                  <a:srgbClr val="FFFFFF"/>
                </a:solidFill>
              </a:rPr>
              <a:t> </a:t>
            </a:r>
            <a:r>
              <a:rPr sz="2000" spc="-240" dirty="0">
                <a:solidFill>
                  <a:srgbClr val="FFFFFF"/>
                </a:solidFill>
              </a:rPr>
              <a:t>LAS</a:t>
            </a:r>
            <a:r>
              <a:rPr sz="2000" spc="-229" dirty="0">
                <a:solidFill>
                  <a:srgbClr val="FFFFFF"/>
                </a:solidFill>
              </a:rPr>
              <a:t> </a:t>
            </a:r>
            <a:r>
              <a:rPr sz="2000" spc="-185" dirty="0">
                <a:solidFill>
                  <a:srgbClr val="FFFFFF"/>
                </a:solidFill>
              </a:rPr>
              <a:t>PROCURADURÍAS</a:t>
            </a:r>
            <a:r>
              <a:rPr sz="2000" spc="-245" dirty="0">
                <a:solidFill>
                  <a:srgbClr val="FFFFFF"/>
                </a:solidFill>
              </a:rPr>
              <a:t> </a:t>
            </a:r>
            <a:r>
              <a:rPr sz="2000" spc="-295" dirty="0">
                <a:solidFill>
                  <a:srgbClr val="FFFFFF"/>
                </a:solidFill>
              </a:rPr>
              <a:t>DEL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65" dirty="0">
                <a:solidFill>
                  <a:srgbClr val="FFFFFF"/>
                </a:solidFill>
              </a:rPr>
              <a:t>ESTADO</a:t>
            </a:r>
            <a:endParaRPr sz="2000"/>
          </a:p>
          <a:p>
            <a:pPr marL="4445" algn="ctr">
              <a:lnSpc>
                <a:spcPts val="2280"/>
              </a:lnSpc>
            </a:pPr>
            <a:r>
              <a:rPr sz="2000" spc="-204" dirty="0">
                <a:solidFill>
                  <a:srgbClr val="FFFFFF"/>
                </a:solidFill>
              </a:rPr>
              <a:t>PERUANO</a:t>
            </a:r>
            <a:r>
              <a:rPr sz="2000" spc="-245" dirty="0">
                <a:solidFill>
                  <a:srgbClr val="FFFFFF"/>
                </a:solidFill>
              </a:rPr>
              <a:t> </a:t>
            </a:r>
            <a:r>
              <a:rPr sz="2000" spc="495" dirty="0">
                <a:solidFill>
                  <a:srgbClr val="FFFFFF"/>
                </a:solidFill>
              </a:rPr>
              <a:t>-</a:t>
            </a:r>
            <a:r>
              <a:rPr sz="2000" spc="-215" dirty="0">
                <a:solidFill>
                  <a:srgbClr val="FFFFFF"/>
                </a:solidFill>
              </a:rPr>
              <a:t> </a:t>
            </a:r>
            <a:r>
              <a:rPr sz="2000" spc="-20" dirty="0">
                <a:solidFill>
                  <a:srgbClr val="FFFFFF"/>
                </a:solidFill>
              </a:rPr>
              <a:t>SAEP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1608689" y="6280200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2400"/>
              <a:ext cx="1780032" cy="435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0" y="16763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198120"/>
              <a:ext cx="2170176" cy="39471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757" y="3320688"/>
            <a:ext cx="7782330" cy="1535598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67677" y="4849177"/>
          <a:ext cx="7940670" cy="77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7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69265">
                <a:tc>
                  <a:txBody>
                    <a:bodyPr/>
                    <a:lstStyle/>
                    <a:p>
                      <a:pPr marL="45085" algn="ctr">
                        <a:lnSpc>
                          <a:spcPts val="480"/>
                        </a:lnSpc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 marR="34925" indent="-205740">
                        <a:lnSpc>
                          <a:spcPct val="101699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ESPECIALIZAD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0650" indent="-1270" algn="ctr">
                        <a:lnSpc>
                          <a:spcPct val="101699"/>
                        </a:lnSpc>
                        <a:spcBef>
                          <a:spcPts val="175"/>
                        </a:spcBef>
                      </a:pP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FUERZAS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ARMAS</a:t>
                      </a: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FUERO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MILITAR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OCA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OPD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 marR="88900" indent="71120">
                        <a:lnSpc>
                          <a:spcPct val="101699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PODER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EJECUTIVO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AD </a:t>
                      </a: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HOC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 marR="125730" indent="34925">
                        <a:lnSpc>
                          <a:spcPct val="101699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PODER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JUDICIAL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marR="52705" indent="106045">
                        <a:lnSpc>
                          <a:spcPct val="101699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PODER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LEGISLATIVO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GORE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48895" indent="-635" algn="ctr">
                        <a:lnSpc>
                          <a:spcPct val="101699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P.P.CORRECT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34290" indent="-1270" algn="ctr">
                        <a:lnSpc>
                          <a:spcPct val="101699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P.P.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ENCARGADAS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63500" algn="ctr">
                        <a:lnSpc>
                          <a:spcPct val="101699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PROVINCIAL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P.P.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CORRECTOS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33020" indent="-1270" algn="ctr">
                        <a:lnSpc>
                          <a:spcPct val="101699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PROVINCIAL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P.P.</a:t>
                      </a:r>
                      <a:r>
                        <a:rPr sz="700" spc="5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ENCARGADAS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195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SAEP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96011" y="3348990"/>
            <a:ext cx="199390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180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160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140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3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3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4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  <a:spcBef>
                <a:spcPts val="3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5968" y="537210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0"/>
                </a:moveTo>
                <a:lnTo>
                  <a:pt x="0" y="0"/>
                </a:lnTo>
                <a:lnTo>
                  <a:pt x="0" y="48768"/>
                </a:lnTo>
                <a:lnTo>
                  <a:pt x="48768" y="48768"/>
                </a:lnTo>
                <a:lnTo>
                  <a:pt x="4876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968" y="552297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0"/>
                </a:moveTo>
                <a:lnTo>
                  <a:pt x="0" y="0"/>
                </a:lnTo>
                <a:lnTo>
                  <a:pt x="0" y="48768"/>
                </a:lnTo>
                <a:lnTo>
                  <a:pt x="48768" y="48768"/>
                </a:lnTo>
                <a:lnTo>
                  <a:pt x="4876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70280" y="4527930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5722" y="4577333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72461" y="4555693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9864" y="445693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6351" y="4471161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62421" y="4428490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19825" y="3847845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107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1626" y="4159757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63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8366" y="429412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44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0055" y="4680203"/>
            <a:ext cx="6513830" cy="140335"/>
          </a:xfrm>
          <a:custGeom>
            <a:avLst/>
            <a:gdLst/>
            <a:ahLst/>
            <a:cxnLst/>
            <a:rect l="l" t="t" r="r" b="b"/>
            <a:pathLst>
              <a:path w="6513830" h="140335">
                <a:moveTo>
                  <a:pt x="0" y="76200"/>
                </a:moveTo>
                <a:lnTo>
                  <a:pt x="62484" y="0"/>
                </a:lnTo>
              </a:path>
              <a:path w="6513830" h="140335">
                <a:moveTo>
                  <a:pt x="1171956" y="124968"/>
                </a:moveTo>
                <a:lnTo>
                  <a:pt x="1261871" y="62484"/>
                </a:lnTo>
              </a:path>
              <a:path w="6513830" h="140335">
                <a:moveTo>
                  <a:pt x="5277611" y="97536"/>
                </a:moveTo>
                <a:lnTo>
                  <a:pt x="5353812" y="33528"/>
                </a:lnTo>
              </a:path>
              <a:path w="6513830" h="140335">
                <a:moveTo>
                  <a:pt x="5862828" y="140208"/>
                </a:moveTo>
                <a:lnTo>
                  <a:pt x="5914644" y="38100"/>
                </a:lnTo>
              </a:path>
              <a:path w="6513830" h="140335">
                <a:moveTo>
                  <a:pt x="6449568" y="103632"/>
                </a:moveTo>
                <a:lnTo>
                  <a:pt x="6513576" y="41148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30274" y="450380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29561" y="459282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28748" y="456603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02660" y="453644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01592" y="4564202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31665" y="4598670"/>
            <a:ext cx="2514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900" spc="2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8152" y="4605654"/>
            <a:ext cx="2514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900" spc="2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04891" y="4598670"/>
            <a:ext cx="250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900" spc="22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60490" y="457022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21577" y="4537709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82790" y="4542282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81976" y="454494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04707" y="4605654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7497" y="2861817"/>
            <a:ext cx="6333490" cy="52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PROCURADURÍAS</a:t>
            </a:r>
            <a:r>
              <a:rPr sz="16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PÚBLICAS</a:t>
            </a:r>
            <a:r>
              <a:rPr sz="16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585858"/>
                </a:solidFill>
                <a:latin typeface="Calibri"/>
                <a:cs typeface="Calibri"/>
              </a:rPr>
              <a:t>IMPLEMENTADAS</a:t>
            </a:r>
            <a:r>
              <a:rPr sz="16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EL</a:t>
            </a:r>
            <a:r>
              <a:rPr sz="16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SAEP</a:t>
            </a:r>
            <a:r>
              <a:rPr sz="16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NIVEL</a:t>
            </a:r>
            <a:r>
              <a:rPr sz="16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6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ÁMBITO</a:t>
            </a:r>
            <a:endParaRPr sz="1600">
              <a:latin typeface="Calibri"/>
              <a:cs typeface="Calibri"/>
            </a:endParaRPr>
          </a:p>
          <a:p>
            <a:pPr marR="650240" algn="r">
              <a:lnSpc>
                <a:spcPct val="100000"/>
              </a:lnSpc>
              <a:spcBef>
                <a:spcPts val="945"/>
              </a:spcBef>
            </a:pPr>
            <a:r>
              <a:rPr sz="900" spc="-25" dirty="0">
                <a:solidFill>
                  <a:srgbClr val="404040"/>
                </a:solidFill>
                <a:latin typeface="Calibri"/>
                <a:cs typeface="Calibri"/>
              </a:rPr>
              <a:t>195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8667622" y="2815082"/>
          <a:ext cx="3398520" cy="2855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PÚBLICAS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SAEP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ESPECIALIZADAS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FUERZAS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ARMAS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FUERO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MILITAR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OCA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OPD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PODER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EJECUTIVO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HOC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PODER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JUDICIAL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PODER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LEGISLATIVO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GORE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P.P.CORRECTOS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P.P.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ENCARGADAS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195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PROVINCIAL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P.P.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CORRECTOS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124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63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4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0160">
                        <a:lnSpc>
                          <a:spcPts val="120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PROVINCIAL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P.P.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ENCARGADAS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ts val="1205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44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05"/>
                        </a:lnSpc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0160">
                        <a:lnSpc>
                          <a:spcPts val="1280"/>
                        </a:lnSpc>
                        <a:spcBef>
                          <a:spcPts val="120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1280"/>
                        </a:lnSpc>
                        <a:spcBef>
                          <a:spcPts val="12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499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280"/>
                        </a:lnSpc>
                        <a:spcBef>
                          <a:spcPts val="12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1560"/>
            <a:ext cx="12192000" cy="600710"/>
          </a:xfrm>
          <a:custGeom>
            <a:avLst/>
            <a:gdLst/>
            <a:ahLst/>
            <a:cxnLst/>
            <a:rect l="l" t="t" r="r" b="b"/>
            <a:pathLst>
              <a:path w="12192000" h="600710">
                <a:moveTo>
                  <a:pt x="0" y="600455"/>
                </a:moveTo>
                <a:lnTo>
                  <a:pt x="12192000" y="600455"/>
                </a:lnTo>
                <a:lnTo>
                  <a:pt x="12192000" y="0"/>
                </a:lnTo>
                <a:lnTo>
                  <a:pt x="0" y="0"/>
                </a:lnTo>
                <a:lnTo>
                  <a:pt x="0" y="60045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014" y="1194943"/>
            <a:ext cx="8649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solidFill>
                  <a:srgbClr val="FFFFFF"/>
                </a:solidFill>
              </a:rPr>
              <a:t>Proyección</a:t>
            </a:r>
            <a:r>
              <a:rPr sz="2000" spc="-210" dirty="0">
                <a:solidFill>
                  <a:srgbClr val="FFFFFF"/>
                </a:solidFill>
              </a:rPr>
              <a:t> </a:t>
            </a:r>
            <a:r>
              <a:rPr sz="2000" spc="-50" dirty="0">
                <a:solidFill>
                  <a:srgbClr val="FFFFFF"/>
                </a:solidFill>
              </a:rPr>
              <a:t>de</a:t>
            </a:r>
            <a:r>
              <a:rPr sz="2000" spc="-210" dirty="0">
                <a:solidFill>
                  <a:srgbClr val="FFFFFF"/>
                </a:solidFill>
              </a:rPr>
              <a:t> </a:t>
            </a:r>
            <a:r>
              <a:rPr sz="2000" spc="-60" dirty="0">
                <a:solidFill>
                  <a:srgbClr val="FFFFFF"/>
                </a:solidFill>
              </a:rPr>
              <a:t>las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35" dirty="0">
                <a:solidFill>
                  <a:srgbClr val="FFFFFF"/>
                </a:solidFill>
              </a:rPr>
              <a:t>procuradurías</a:t>
            </a:r>
            <a:r>
              <a:rPr sz="2000" spc="-220" dirty="0">
                <a:solidFill>
                  <a:srgbClr val="FFFFFF"/>
                </a:solidFill>
              </a:rPr>
              <a:t> </a:t>
            </a:r>
            <a:r>
              <a:rPr sz="2000" spc="-40" dirty="0">
                <a:solidFill>
                  <a:srgbClr val="FFFFFF"/>
                </a:solidFill>
              </a:rPr>
              <a:t>que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120" dirty="0">
                <a:solidFill>
                  <a:srgbClr val="FFFFFF"/>
                </a:solidFill>
              </a:rPr>
              <a:t>se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spc="-25" dirty="0">
                <a:solidFill>
                  <a:srgbClr val="FFFFFF"/>
                </a:solidFill>
              </a:rPr>
              <a:t>implementarán</a:t>
            </a:r>
            <a:r>
              <a:rPr sz="2000" spc="-240" dirty="0">
                <a:solidFill>
                  <a:srgbClr val="FFFFFF"/>
                </a:solidFill>
              </a:rPr>
              <a:t> </a:t>
            </a:r>
            <a:r>
              <a:rPr sz="2000" spc="-60" dirty="0">
                <a:solidFill>
                  <a:srgbClr val="FFFFFF"/>
                </a:solidFill>
              </a:rPr>
              <a:t>en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90" dirty="0">
                <a:solidFill>
                  <a:srgbClr val="FFFFFF"/>
                </a:solidFill>
              </a:rPr>
              <a:t>el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20" dirty="0">
                <a:solidFill>
                  <a:srgbClr val="FFFFFF"/>
                </a:solidFill>
              </a:rPr>
              <a:t>2024</a:t>
            </a:r>
            <a:endParaRPr sz="2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37522" y="1693036"/>
          <a:ext cx="2971800" cy="487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1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904">
                <a:tc>
                  <a:txBody>
                    <a:bodyPr/>
                    <a:lstStyle/>
                    <a:p>
                      <a:pPr marL="530860">
                        <a:lnSpc>
                          <a:spcPts val="93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DEPARTAMENTO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93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PROCURADURIA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459105" algn="ctr">
                        <a:lnSpc>
                          <a:spcPts val="915"/>
                        </a:lnSpc>
                        <a:spcBef>
                          <a:spcPts val="7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04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4925"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PIURA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3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GOBIERNO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REGIONAL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DE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>
                        <a:lnSpc>
                          <a:spcPts val="910"/>
                        </a:lnSpc>
                        <a:spcBef>
                          <a:spcPts val="7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PIURA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35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>
                        <a:lnSpc>
                          <a:spcPts val="910"/>
                        </a:lnSpc>
                        <a:spcBef>
                          <a:spcPts val="7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PROVINCIAL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SECHURA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3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>
                        <a:lnSpc>
                          <a:spcPts val="910"/>
                        </a:lnSpc>
                        <a:spcBef>
                          <a:spcPts val="7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LOMAS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35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>
                        <a:lnSpc>
                          <a:spcPts val="910"/>
                        </a:lnSpc>
                        <a:spcBef>
                          <a:spcPts val="7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ARENA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5B9BD4"/>
                      </a:solidFill>
                      <a:prstDash val="solid"/>
                    </a:lnT>
                    <a:solidFill>
                      <a:srgbClr val="5B9B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35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 marR="368300">
                        <a:lnSpc>
                          <a:spcPct val="10620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TAMBO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GRANDE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0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9905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APURIMAC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35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>
                        <a:lnSpc>
                          <a:spcPts val="910"/>
                        </a:lnSpc>
                        <a:spcBef>
                          <a:spcPts val="7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HAQUIRA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35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 marR="296545">
                        <a:lnSpc>
                          <a:spcPct val="10620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CHALLHUAHUACHO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8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990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LIBERTAD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35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 marR="484505">
                        <a:lnSpc>
                          <a:spcPct val="1062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PROVINCIAL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PACASMAYO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4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 marR="567690">
                        <a:lnSpc>
                          <a:spcPct val="10620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HUANCHACO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35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 marR="77470">
                        <a:lnSpc>
                          <a:spcPct val="10660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VICTOR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LARCO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HERRERA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4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>
                        <a:lnSpc>
                          <a:spcPts val="905"/>
                        </a:lnSpc>
                        <a:spcBef>
                          <a:spcPts val="7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PAIJAN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90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9905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LAMBAYEQUE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4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>
                        <a:lnSpc>
                          <a:spcPts val="905"/>
                        </a:lnSpc>
                        <a:spcBef>
                          <a:spcPts val="7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JAYANCA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4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>
                        <a:lnSpc>
                          <a:spcPts val="905"/>
                        </a:lnSpc>
                        <a:spcBef>
                          <a:spcPts val="7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OLMOS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94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09905" marR="528955">
                        <a:lnSpc>
                          <a:spcPct val="10630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CHONGOYAPE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1015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MUNICIPALIDAD</a:t>
                      </a:r>
                      <a:r>
                        <a:rPr sz="1800" spc="-15" baseline="-9259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800" baseline="-9259">
                        <a:latin typeface="Calibri"/>
                        <a:cs typeface="Calibri"/>
                      </a:endParaRPr>
                    </a:p>
                    <a:p>
                      <a:pPr marL="509905">
                        <a:lnSpc>
                          <a:spcPts val="90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DISTRITAL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PIMENTEL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5B9BD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2400"/>
              <a:ext cx="1780032" cy="435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0" y="16763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198120"/>
              <a:ext cx="2170176" cy="394715"/>
            </a:xfrm>
            <a:prstGeom prst="rect">
              <a:avLst/>
            </a:prstGeom>
          </p:spPr>
        </p:pic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2193" y="1693036"/>
          <a:ext cx="4200525" cy="474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05">
                <a:tc>
                  <a:txBody>
                    <a:bodyPr/>
                    <a:lstStyle/>
                    <a:p>
                      <a:pPr marL="141605">
                        <a:lnSpc>
                          <a:spcPts val="919"/>
                        </a:lnSpc>
                      </a:pPr>
                      <a:r>
                        <a:rPr sz="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919"/>
                        </a:lnSpc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PROCURADURÍA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PÚBLICA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Ministerio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 Cultura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Ministerio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 Trabajo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Ministerio</a:t>
                      </a:r>
                      <a:r>
                        <a:rPr sz="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Relaciones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Exteriores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Tribunal</a:t>
                      </a:r>
                      <a:r>
                        <a:rPr sz="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Constitucional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Jurado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Elecciones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Organismo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Formalización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 la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Propiedad</a:t>
                      </a:r>
                      <a:r>
                        <a:rPr sz="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Informal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COFOPRI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Oficina</a:t>
                      </a:r>
                      <a:r>
                        <a:rPr sz="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Procesos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Electorales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ONPE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Organismo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Supervisor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Las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Contrataciones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 Del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OSCE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5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SUNEDU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Marina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Guerra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Perú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Metropolitana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Lima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San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Juan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Miraflores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Carmen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Legua</a:t>
                      </a:r>
                      <a:r>
                        <a:rPr sz="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Reynoso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Lurigancho</a:t>
                      </a:r>
                      <a:r>
                        <a:rPr sz="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Chosica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Mara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Gobierno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Regional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Piura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Provincial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Sechura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las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Lomas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Arena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Tambo</a:t>
                      </a:r>
                      <a:r>
                        <a:rPr sz="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Grande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Haquira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35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Challhuahuacho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40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4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Provincial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Pacasmayo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40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4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Huanchaco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40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4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Victor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Larco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Herrera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Paijan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Jayanca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Olmos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115">
                        <a:lnSpc>
                          <a:spcPts val="940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4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Chongoyape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31115">
                        <a:lnSpc>
                          <a:spcPts val="919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19"/>
                        </a:lnSpc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latin typeface="Arial MT"/>
                          <a:cs typeface="Arial MT"/>
                        </a:rPr>
                        <a:t>Pimentel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431538" y="1682623"/>
            <a:ext cx="45827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69460" algn="l"/>
              </a:tabLst>
            </a:pPr>
            <a:r>
              <a:rPr sz="800" b="1" u="sng" dirty="0">
                <a:solidFill>
                  <a:srgbClr val="FFFFFF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	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444238" y="1792469"/>
          <a:ext cx="4531993" cy="142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555">
                <a:tc>
                  <a:txBody>
                    <a:bodyPr/>
                    <a:lstStyle/>
                    <a:p>
                      <a:pPr marL="540385">
                        <a:lnSpc>
                          <a:spcPts val="77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PROCURADURIA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PÚBLICA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( PLAN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IMPELEMENTACIÓN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 DE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PGE)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770"/>
                        </a:lnSpc>
                      </a:pPr>
                      <a:r>
                        <a:rPr sz="700" b="1" spc="-25" dirty="0">
                          <a:latin typeface="Arial"/>
                          <a:cs typeface="Arial"/>
                        </a:rPr>
                        <a:t>AÑO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525780">
                        <a:lnSpc>
                          <a:spcPts val="815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MINISTERIO</a:t>
                      </a:r>
                      <a:r>
                        <a:rPr sz="7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CULTURA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81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525780">
                        <a:lnSpc>
                          <a:spcPts val="815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MINISTERIO</a:t>
                      </a:r>
                      <a:r>
                        <a:rPr sz="7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TRABAJO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81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525780">
                        <a:lnSpc>
                          <a:spcPts val="815"/>
                        </a:lnSpc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TRIBUNAL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CONSTITUCIONAL</a:t>
                      </a:r>
                      <a:r>
                        <a:rPr sz="7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7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TC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81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525780">
                        <a:lnSpc>
                          <a:spcPts val="815"/>
                        </a:lnSpc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JURADO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ELECCIONES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JNE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81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525780">
                        <a:lnSpc>
                          <a:spcPts val="819"/>
                        </a:lnSpc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ORGANISMO</a:t>
                      </a:r>
                      <a:r>
                        <a:rPr sz="7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FORMALIZACION</a:t>
                      </a:r>
                      <a:r>
                        <a:rPr sz="7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PROPIEDAD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INFORMAL</a:t>
                      </a:r>
                      <a:r>
                        <a:rPr sz="7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0" dirty="0">
                          <a:latin typeface="Arial MT"/>
                          <a:cs typeface="Arial MT"/>
                        </a:rPr>
                        <a:t>–</a:t>
                      </a:r>
                      <a:endParaRPr sz="700">
                        <a:latin typeface="Arial MT"/>
                        <a:cs typeface="Arial MT"/>
                      </a:endParaRPr>
                    </a:p>
                    <a:p>
                      <a:pPr marL="5257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COFOPRI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819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 marL="525780">
                        <a:lnSpc>
                          <a:spcPts val="819"/>
                        </a:lnSpc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OFICINA</a:t>
                      </a:r>
                      <a:r>
                        <a:rPr sz="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PROCESOS</a:t>
                      </a:r>
                      <a:r>
                        <a:rPr sz="7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ELECTORALES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ONPE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819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525780">
                        <a:lnSpc>
                          <a:spcPts val="819"/>
                        </a:lnSpc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ORGANISMO</a:t>
                      </a:r>
                      <a:r>
                        <a:rPr sz="7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SUPERVISOR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LAS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CONTRATACIONES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DEL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ESTADO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819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525780">
                        <a:lnSpc>
                          <a:spcPts val="819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SUPERINTENDENCIA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7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EDUCACION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SUPERIOR</a:t>
                      </a:r>
                      <a:endParaRPr sz="700">
                        <a:latin typeface="Arial MT"/>
                        <a:cs typeface="Arial MT"/>
                      </a:endParaRPr>
                    </a:p>
                    <a:p>
                      <a:pPr marL="5257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UNIVERSITARIA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SUNEDU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819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2025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444238" y="3358769"/>
          <a:ext cx="4531995" cy="84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410">
                <a:tc>
                  <a:txBody>
                    <a:bodyPr/>
                    <a:lstStyle/>
                    <a:p>
                      <a:pPr marL="754380">
                        <a:lnSpc>
                          <a:spcPts val="735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PROCURADURIA</a:t>
                      </a:r>
                      <a:r>
                        <a:rPr sz="7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PÚBLICA</a:t>
                      </a:r>
                      <a:r>
                        <a:rPr sz="7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PROCESO</a:t>
                      </a:r>
                      <a:r>
                        <a:rPr sz="7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SELECCIÓN)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735"/>
                        </a:lnSpc>
                      </a:pPr>
                      <a:r>
                        <a:rPr sz="700" b="1" spc="-25" dirty="0">
                          <a:latin typeface="Arial"/>
                          <a:cs typeface="Arial"/>
                        </a:rPr>
                        <a:t>AÑO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marL="525780">
                        <a:lnSpc>
                          <a:spcPts val="735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MINISTERIO</a:t>
                      </a:r>
                      <a:r>
                        <a:rPr sz="7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RELACIONES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EXTERIORES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12700">
                      <a:solidFill>
                        <a:srgbClr val="6FAC46"/>
                      </a:solidFill>
                      <a:prstDash val="solid"/>
                    </a:lnT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73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12700">
                      <a:solidFill>
                        <a:srgbClr val="6FAC46"/>
                      </a:solidFill>
                      <a:prstDash val="solid"/>
                    </a:lnT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marL="525780">
                        <a:lnSpc>
                          <a:spcPts val="735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7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DISTRITAL DE SAN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JUAN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MIRAFLORES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73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marL="525780">
                        <a:lnSpc>
                          <a:spcPts val="735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7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CARMEN DE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LEGUA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REYNOSO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73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marL="525780">
                        <a:lnSpc>
                          <a:spcPts val="735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7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LURIGANCHO</a:t>
                      </a:r>
                      <a:r>
                        <a:rPr sz="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-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CHOSICA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73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marL="525780">
                        <a:lnSpc>
                          <a:spcPts val="735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7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DISTRITAL DE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MARA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73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marL="525780">
                        <a:lnSpc>
                          <a:spcPts val="735"/>
                        </a:lnSpc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MARINA</a:t>
                      </a:r>
                      <a:r>
                        <a:rPr sz="7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GUERRA</a:t>
                      </a:r>
                      <a:r>
                        <a:rPr sz="7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DEL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 PERU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73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410">
                <a:tc>
                  <a:txBody>
                    <a:bodyPr/>
                    <a:lstStyle/>
                    <a:p>
                      <a:pPr marL="525780">
                        <a:lnSpc>
                          <a:spcPts val="735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MUNICIPALIDAD</a:t>
                      </a:r>
                      <a:r>
                        <a:rPr sz="7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METROPOLITANA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7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LIMA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735"/>
                        </a:lnSpc>
                      </a:pPr>
                      <a:r>
                        <a:rPr sz="700" spc="-20" dirty="0">
                          <a:latin typeface="Arial MT"/>
                          <a:cs typeface="Arial MT"/>
                        </a:rPr>
                        <a:t>2023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68880" y="4517791"/>
            <a:ext cx="4254158" cy="17702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0" y="825696"/>
            <a:ext cx="12192000" cy="910800"/>
          </a:xfrm>
          <a:prstGeom prst="rect">
            <a:avLst/>
          </a:prstGeom>
          <a:solidFill>
            <a:srgbClr val="C000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Procuradurías Públicas que cuentan SAEP en los departamentos Arequipa – Cusco – Moquegua -  Puno - Tacna</a:t>
            </a: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 sz="1100"/>
              <a:pPr algn="ctr"/>
              <a:t>15</a:t>
            </a:fld>
            <a:endParaRPr sz="11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28" y="152815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14" y="16811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9" y="197522"/>
            <a:ext cx="2169953" cy="39505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440A8F-B87F-429F-85FB-B4BA432A1535}"/>
              </a:ext>
            </a:extLst>
          </p:cNvPr>
          <p:cNvGraphicFramePr>
            <a:graphicFrameLocks noGrp="1"/>
          </p:cNvGraphicFramePr>
          <p:nvPr/>
        </p:nvGraphicFramePr>
        <p:xfrm>
          <a:off x="146049" y="3347714"/>
          <a:ext cx="4384853" cy="1143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3894">
                  <a:extLst>
                    <a:ext uri="{9D8B030D-6E8A-4147-A177-3AD203B41FA5}">
                      <a16:colId xmlns:a16="http://schemas.microsoft.com/office/drawing/2014/main" val="1637088088"/>
                    </a:ext>
                  </a:extLst>
                </a:gridCol>
                <a:gridCol w="1438957">
                  <a:extLst>
                    <a:ext uri="{9D8B030D-6E8A-4147-A177-3AD203B41FA5}">
                      <a16:colId xmlns:a16="http://schemas.microsoft.com/office/drawing/2014/main" val="4134505042"/>
                    </a:ext>
                  </a:extLst>
                </a:gridCol>
                <a:gridCol w="1692002">
                  <a:extLst>
                    <a:ext uri="{9D8B030D-6E8A-4147-A177-3AD203B41FA5}">
                      <a16:colId xmlns:a16="http://schemas.microsoft.com/office/drawing/2014/main" val="30366301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 DE LEGAJOS REGISTRADOS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24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AREQUIPA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GORE AREQUIPA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049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MUNIPROVAREQUIPA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320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1983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4418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946769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D50A7BD-2124-43E6-92A1-D74C5993C274}"/>
              </a:ext>
            </a:extLst>
          </p:cNvPr>
          <p:cNvSpPr txBox="1"/>
          <p:nvPr/>
        </p:nvSpPr>
        <p:spPr>
          <a:xfrm>
            <a:off x="0" y="6490218"/>
            <a:ext cx="5294855" cy="3405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/>
              <a:t>Fecha de corte para el reporte estadístico: </a:t>
            </a:r>
            <a:r>
              <a:rPr lang="es-MX" sz="1400" dirty="0"/>
              <a:t>31/05/2024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7956857-D4EB-46FC-830E-01E7DC05A901}"/>
              </a:ext>
            </a:extLst>
          </p:cNvPr>
          <p:cNvSpPr txBox="1"/>
          <p:nvPr/>
        </p:nvSpPr>
        <p:spPr>
          <a:xfrm>
            <a:off x="6106274" y="6611691"/>
            <a:ext cx="6062711" cy="2553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/>
              <a:t>Fuente:</a:t>
            </a:r>
            <a:r>
              <a:rPr lang="es-MX" sz="900" dirty="0"/>
              <a:t> Sistema Único de Administración de Expedientes de las Procuradurías del Estado Peruano - SAEP - DIR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75907B3-B59A-4115-AE46-FF0662230CD8}"/>
              </a:ext>
            </a:extLst>
          </p:cNvPr>
          <p:cNvGraphicFramePr>
            <a:graphicFrameLocks/>
          </p:cNvGraphicFramePr>
          <p:nvPr/>
        </p:nvGraphicFramePr>
        <p:xfrm>
          <a:off x="5479790" y="2023360"/>
          <a:ext cx="6407410" cy="355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378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0" y="797271"/>
            <a:ext cx="12192000" cy="735533"/>
          </a:xfrm>
          <a:prstGeom prst="rect">
            <a:avLst/>
          </a:prstGeom>
          <a:solidFill>
            <a:srgbClr val="C000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 sz="20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Procuradurías Públicas que cuentan SAEP</a:t>
            </a:r>
            <a:endParaRPr sz="20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 sz="1100"/>
              <a:pPr algn="ctr"/>
              <a:t>16</a:t>
            </a:fld>
            <a:endParaRPr sz="11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28" y="152815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14" y="16811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9" y="197522"/>
            <a:ext cx="2169953" cy="39505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940A98F-A994-41CE-82A5-7BF2FD6FF8B9}"/>
              </a:ext>
            </a:extLst>
          </p:cNvPr>
          <p:cNvSpPr txBox="1"/>
          <p:nvPr/>
        </p:nvSpPr>
        <p:spPr>
          <a:xfrm>
            <a:off x="19033" y="6591143"/>
            <a:ext cx="5294855" cy="2724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000" b="1" dirty="0"/>
              <a:t>Fecha de corte para el reporte estadístico: 31</a:t>
            </a:r>
            <a:r>
              <a:rPr lang="es-MX" sz="1000" dirty="0"/>
              <a:t>/05/2024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D3127FE-5947-4F9A-AAE3-A68E8C342622}"/>
              </a:ext>
            </a:extLst>
          </p:cNvPr>
          <p:cNvSpPr txBox="1"/>
          <p:nvPr/>
        </p:nvSpPr>
        <p:spPr>
          <a:xfrm>
            <a:off x="6106274" y="6611691"/>
            <a:ext cx="6062711" cy="2553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b="1" dirty="0"/>
              <a:t>Fuente:</a:t>
            </a:r>
            <a:r>
              <a:rPr lang="es-MX" sz="900" dirty="0"/>
              <a:t> Sistema Único de Administración de Expedientes de las Procuradurías del Estado Peruano - SAEP - DIR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0A7ADB5-C4E9-4E83-828F-E54F67185595}"/>
              </a:ext>
            </a:extLst>
          </p:cNvPr>
          <p:cNvGraphicFramePr>
            <a:graphicFrameLocks/>
          </p:cNvGraphicFramePr>
          <p:nvPr/>
        </p:nvGraphicFramePr>
        <p:xfrm>
          <a:off x="-272905" y="1883059"/>
          <a:ext cx="6766174" cy="485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9C83F5E6-4C2D-4F66-9C65-3ED8E98A20B6}"/>
              </a:ext>
            </a:extLst>
          </p:cNvPr>
          <p:cNvGraphicFramePr>
            <a:graphicFrameLocks/>
          </p:cNvGraphicFramePr>
          <p:nvPr/>
        </p:nvGraphicFramePr>
        <p:xfrm>
          <a:off x="6188467" y="1897170"/>
          <a:ext cx="5882359" cy="388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082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0" y="797271"/>
            <a:ext cx="12192000" cy="735533"/>
          </a:xfrm>
          <a:prstGeom prst="rect">
            <a:avLst/>
          </a:prstGeom>
          <a:solidFill>
            <a:srgbClr val="C000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 sz="20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Características técnicas de las Procuradurías Públicas en el Departamento de Arequipa</a:t>
            </a:r>
            <a:endParaRPr sz="20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 sz="1100"/>
              <a:pPr algn="ctr"/>
              <a:t>17</a:t>
            </a:fld>
            <a:endParaRPr sz="11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28" y="152815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14" y="16811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9" y="197522"/>
            <a:ext cx="2169953" cy="39505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A2475A-6378-477C-B23D-D1F3CE91B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91404"/>
              </p:ext>
            </p:extLst>
          </p:nvPr>
        </p:nvGraphicFramePr>
        <p:xfrm>
          <a:off x="6553200" y="1676033"/>
          <a:ext cx="4469184" cy="434141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604510">
                  <a:extLst>
                    <a:ext uri="{9D8B030D-6E8A-4147-A177-3AD203B41FA5}">
                      <a16:colId xmlns:a16="http://schemas.microsoft.com/office/drawing/2014/main" val="945037202"/>
                    </a:ext>
                  </a:extLst>
                </a:gridCol>
                <a:gridCol w="813207">
                  <a:extLst>
                    <a:ext uri="{9D8B030D-6E8A-4147-A177-3AD203B41FA5}">
                      <a16:colId xmlns:a16="http://schemas.microsoft.com/office/drawing/2014/main" val="3655820654"/>
                    </a:ext>
                  </a:extLst>
                </a:gridCol>
                <a:gridCol w="277983">
                  <a:extLst>
                    <a:ext uri="{9D8B030D-6E8A-4147-A177-3AD203B41FA5}">
                      <a16:colId xmlns:a16="http://schemas.microsoft.com/office/drawing/2014/main" val="2400098048"/>
                    </a:ext>
                  </a:extLst>
                </a:gridCol>
                <a:gridCol w="773484">
                  <a:extLst>
                    <a:ext uri="{9D8B030D-6E8A-4147-A177-3AD203B41FA5}">
                      <a16:colId xmlns:a16="http://schemas.microsoft.com/office/drawing/2014/main" val="898972600"/>
                    </a:ext>
                  </a:extLst>
                </a:gridCol>
              </a:tblGrid>
              <a:tr h="6975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Cuenta con SAEP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795050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Gobierno Regional de Arequipa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SI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078537153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Municipalidad Provincial de Arequipa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748533389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1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Yarabamba</a:t>
                      </a:r>
                      <a:r>
                        <a:rPr lang="es-MX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SI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11507457"/>
                  </a:ext>
                </a:extLst>
              </a:tr>
              <a:tr h="541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José Luis Bustamante y Rivero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05835745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1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Sachaca</a:t>
                      </a:r>
                      <a:endParaRPr lang="es-MX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55123195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Alto Selva Alegre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NO*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20735682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Cayma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17002219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Tiabaya</a:t>
                      </a:r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182584453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Miraflores 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612571756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Provincial de </a:t>
                      </a:r>
                      <a:r>
                        <a:rPr lang="es-MX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Calloma</a:t>
                      </a:r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536401387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Provincial de Camaná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032155966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Municipalidad Distrital de Chala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78596496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36ED5A-D6F3-45D5-B63B-BA76FD40C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263638"/>
              </p:ext>
            </p:extLst>
          </p:nvPr>
        </p:nvGraphicFramePr>
        <p:xfrm>
          <a:off x="987917" y="2671750"/>
          <a:ext cx="3727769" cy="148353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210952">
                  <a:extLst>
                    <a:ext uri="{9D8B030D-6E8A-4147-A177-3AD203B41FA5}">
                      <a16:colId xmlns:a16="http://schemas.microsoft.com/office/drawing/2014/main" val="1771556061"/>
                    </a:ext>
                  </a:extLst>
                </a:gridCol>
                <a:gridCol w="1516817">
                  <a:extLst>
                    <a:ext uri="{9D8B030D-6E8A-4147-A177-3AD203B41FA5}">
                      <a16:colId xmlns:a16="http://schemas.microsoft.com/office/drawing/2014/main" val="1476490178"/>
                    </a:ext>
                  </a:extLst>
                </a:gridCol>
              </a:tblGrid>
              <a:tr h="4807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 Oficiadas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62179"/>
                  </a:ext>
                </a:extLst>
              </a:tr>
              <a:tr h="250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Gobierno Regional</a:t>
                      </a:r>
                      <a:endParaRPr lang="es-MX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834693"/>
                  </a:ext>
                </a:extLst>
              </a:tr>
              <a:tr h="250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Provincias</a:t>
                      </a:r>
                      <a:endParaRPr lang="es-MX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954861"/>
                  </a:ext>
                </a:extLst>
              </a:tr>
              <a:tr h="250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Distrital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692658"/>
                  </a:ext>
                </a:extLst>
              </a:tr>
              <a:tr h="25070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8775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9A3720B-A3FE-4F99-977F-322ED62C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37601"/>
              </p:ext>
            </p:extLst>
          </p:nvPr>
        </p:nvGraphicFramePr>
        <p:xfrm>
          <a:off x="987917" y="4238768"/>
          <a:ext cx="3654490" cy="215982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16460">
                  <a:extLst>
                    <a:ext uri="{9D8B030D-6E8A-4147-A177-3AD203B41FA5}">
                      <a16:colId xmlns:a16="http://schemas.microsoft.com/office/drawing/2014/main" val="2310847198"/>
                    </a:ext>
                  </a:extLst>
                </a:gridCol>
                <a:gridCol w="1040363">
                  <a:extLst>
                    <a:ext uri="{9D8B030D-6E8A-4147-A177-3AD203B41FA5}">
                      <a16:colId xmlns:a16="http://schemas.microsoft.com/office/drawing/2014/main" val="3429651752"/>
                    </a:ext>
                  </a:extLst>
                </a:gridCol>
                <a:gridCol w="1097667">
                  <a:extLst>
                    <a:ext uri="{9D8B030D-6E8A-4147-A177-3AD203B41FA5}">
                      <a16:colId xmlns:a16="http://schemas.microsoft.com/office/drawing/2014/main" val="3010287224"/>
                    </a:ext>
                  </a:extLst>
                </a:gridCol>
              </a:tblGrid>
              <a:tr h="7427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P.P.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respuesta de oficio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cumple?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31551"/>
                  </a:ext>
                </a:extLst>
              </a:tr>
              <a:tr h="4951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Gobierno Regional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1535262"/>
                  </a:ext>
                </a:extLst>
              </a:tr>
              <a:tr h="2475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Provincias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2143517"/>
                  </a:ext>
                </a:extLst>
              </a:tr>
              <a:tr h="2475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Distrital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322463"/>
                  </a:ext>
                </a:extLst>
              </a:tr>
              <a:tr h="2475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PP. que contestaron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665560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B4AFF31-9FAF-4BA4-8CF8-D267CF9116FF}"/>
              </a:ext>
            </a:extLst>
          </p:cNvPr>
          <p:cNvSpPr txBox="1"/>
          <p:nvPr/>
        </p:nvSpPr>
        <p:spPr>
          <a:xfrm>
            <a:off x="1261624" y="1664938"/>
            <a:ext cx="318035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OFICIO MÚLTIPLE </a:t>
            </a:r>
          </a:p>
          <a:p>
            <a:r>
              <a:rPr lang="es-MX" b="1" dirty="0"/>
              <a:t>N° D000018-2024-JUS-PGE-DIR, fecha 22 de febrero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F930FB0-78B9-4FF3-A2B4-3DC032E811A1}"/>
              </a:ext>
            </a:extLst>
          </p:cNvPr>
          <p:cNvSpPr txBox="1"/>
          <p:nvPr/>
        </p:nvSpPr>
        <p:spPr>
          <a:xfrm>
            <a:off x="6477000" y="6160680"/>
            <a:ext cx="541638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100" dirty="0"/>
              <a:t>(*) Mediante oficio N° D000124-2024-JUS/PGE-PG, se solicitó al alcalde de la municipalidad fortalecer los equipos de cómputo de la procuraduría pública </a:t>
            </a:r>
          </a:p>
        </p:txBody>
      </p:sp>
    </p:spTree>
    <p:extLst>
      <p:ext uri="{BB962C8B-B14F-4D97-AF65-F5344CB8AC3E}">
        <p14:creationId xmlns:p14="http://schemas.microsoft.com/office/powerpoint/2010/main" val="119724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0" y="797271"/>
            <a:ext cx="12192000" cy="735533"/>
          </a:xfrm>
          <a:prstGeom prst="rect">
            <a:avLst/>
          </a:prstGeom>
          <a:solidFill>
            <a:srgbClr val="C000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 sz="20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Características técnicas de las Procuradurías Públicas en el Departamento de Cusco</a:t>
            </a:r>
            <a:endParaRPr sz="20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 sz="1100"/>
              <a:pPr algn="ctr"/>
              <a:t>18</a:t>
            </a:fld>
            <a:endParaRPr sz="11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28" y="152815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14" y="16811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9" y="197522"/>
            <a:ext cx="2169953" cy="39505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A2475A-6378-477C-B23D-D1F3CE91B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546"/>
              </p:ext>
            </p:extLst>
          </p:nvPr>
        </p:nvGraphicFramePr>
        <p:xfrm>
          <a:off x="6400800" y="2030095"/>
          <a:ext cx="4638675" cy="357454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269063">
                  <a:extLst>
                    <a:ext uri="{9D8B030D-6E8A-4147-A177-3AD203B41FA5}">
                      <a16:colId xmlns:a16="http://schemas.microsoft.com/office/drawing/2014/main" val="945037202"/>
                    </a:ext>
                  </a:extLst>
                </a:gridCol>
                <a:gridCol w="1020701">
                  <a:extLst>
                    <a:ext uri="{9D8B030D-6E8A-4147-A177-3AD203B41FA5}">
                      <a16:colId xmlns:a16="http://schemas.microsoft.com/office/drawing/2014/main" val="3655820654"/>
                    </a:ext>
                  </a:extLst>
                </a:gridCol>
                <a:gridCol w="348911">
                  <a:extLst>
                    <a:ext uri="{9D8B030D-6E8A-4147-A177-3AD203B41FA5}">
                      <a16:colId xmlns:a16="http://schemas.microsoft.com/office/drawing/2014/main" val="2400098048"/>
                    </a:ext>
                  </a:extLst>
                </a:gridCol>
              </a:tblGrid>
              <a:tr h="6975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795050"/>
                  </a:ext>
                </a:extLst>
              </a:tr>
              <a:tr h="4854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Municipalidad Provincial de Chumbivilcas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SI </a:t>
                      </a: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078537153"/>
                  </a:ext>
                </a:extLst>
              </a:tr>
              <a:tr h="4854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Municipalidad Provincial de la Convención 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SI</a:t>
                      </a: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748533389"/>
                  </a:ext>
                </a:extLst>
              </a:tr>
              <a:tr h="4854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Municipalidad Provincial de Quispicanchi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SI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11507457"/>
                  </a:ext>
                </a:extLst>
              </a:tr>
              <a:tr h="44978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Provincial de Canchis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 SI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05835745"/>
                  </a:ext>
                </a:extLst>
              </a:tr>
              <a:tr h="4854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Provincial de Calca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 SI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55123195"/>
                  </a:ext>
                </a:extLst>
              </a:tr>
              <a:tr h="4854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Machupicchu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 SI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2073568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36ED5A-D6F3-45D5-B63B-BA76FD40C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82742"/>
              </p:ext>
            </p:extLst>
          </p:nvPr>
        </p:nvGraphicFramePr>
        <p:xfrm>
          <a:off x="1466222" y="2722368"/>
          <a:ext cx="3200291" cy="132778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898103">
                  <a:extLst>
                    <a:ext uri="{9D8B030D-6E8A-4147-A177-3AD203B41FA5}">
                      <a16:colId xmlns:a16="http://schemas.microsoft.com/office/drawing/2014/main" val="1771556061"/>
                    </a:ext>
                  </a:extLst>
                </a:gridCol>
                <a:gridCol w="1302188">
                  <a:extLst>
                    <a:ext uri="{9D8B030D-6E8A-4147-A177-3AD203B41FA5}">
                      <a16:colId xmlns:a16="http://schemas.microsoft.com/office/drawing/2014/main" val="1476490178"/>
                    </a:ext>
                  </a:extLst>
                </a:gridCol>
              </a:tblGrid>
              <a:tr h="4280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Procuradurías</a:t>
                      </a:r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Públicas Oficiadas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62179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Gobierno Regional</a:t>
                      </a:r>
                      <a:endParaRPr lang="es-MX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834693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Provincias</a:t>
                      </a:r>
                      <a:endParaRPr lang="es-MX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954861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Distrital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692658"/>
                  </a:ext>
                </a:extLst>
              </a:tr>
              <a:tr h="2209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8775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9A3720B-A3FE-4F99-977F-322ED62C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99298"/>
              </p:ext>
            </p:extLst>
          </p:nvPr>
        </p:nvGraphicFramePr>
        <p:xfrm>
          <a:off x="1466222" y="4274321"/>
          <a:ext cx="3334378" cy="193220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83627">
                  <a:extLst>
                    <a:ext uri="{9D8B030D-6E8A-4147-A177-3AD203B41FA5}">
                      <a16:colId xmlns:a16="http://schemas.microsoft.com/office/drawing/2014/main" val="2310847198"/>
                    </a:ext>
                  </a:extLst>
                </a:gridCol>
                <a:gridCol w="1036351">
                  <a:extLst>
                    <a:ext uri="{9D8B030D-6E8A-4147-A177-3AD203B41FA5}">
                      <a16:colId xmlns:a16="http://schemas.microsoft.com/office/drawing/2014/main" val="342965175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10287224"/>
                    </a:ext>
                  </a:extLst>
                </a:gridCol>
              </a:tblGrid>
              <a:tr h="6239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P.P.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respuesta de oficio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cumple?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31551"/>
                  </a:ext>
                </a:extLst>
              </a:tr>
              <a:tr h="4407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Gobierno Regional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1535262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Provincias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2143517"/>
                  </a:ext>
                </a:extLst>
              </a:tr>
              <a:tr h="2203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Distrital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322463"/>
                  </a:ext>
                </a:extLst>
              </a:tr>
              <a:tr h="3923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PP. que contestaron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665560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B4AFF31-9FAF-4BA4-8CF8-D267CF9116FF}"/>
              </a:ext>
            </a:extLst>
          </p:cNvPr>
          <p:cNvSpPr txBox="1"/>
          <p:nvPr/>
        </p:nvSpPr>
        <p:spPr>
          <a:xfrm>
            <a:off x="1466222" y="1664485"/>
            <a:ext cx="318035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OFICIO MÚLTIPLE </a:t>
            </a:r>
          </a:p>
          <a:p>
            <a:r>
              <a:rPr lang="es-MX" b="1" dirty="0"/>
              <a:t>N° D000018-2024-JUS-PGE-DIR, fecha 22 de febrero</a:t>
            </a:r>
          </a:p>
        </p:txBody>
      </p:sp>
    </p:spTree>
    <p:extLst>
      <p:ext uri="{BB962C8B-B14F-4D97-AF65-F5344CB8AC3E}">
        <p14:creationId xmlns:p14="http://schemas.microsoft.com/office/powerpoint/2010/main" val="49851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0" y="797271"/>
            <a:ext cx="12192000" cy="735533"/>
          </a:xfrm>
          <a:prstGeom prst="rect">
            <a:avLst/>
          </a:prstGeom>
          <a:solidFill>
            <a:srgbClr val="C000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 sz="20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Características técnicas de las Procuradurías Públicas en el Departamento de Moquegua</a:t>
            </a:r>
            <a:endParaRPr sz="20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 sz="1100"/>
              <a:pPr algn="ctr"/>
              <a:t>19</a:t>
            </a:fld>
            <a:endParaRPr sz="11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28" y="152815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14" y="16811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9" y="197522"/>
            <a:ext cx="2169953" cy="39505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A2475A-6378-477C-B23D-D1F3CE91B751}"/>
              </a:ext>
            </a:extLst>
          </p:cNvPr>
          <p:cNvGraphicFramePr>
            <a:graphicFrameLocks noGrp="1"/>
          </p:cNvGraphicFramePr>
          <p:nvPr/>
        </p:nvGraphicFramePr>
        <p:xfrm>
          <a:off x="6134101" y="1971974"/>
          <a:ext cx="4876800" cy="237142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36880">
                  <a:extLst>
                    <a:ext uri="{9D8B030D-6E8A-4147-A177-3AD203B41FA5}">
                      <a16:colId xmlns:a16="http://schemas.microsoft.com/office/drawing/2014/main" val="945037202"/>
                    </a:ext>
                  </a:extLst>
                </a:gridCol>
                <a:gridCol w="1073098">
                  <a:extLst>
                    <a:ext uri="{9D8B030D-6E8A-4147-A177-3AD203B41FA5}">
                      <a16:colId xmlns:a16="http://schemas.microsoft.com/office/drawing/2014/main" val="3655820654"/>
                    </a:ext>
                  </a:extLst>
                </a:gridCol>
                <a:gridCol w="366822">
                  <a:extLst>
                    <a:ext uri="{9D8B030D-6E8A-4147-A177-3AD203B41FA5}">
                      <a16:colId xmlns:a16="http://schemas.microsoft.com/office/drawing/2014/main" val="2400098048"/>
                    </a:ext>
                  </a:extLst>
                </a:gridCol>
              </a:tblGrid>
              <a:tr h="566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795050"/>
                  </a:ext>
                </a:extLst>
              </a:tr>
              <a:tr h="60159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Municipalidad Provincial de Ilo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SI </a:t>
                      </a: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078537153"/>
                  </a:ext>
                </a:extLst>
              </a:tr>
              <a:tr h="60159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Municipalidad Distrital el Algarrobal 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SI</a:t>
                      </a: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748533389"/>
                  </a:ext>
                </a:extLst>
              </a:tr>
              <a:tr h="60159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Municipalidad Distrital de Torata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NO*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11507457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36ED5A-D6F3-45D5-B63B-BA76FD40C0C9}"/>
              </a:ext>
            </a:extLst>
          </p:cNvPr>
          <p:cNvGraphicFramePr>
            <a:graphicFrameLocks noGrp="1"/>
          </p:cNvGraphicFramePr>
          <p:nvPr/>
        </p:nvGraphicFramePr>
        <p:xfrm>
          <a:off x="971660" y="2840087"/>
          <a:ext cx="3180352" cy="132778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952811">
                  <a:extLst>
                    <a:ext uri="{9D8B030D-6E8A-4147-A177-3AD203B41FA5}">
                      <a16:colId xmlns:a16="http://schemas.microsoft.com/office/drawing/2014/main" val="1771556061"/>
                    </a:ext>
                  </a:extLst>
                </a:gridCol>
                <a:gridCol w="1227541">
                  <a:extLst>
                    <a:ext uri="{9D8B030D-6E8A-4147-A177-3AD203B41FA5}">
                      <a16:colId xmlns:a16="http://schemas.microsoft.com/office/drawing/2014/main" val="1476490178"/>
                    </a:ext>
                  </a:extLst>
                </a:gridCol>
              </a:tblGrid>
              <a:tr h="4299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 Oficiadas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62179"/>
                  </a:ext>
                </a:extLst>
              </a:tr>
              <a:tr h="21968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Gobierno Regional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834693"/>
                  </a:ext>
                </a:extLst>
              </a:tr>
              <a:tr h="21968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Provincias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954861"/>
                  </a:ext>
                </a:extLst>
              </a:tr>
              <a:tr h="21968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Distrital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692658"/>
                  </a:ext>
                </a:extLst>
              </a:tr>
              <a:tr h="21968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8775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9A3720B-A3FE-4F99-977F-322ED62CACB2}"/>
              </a:ext>
            </a:extLst>
          </p:cNvPr>
          <p:cNvGraphicFramePr>
            <a:graphicFrameLocks noGrp="1"/>
          </p:cNvGraphicFramePr>
          <p:nvPr/>
        </p:nvGraphicFramePr>
        <p:xfrm>
          <a:off x="949248" y="4449328"/>
          <a:ext cx="3317952" cy="149427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76812">
                  <a:extLst>
                    <a:ext uri="{9D8B030D-6E8A-4147-A177-3AD203B41FA5}">
                      <a16:colId xmlns:a16="http://schemas.microsoft.com/office/drawing/2014/main" val="2310847198"/>
                    </a:ext>
                  </a:extLst>
                </a:gridCol>
                <a:gridCol w="1050875">
                  <a:extLst>
                    <a:ext uri="{9D8B030D-6E8A-4147-A177-3AD203B41FA5}">
                      <a16:colId xmlns:a16="http://schemas.microsoft.com/office/drawing/2014/main" val="3429651752"/>
                    </a:ext>
                  </a:extLst>
                </a:gridCol>
                <a:gridCol w="890265">
                  <a:extLst>
                    <a:ext uri="{9D8B030D-6E8A-4147-A177-3AD203B41FA5}">
                      <a16:colId xmlns:a16="http://schemas.microsoft.com/office/drawing/2014/main" val="3010287224"/>
                    </a:ext>
                  </a:extLst>
                </a:gridCol>
              </a:tblGrid>
              <a:tr h="4269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P.P.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respuesta de oficio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cumple?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31551"/>
                  </a:ext>
                </a:extLst>
              </a:tr>
              <a:tr h="21346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Gobierno Regional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1535262"/>
                  </a:ext>
                </a:extLst>
              </a:tr>
              <a:tr h="21346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Provincias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2143517"/>
                  </a:ext>
                </a:extLst>
              </a:tr>
              <a:tr h="21346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Distrital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322463"/>
                  </a:ext>
                </a:extLst>
              </a:tr>
              <a:tr h="4269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PP. que contestaron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665560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B4AFF31-9FAF-4BA4-8CF8-D267CF9116FF}"/>
              </a:ext>
            </a:extLst>
          </p:cNvPr>
          <p:cNvSpPr txBox="1"/>
          <p:nvPr/>
        </p:nvSpPr>
        <p:spPr>
          <a:xfrm>
            <a:off x="1004389" y="1737500"/>
            <a:ext cx="318035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OFICIO MÚLTIPLE </a:t>
            </a:r>
          </a:p>
          <a:p>
            <a:r>
              <a:rPr lang="es-MX" b="1" dirty="0"/>
              <a:t>N° D000018-2024-JUS-PGE-DIR, fecha 22 de febrero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6B5BF77-C7C8-4E8F-A413-8D0311EDE7FB}"/>
              </a:ext>
            </a:extLst>
          </p:cNvPr>
          <p:cNvSpPr txBox="1"/>
          <p:nvPr/>
        </p:nvSpPr>
        <p:spPr>
          <a:xfrm>
            <a:off x="6104965" y="4523343"/>
            <a:ext cx="5020235" cy="429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100" dirty="0"/>
              <a:t>(*) Mediante oficio N° D000109-2024-JUS/PGE-PG, se solicitó al Alcalde de la municipalidad fortalecer los equipos de cómputo de la procuraduría pública </a:t>
            </a:r>
          </a:p>
        </p:txBody>
      </p:sp>
    </p:spTree>
    <p:extLst>
      <p:ext uri="{BB962C8B-B14F-4D97-AF65-F5344CB8AC3E}">
        <p14:creationId xmlns:p14="http://schemas.microsoft.com/office/powerpoint/2010/main" val="398907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1557" y="2963036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CONTENIDO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3734" y="1362583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1302" y="1268730"/>
            <a:ext cx="698500" cy="699770"/>
          </a:xfrm>
          <a:custGeom>
            <a:avLst/>
            <a:gdLst/>
            <a:ahLst/>
            <a:cxnLst/>
            <a:rect l="l" t="t" r="r" b="b"/>
            <a:pathLst>
              <a:path w="698500" h="699769">
                <a:moveTo>
                  <a:pt x="0" y="349758"/>
                </a:moveTo>
                <a:lnTo>
                  <a:pt x="3185" y="302297"/>
                </a:lnTo>
                <a:lnTo>
                  <a:pt x="12463" y="256778"/>
                </a:lnTo>
                <a:lnTo>
                  <a:pt x="27420" y="213615"/>
                </a:lnTo>
                <a:lnTo>
                  <a:pt x="47639" y="173228"/>
                </a:lnTo>
                <a:lnTo>
                  <a:pt x="72705" y="136030"/>
                </a:lnTo>
                <a:lnTo>
                  <a:pt x="102203" y="102441"/>
                </a:lnTo>
                <a:lnTo>
                  <a:pt x="135717" y="72876"/>
                </a:lnTo>
                <a:lnTo>
                  <a:pt x="172832" y="47752"/>
                </a:lnTo>
                <a:lnTo>
                  <a:pt x="213133" y="27485"/>
                </a:lnTo>
                <a:lnTo>
                  <a:pt x="256204" y="12493"/>
                </a:lnTo>
                <a:lnTo>
                  <a:pt x="301630" y="3192"/>
                </a:lnTo>
                <a:lnTo>
                  <a:pt x="348996" y="0"/>
                </a:lnTo>
                <a:lnTo>
                  <a:pt x="396361" y="3192"/>
                </a:lnTo>
                <a:lnTo>
                  <a:pt x="441787" y="12493"/>
                </a:lnTo>
                <a:lnTo>
                  <a:pt x="484858" y="27485"/>
                </a:lnTo>
                <a:lnTo>
                  <a:pt x="525159" y="47751"/>
                </a:lnTo>
                <a:lnTo>
                  <a:pt x="562274" y="72876"/>
                </a:lnTo>
                <a:lnTo>
                  <a:pt x="595788" y="102441"/>
                </a:lnTo>
                <a:lnTo>
                  <a:pt x="625286" y="136030"/>
                </a:lnTo>
                <a:lnTo>
                  <a:pt x="650352" y="173228"/>
                </a:lnTo>
                <a:lnTo>
                  <a:pt x="670571" y="213615"/>
                </a:lnTo>
                <a:lnTo>
                  <a:pt x="685528" y="256778"/>
                </a:lnTo>
                <a:lnTo>
                  <a:pt x="694806" y="302297"/>
                </a:lnTo>
                <a:lnTo>
                  <a:pt x="697992" y="349758"/>
                </a:lnTo>
                <a:lnTo>
                  <a:pt x="694806" y="397218"/>
                </a:lnTo>
                <a:lnTo>
                  <a:pt x="685528" y="442737"/>
                </a:lnTo>
                <a:lnTo>
                  <a:pt x="670571" y="485900"/>
                </a:lnTo>
                <a:lnTo>
                  <a:pt x="650352" y="526287"/>
                </a:lnTo>
                <a:lnTo>
                  <a:pt x="625286" y="563485"/>
                </a:lnTo>
                <a:lnTo>
                  <a:pt x="595788" y="597074"/>
                </a:lnTo>
                <a:lnTo>
                  <a:pt x="562274" y="626639"/>
                </a:lnTo>
                <a:lnTo>
                  <a:pt x="525159" y="651763"/>
                </a:lnTo>
                <a:lnTo>
                  <a:pt x="484858" y="672030"/>
                </a:lnTo>
                <a:lnTo>
                  <a:pt x="441787" y="687022"/>
                </a:lnTo>
                <a:lnTo>
                  <a:pt x="396361" y="696323"/>
                </a:lnTo>
                <a:lnTo>
                  <a:pt x="348996" y="699516"/>
                </a:lnTo>
                <a:lnTo>
                  <a:pt x="301630" y="696323"/>
                </a:lnTo>
                <a:lnTo>
                  <a:pt x="256204" y="687022"/>
                </a:lnTo>
                <a:lnTo>
                  <a:pt x="213133" y="672030"/>
                </a:lnTo>
                <a:lnTo>
                  <a:pt x="172832" y="651764"/>
                </a:lnTo>
                <a:lnTo>
                  <a:pt x="135717" y="626639"/>
                </a:lnTo>
                <a:lnTo>
                  <a:pt x="102203" y="597074"/>
                </a:lnTo>
                <a:lnTo>
                  <a:pt x="72705" y="563485"/>
                </a:lnTo>
                <a:lnTo>
                  <a:pt x="47639" y="526288"/>
                </a:lnTo>
                <a:lnTo>
                  <a:pt x="27420" y="485900"/>
                </a:lnTo>
                <a:lnTo>
                  <a:pt x="12463" y="442737"/>
                </a:lnTo>
                <a:lnTo>
                  <a:pt x="3185" y="397218"/>
                </a:lnTo>
                <a:lnTo>
                  <a:pt x="0" y="349758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26407" y="2313508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89882" y="2256282"/>
            <a:ext cx="699770" cy="699770"/>
          </a:xfrm>
          <a:custGeom>
            <a:avLst/>
            <a:gdLst/>
            <a:ahLst/>
            <a:cxnLst/>
            <a:rect l="l" t="t" r="r" b="b"/>
            <a:pathLst>
              <a:path w="699770" h="699769">
                <a:moveTo>
                  <a:pt x="0" y="349757"/>
                </a:moveTo>
                <a:lnTo>
                  <a:pt x="3192" y="302297"/>
                </a:lnTo>
                <a:lnTo>
                  <a:pt x="12493" y="256778"/>
                </a:lnTo>
                <a:lnTo>
                  <a:pt x="27485" y="213615"/>
                </a:lnTo>
                <a:lnTo>
                  <a:pt x="47751" y="173228"/>
                </a:lnTo>
                <a:lnTo>
                  <a:pt x="72876" y="136030"/>
                </a:lnTo>
                <a:lnTo>
                  <a:pt x="102441" y="102441"/>
                </a:lnTo>
                <a:lnTo>
                  <a:pt x="136030" y="72876"/>
                </a:lnTo>
                <a:lnTo>
                  <a:pt x="173228" y="47752"/>
                </a:lnTo>
                <a:lnTo>
                  <a:pt x="213615" y="27485"/>
                </a:lnTo>
                <a:lnTo>
                  <a:pt x="256778" y="12493"/>
                </a:lnTo>
                <a:lnTo>
                  <a:pt x="302297" y="3192"/>
                </a:lnTo>
                <a:lnTo>
                  <a:pt x="349757" y="0"/>
                </a:lnTo>
                <a:lnTo>
                  <a:pt x="397218" y="3192"/>
                </a:lnTo>
                <a:lnTo>
                  <a:pt x="442737" y="12493"/>
                </a:lnTo>
                <a:lnTo>
                  <a:pt x="485900" y="27485"/>
                </a:lnTo>
                <a:lnTo>
                  <a:pt x="526288" y="47751"/>
                </a:lnTo>
                <a:lnTo>
                  <a:pt x="563485" y="72876"/>
                </a:lnTo>
                <a:lnTo>
                  <a:pt x="597074" y="102441"/>
                </a:lnTo>
                <a:lnTo>
                  <a:pt x="626639" y="136030"/>
                </a:lnTo>
                <a:lnTo>
                  <a:pt x="651764" y="173228"/>
                </a:lnTo>
                <a:lnTo>
                  <a:pt x="672030" y="213615"/>
                </a:lnTo>
                <a:lnTo>
                  <a:pt x="687022" y="256778"/>
                </a:lnTo>
                <a:lnTo>
                  <a:pt x="696323" y="302297"/>
                </a:lnTo>
                <a:lnTo>
                  <a:pt x="699515" y="349757"/>
                </a:lnTo>
                <a:lnTo>
                  <a:pt x="696323" y="397218"/>
                </a:lnTo>
                <a:lnTo>
                  <a:pt x="687022" y="442737"/>
                </a:lnTo>
                <a:lnTo>
                  <a:pt x="672030" y="485900"/>
                </a:lnTo>
                <a:lnTo>
                  <a:pt x="651763" y="526288"/>
                </a:lnTo>
                <a:lnTo>
                  <a:pt x="626639" y="563485"/>
                </a:lnTo>
                <a:lnTo>
                  <a:pt x="597074" y="597074"/>
                </a:lnTo>
                <a:lnTo>
                  <a:pt x="563485" y="626639"/>
                </a:lnTo>
                <a:lnTo>
                  <a:pt x="526287" y="651764"/>
                </a:lnTo>
                <a:lnTo>
                  <a:pt x="485900" y="672030"/>
                </a:lnTo>
                <a:lnTo>
                  <a:pt x="442737" y="687022"/>
                </a:lnTo>
                <a:lnTo>
                  <a:pt x="397218" y="696323"/>
                </a:lnTo>
                <a:lnTo>
                  <a:pt x="349757" y="699515"/>
                </a:lnTo>
                <a:lnTo>
                  <a:pt x="302297" y="696323"/>
                </a:lnTo>
                <a:lnTo>
                  <a:pt x="256778" y="687022"/>
                </a:lnTo>
                <a:lnTo>
                  <a:pt x="213615" y="672030"/>
                </a:lnTo>
                <a:lnTo>
                  <a:pt x="173228" y="651763"/>
                </a:lnTo>
                <a:lnTo>
                  <a:pt x="136030" y="626639"/>
                </a:lnTo>
                <a:lnTo>
                  <a:pt x="102441" y="597074"/>
                </a:lnTo>
                <a:lnTo>
                  <a:pt x="72876" y="563485"/>
                </a:lnTo>
                <a:lnTo>
                  <a:pt x="47752" y="526287"/>
                </a:lnTo>
                <a:lnTo>
                  <a:pt x="27485" y="485900"/>
                </a:lnTo>
                <a:lnTo>
                  <a:pt x="12493" y="442737"/>
                </a:lnTo>
                <a:lnTo>
                  <a:pt x="3192" y="397218"/>
                </a:lnTo>
                <a:lnTo>
                  <a:pt x="0" y="349757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90209" y="1210817"/>
            <a:ext cx="0" cy="4742815"/>
          </a:xfrm>
          <a:custGeom>
            <a:avLst/>
            <a:gdLst/>
            <a:ahLst/>
            <a:cxnLst/>
            <a:rect l="l" t="t" r="r" b="b"/>
            <a:pathLst>
              <a:path h="4742815">
                <a:moveTo>
                  <a:pt x="0" y="0"/>
                </a:moveTo>
                <a:lnTo>
                  <a:pt x="0" y="474256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52286" y="1570990"/>
            <a:ext cx="46050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Competencias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funciones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DIR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6407" y="3397377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59402" y="3310890"/>
            <a:ext cx="698500" cy="699770"/>
          </a:xfrm>
          <a:custGeom>
            <a:avLst/>
            <a:gdLst/>
            <a:ahLst/>
            <a:cxnLst/>
            <a:rect l="l" t="t" r="r" b="b"/>
            <a:pathLst>
              <a:path w="698500" h="699770">
                <a:moveTo>
                  <a:pt x="0" y="349758"/>
                </a:moveTo>
                <a:lnTo>
                  <a:pt x="3185" y="302297"/>
                </a:lnTo>
                <a:lnTo>
                  <a:pt x="12463" y="256778"/>
                </a:lnTo>
                <a:lnTo>
                  <a:pt x="27420" y="213615"/>
                </a:lnTo>
                <a:lnTo>
                  <a:pt x="47639" y="173227"/>
                </a:lnTo>
                <a:lnTo>
                  <a:pt x="72705" y="136030"/>
                </a:lnTo>
                <a:lnTo>
                  <a:pt x="102203" y="102441"/>
                </a:lnTo>
                <a:lnTo>
                  <a:pt x="135717" y="72876"/>
                </a:lnTo>
                <a:lnTo>
                  <a:pt x="172832" y="47751"/>
                </a:lnTo>
                <a:lnTo>
                  <a:pt x="213133" y="27485"/>
                </a:lnTo>
                <a:lnTo>
                  <a:pt x="256204" y="12493"/>
                </a:lnTo>
                <a:lnTo>
                  <a:pt x="301630" y="3192"/>
                </a:lnTo>
                <a:lnTo>
                  <a:pt x="348996" y="0"/>
                </a:lnTo>
                <a:lnTo>
                  <a:pt x="396361" y="3192"/>
                </a:lnTo>
                <a:lnTo>
                  <a:pt x="441787" y="12493"/>
                </a:lnTo>
                <a:lnTo>
                  <a:pt x="484858" y="27485"/>
                </a:lnTo>
                <a:lnTo>
                  <a:pt x="525159" y="47751"/>
                </a:lnTo>
                <a:lnTo>
                  <a:pt x="562274" y="72876"/>
                </a:lnTo>
                <a:lnTo>
                  <a:pt x="595788" y="102441"/>
                </a:lnTo>
                <a:lnTo>
                  <a:pt x="625286" y="136030"/>
                </a:lnTo>
                <a:lnTo>
                  <a:pt x="650352" y="173228"/>
                </a:lnTo>
                <a:lnTo>
                  <a:pt x="670571" y="213615"/>
                </a:lnTo>
                <a:lnTo>
                  <a:pt x="685528" y="256778"/>
                </a:lnTo>
                <a:lnTo>
                  <a:pt x="694806" y="302297"/>
                </a:lnTo>
                <a:lnTo>
                  <a:pt x="697992" y="349758"/>
                </a:lnTo>
                <a:lnTo>
                  <a:pt x="694806" y="397218"/>
                </a:lnTo>
                <a:lnTo>
                  <a:pt x="685528" y="442737"/>
                </a:lnTo>
                <a:lnTo>
                  <a:pt x="670571" y="485900"/>
                </a:lnTo>
                <a:lnTo>
                  <a:pt x="650352" y="526288"/>
                </a:lnTo>
                <a:lnTo>
                  <a:pt x="625286" y="563485"/>
                </a:lnTo>
                <a:lnTo>
                  <a:pt x="595788" y="597074"/>
                </a:lnTo>
                <a:lnTo>
                  <a:pt x="562274" y="626639"/>
                </a:lnTo>
                <a:lnTo>
                  <a:pt x="525159" y="651764"/>
                </a:lnTo>
                <a:lnTo>
                  <a:pt x="484858" y="672030"/>
                </a:lnTo>
                <a:lnTo>
                  <a:pt x="441787" y="687022"/>
                </a:lnTo>
                <a:lnTo>
                  <a:pt x="396361" y="696323"/>
                </a:lnTo>
                <a:lnTo>
                  <a:pt x="348996" y="699516"/>
                </a:lnTo>
                <a:lnTo>
                  <a:pt x="301630" y="696323"/>
                </a:lnTo>
                <a:lnTo>
                  <a:pt x="256204" y="687022"/>
                </a:lnTo>
                <a:lnTo>
                  <a:pt x="213133" y="672030"/>
                </a:lnTo>
                <a:lnTo>
                  <a:pt x="172832" y="651764"/>
                </a:lnTo>
                <a:lnTo>
                  <a:pt x="135717" y="626639"/>
                </a:lnTo>
                <a:lnTo>
                  <a:pt x="102203" y="597074"/>
                </a:lnTo>
                <a:lnTo>
                  <a:pt x="72705" y="563485"/>
                </a:lnTo>
                <a:lnTo>
                  <a:pt x="47639" y="526288"/>
                </a:lnTo>
                <a:lnTo>
                  <a:pt x="27420" y="485900"/>
                </a:lnTo>
                <a:lnTo>
                  <a:pt x="12463" y="442737"/>
                </a:lnTo>
                <a:lnTo>
                  <a:pt x="3185" y="397218"/>
                </a:lnTo>
                <a:lnTo>
                  <a:pt x="0" y="349758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70778" y="2231517"/>
            <a:ext cx="4652010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25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Único</a:t>
            </a:r>
            <a:r>
              <a:rPr sz="2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5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Administración</a:t>
            </a:r>
            <a:r>
              <a:rPr sz="2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Expedientes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SAEP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78243" y="4153013"/>
            <a:ext cx="3413760" cy="2705100"/>
            <a:chOff x="8778243" y="4153013"/>
            <a:chExt cx="3413760" cy="2705100"/>
          </a:xfrm>
        </p:grpSpPr>
        <p:sp>
          <p:nvSpPr>
            <p:cNvPr id="14" name="object 14"/>
            <p:cNvSpPr/>
            <p:nvPr/>
          </p:nvSpPr>
          <p:spPr>
            <a:xfrm>
              <a:off x="8778243" y="4153013"/>
              <a:ext cx="3413760" cy="2705100"/>
            </a:xfrm>
            <a:custGeom>
              <a:avLst/>
              <a:gdLst/>
              <a:ahLst/>
              <a:cxnLst/>
              <a:rect l="l" t="t" r="r" b="b"/>
              <a:pathLst>
                <a:path w="3413759" h="2705100">
                  <a:moveTo>
                    <a:pt x="3413757" y="0"/>
                  </a:moveTo>
                  <a:lnTo>
                    <a:pt x="0" y="2704983"/>
                  </a:lnTo>
                  <a:lnTo>
                    <a:pt x="3413757" y="2704983"/>
                  </a:lnTo>
                  <a:lnTo>
                    <a:pt x="3413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736" y="5657088"/>
              <a:ext cx="1600200" cy="934212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4449317" y="5113782"/>
            <a:ext cx="698500" cy="699770"/>
          </a:xfrm>
          <a:custGeom>
            <a:avLst/>
            <a:gdLst/>
            <a:ahLst/>
            <a:cxnLst/>
            <a:rect l="l" t="t" r="r" b="b"/>
            <a:pathLst>
              <a:path w="698500" h="699770">
                <a:moveTo>
                  <a:pt x="0" y="349758"/>
                </a:moveTo>
                <a:lnTo>
                  <a:pt x="3185" y="302297"/>
                </a:lnTo>
                <a:lnTo>
                  <a:pt x="12463" y="256778"/>
                </a:lnTo>
                <a:lnTo>
                  <a:pt x="27420" y="213615"/>
                </a:lnTo>
                <a:lnTo>
                  <a:pt x="47639" y="173228"/>
                </a:lnTo>
                <a:lnTo>
                  <a:pt x="72705" y="136030"/>
                </a:lnTo>
                <a:lnTo>
                  <a:pt x="102203" y="102441"/>
                </a:lnTo>
                <a:lnTo>
                  <a:pt x="135717" y="72876"/>
                </a:lnTo>
                <a:lnTo>
                  <a:pt x="172832" y="47752"/>
                </a:lnTo>
                <a:lnTo>
                  <a:pt x="213133" y="27485"/>
                </a:lnTo>
                <a:lnTo>
                  <a:pt x="256204" y="12493"/>
                </a:lnTo>
                <a:lnTo>
                  <a:pt x="301630" y="3192"/>
                </a:lnTo>
                <a:lnTo>
                  <a:pt x="348996" y="0"/>
                </a:lnTo>
                <a:lnTo>
                  <a:pt x="396361" y="3192"/>
                </a:lnTo>
                <a:lnTo>
                  <a:pt x="441787" y="12493"/>
                </a:lnTo>
                <a:lnTo>
                  <a:pt x="484858" y="27485"/>
                </a:lnTo>
                <a:lnTo>
                  <a:pt x="525159" y="47752"/>
                </a:lnTo>
                <a:lnTo>
                  <a:pt x="562274" y="72876"/>
                </a:lnTo>
                <a:lnTo>
                  <a:pt x="595788" y="102441"/>
                </a:lnTo>
                <a:lnTo>
                  <a:pt x="625286" y="136030"/>
                </a:lnTo>
                <a:lnTo>
                  <a:pt x="650352" y="173228"/>
                </a:lnTo>
                <a:lnTo>
                  <a:pt x="670571" y="213615"/>
                </a:lnTo>
                <a:lnTo>
                  <a:pt x="685528" y="256778"/>
                </a:lnTo>
                <a:lnTo>
                  <a:pt x="694806" y="302297"/>
                </a:lnTo>
                <a:lnTo>
                  <a:pt x="697992" y="349758"/>
                </a:lnTo>
                <a:lnTo>
                  <a:pt x="694806" y="397218"/>
                </a:lnTo>
                <a:lnTo>
                  <a:pt x="685528" y="442737"/>
                </a:lnTo>
                <a:lnTo>
                  <a:pt x="670571" y="485900"/>
                </a:lnTo>
                <a:lnTo>
                  <a:pt x="650352" y="526288"/>
                </a:lnTo>
                <a:lnTo>
                  <a:pt x="625286" y="563485"/>
                </a:lnTo>
                <a:lnTo>
                  <a:pt x="595788" y="597074"/>
                </a:lnTo>
                <a:lnTo>
                  <a:pt x="562274" y="626639"/>
                </a:lnTo>
                <a:lnTo>
                  <a:pt x="525159" y="651764"/>
                </a:lnTo>
                <a:lnTo>
                  <a:pt x="484858" y="672030"/>
                </a:lnTo>
                <a:lnTo>
                  <a:pt x="441787" y="687022"/>
                </a:lnTo>
                <a:lnTo>
                  <a:pt x="396361" y="696323"/>
                </a:lnTo>
                <a:lnTo>
                  <a:pt x="348996" y="699516"/>
                </a:lnTo>
                <a:lnTo>
                  <a:pt x="301630" y="696323"/>
                </a:lnTo>
                <a:lnTo>
                  <a:pt x="256204" y="687022"/>
                </a:lnTo>
                <a:lnTo>
                  <a:pt x="213133" y="672030"/>
                </a:lnTo>
                <a:lnTo>
                  <a:pt x="172832" y="651764"/>
                </a:lnTo>
                <a:lnTo>
                  <a:pt x="135717" y="626639"/>
                </a:lnTo>
                <a:lnTo>
                  <a:pt x="102203" y="597074"/>
                </a:lnTo>
                <a:lnTo>
                  <a:pt x="72705" y="563485"/>
                </a:lnTo>
                <a:lnTo>
                  <a:pt x="47639" y="526288"/>
                </a:lnTo>
                <a:lnTo>
                  <a:pt x="27420" y="485900"/>
                </a:lnTo>
                <a:lnTo>
                  <a:pt x="12463" y="442737"/>
                </a:lnTo>
                <a:lnTo>
                  <a:pt x="3185" y="397218"/>
                </a:lnTo>
                <a:lnTo>
                  <a:pt x="0" y="349758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57725" y="5207889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70778" y="5281066"/>
            <a:ext cx="31813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Soluciones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dificultades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70778" y="3370833"/>
            <a:ext cx="511746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Identificación</a:t>
            </a:r>
            <a:r>
              <a:rPr sz="1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sz="1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registro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procuradurías públicas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43425" y="4333113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89882" y="4254246"/>
            <a:ext cx="699770" cy="699770"/>
          </a:xfrm>
          <a:custGeom>
            <a:avLst/>
            <a:gdLst/>
            <a:ahLst/>
            <a:cxnLst/>
            <a:rect l="l" t="t" r="r" b="b"/>
            <a:pathLst>
              <a:path w="699770" h="699770">
                <a:moveTo>
                  <a:pt x="0" y="349757"/>
                </a:moveTo>
                <a:lnTo>
                  <a:pt x="3192" y="302297"/>
                </a:lnTo>
                <a:lnTo>
                  <a:pt x="12493" y="256778"/>
                </a:lnTo>
                <a:lnTo>
                  <a:pt x="27485" y="213615"/>
                </a:lnTo>
                <a:lnTo>
                  <a:pt x="47751" y="173227"/>
                </a:lnTo>
                <a:lnTo>
                  <a:pt x="72876" y="136030"/>
                </a:lnTo>
                <a:lnTo>
                  <a:pt x="102441" y="102441"/>
                </a:lnTo>
                <a:lnTo>
                  <a:pt x="136030" y="72876"/>
                </a:lnTo>
                <a:lnTo>
                  <a:pt x="173228" y="47751"/>
                </a:lnTo>
                <a:lnTo>
                  <a:pt x="213615" y="27485"/>
                </a:lnTo>
                <a:lnTo>
                  <a:pt x="256778" y="12493"/>
                </a:lnTo>
                <a:lnTo>
                  <a:pt x="302297" y="3192"/>
                </a:lnTo>
                <a:lnTo>
                  <a:pt x="349757" y="0"/>
                </a:lnTo>
                <a:lnTo>
                  <a:pt x="397218" y="3192"/>
                </a:lnTo>
                <a:lnTo>
                  <a:pt x="442737" y="12493"/>
                </a:lnTo>
                <a:lnTo>
                  <a:pt x="485900" y="27485"/>
                </a:lnTo>
                <a:lnTo>
                  <a:pt x="526288" y="47751"/>
                </a:lnTo>
                <a:lnTo>
                  <a:pt x="563485" y="72876"/>
                </a:lnTo>
                <a:lnTo>
                  <a:pt x="597074" y="102441"/>
                </a:lnTo>
                <a:lnTo>
                  <a:pt x="626639" y="136030"/>
                </a:lnTo>
                <a:lnTo>
                  <a:pt x="651764" y="173227"/>
                </a:lnTo>
                <a:lnTo>
                  <a:pt x="672030" y="213615"/>
                </a:lnTo>
                <a:lnTo>
                  <a:pt x="687022" y="256778"/>
                </a:lnTo>
                <a:lnTo>
                  <a:pt x="696323" y="302297"/>
                </a:lnTo>
                <a:lnTo>
                  <a:pt x="699515" y="349757"/>
                </a:lnTo>
                <a:lnTo>
                  <a:pt x="696323" y="397218"/>
                </a:lnTo>
                <a:lnTo>
                  <a:pt x="687022" y="442737"/>
                </a:lnTo>
                <a:lnTo>
                  <a:pt x="672030" y="485900"/>
                </a:lnTo>
                <a:lnTo>
                  <a:pt x="651763" y="526288"/>
                </a:lnTo>
                <a:lnTo>
                  <a:pt x="626639" y="563485"/>
                </a:lnTo>
                <a:lnTo>
                  <a:pt x="597074" y="597074"/>
                </a:lnTo>
                <a:lnTo>
                  <a:pt x="563485" y="626639"/>
                </a:lnTo>
                <a:lnTo>
                  <a:pt x="526287" y="651764"/>
                </a:lnTo>
                <a:lnTo>
                  <a:pt x="485900" y="672030"/>
                </a:lnTo>
                <a:lnTo>
                  <a:pt x="442737" y="687022"/>
                </a:lnTo>
                <a:lnTo>
                  <a:pt x="397218" y="696323"/>
                </a:lnTo>
                <a:lnTo>
                  <a:pt x="349757" y="699515"/>
                </a:lnTo>
                <a:lnTo>
                  <a:pt x="302297" y="696323"/>
                </a:lnTo>
                <a:lnTo>
                  <a:pt x="256778" y="687022"/>
                </a:lnTo>
                <a:lnTo>
                  <a:pt x="213615" y="672030"/>
                </a:lnTo>
                <a:lnTo>
                  <a:pt x="173228" y="651763"/>
                </a:lnTo>
                <a:lnTo>
                  <a:pt x="136030" y="626639"/>
                </a:lnTo>
                <a:lnTo>
                  <a:pt x="102441" y="597074"/>
                </a:lnTo>
                <a:lnTo>
                  <a:pt x="72876" y="563485"/>
                </a:lnTo>
                <a:lnTo>
                  <a:pt x="47752" y="526287"/>
                </a:lnTo>
                <a:lnTo>
                  <a:pt x="27485" y="485900"/>
                </a:lnTo>
                <a:lnTo>
                  <a:pt x="12493" y="442737"/>
                </a:lnTo>
                <a:lnTo>
                  <a:pt x="3192" y="397218"/>
                </a:lnTo>
                <a:lnTo>
                  <a:pt x="0" y="349757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01639" y="4197858"/>
            <a:ext cx="42779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Procesos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selección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2021-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0" y="797271"/>
            <a:ext cx="12192000" cy="735533"/>
          </a:xfrm>
          <a:prstGeom prst="rect">
            <a:avLst/>
          </a:prstGeom>
          <a:solidFill>
            <a:srgbClr val="C000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 sz="20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Características técnicas de las Procuradurías Públicas en el Departamento de Puno</a:t>
            </a:r>
            <a:endParaRPr sz="20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 sz="1100"/>
              <a:pPr algn="ctr"/>
              <a:t>20</a:t>
            </a:fld>
            <a:endParaRPr sz="11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28" y="152815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14" y="16811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9" y="197522"/>
            <a:ext cx="2169953" cy="39505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A2475A-6378-477C-B23D-D1F3CE91B751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1690119"/>
          <a:ext cx="4353156" cy="330012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067846">
                  <a:extLst>
                    <a:ext uri="{9D8B030D-6E8A-4147-A177-3AD203B41FA5}">
                      <a16:colId xmlns:a16="http://schemas.microsoft.com/office/drawing/2014/main" val="945037202"/>
                    </a:ext>
                  </a:extLst>
                </a:gridCol>
                <a:gridCol w="723104">
                  <a:extLst>
                    <a:ext uri="{9D8B030D-6E8A-4147-A177-3AD203B41FA5}">
                      <a16:colId xmlns:a16="http://schemas.microsoft.com/office/drawing/2014/main" val="3655820654"/>
                    </a:ext>
                  </a:extLst>
                </a:gridCol>
                <a:gridCol w="562206">
                  <a:extLst>
                    <a:ext uri="{9D8B030D-6E8A-4147-A177-3AD203B41FA5}">
                      <a16:colId xmlns:a16="http://schemas.microsoft.com/office/drawing/2014/main" val="2400098048"/>
                    </a:ext>
                  </a:extLst>
                </a:gridCol>
              </a:tblGrid>
              <a:tr h="2759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795050"/>
                  </a:ext>
                </a:extLst>
              </a:tr>
              <a:tr h="32336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Gobierno Regional de Puno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u="none" strike="noStrike" dirty="0">
                        <a:effectLst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NO*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078537153"/>
                  </a:ext>
                </a:extLst>
              </a:tr>
              <a:tr h="32336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Municipalidad Provincial de Puno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748533389"/>
                  </a:ext>
                </a:extLst>
              </a:tr>
              <a:tr h="391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Provincial de Carabaya – </a:t>
                      </a:r>
                      <a:r>
                        <a:rPr lang="es-MX" sz="11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Macusani</a:t>
                      </a:r>
                      <a:endParaRPr lang="es-MX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11507457"/>
                  </a:ext>
                </a:extLst>
              </a:tr>
              <a:tr h="42796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Hauncane</a:t>
                      </a:r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05835745"/>
                  </a:ext>
                </a:extLst>
              </a:tr>
              <a:tr h="3546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1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Ituata</a:t>
                      </a:r>
                      <a:endParaRPr lang="es-MX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u="none" strike="noStrike" dirty="0">
                          <a:effectLst/>
                        </a:rPr>
                        <a:t> NO**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55123195"/>
                  </a:ext>
                </a:extLst>
              </a:tr>
              <a:tr h="32336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Provincial de Lampa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20735682"/>
                  </a:ext>
                </a:extLst>
              </a:tr>
              <a:tr h="32336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1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Paratia</a:t>
                      </a:r>
                      <a:endParaRPr lang="es-MX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NO***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17002219"/>
                  </a:ext>
                </a:extLst>
              </a:tr>
              <a:tr h="32336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Provincial el Collao – </a:t>
                      </a:r>
                      <a:r>
                        <a:rPr lang="es-MX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Ilave</a:t>
                      </a:r>
                      <a:r>
                        <a:rPr lang="es-MX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SI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NO****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18258445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36ED5A-D6F3-45D5-B63B-BA76FD40C0C9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2764228"/>
          <a:ext cx="3180352" cy="126682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886277">
                  <a:extLst>
                    <a:ext uri="{9D8B030D-6E8A-4147-A177-3AD203B41FA5}">
                      <a16:colId xmlns:a16="http://schemas.microsoft.com/office/drawing/2014/main" val="1771556061"/>
                    </a:ext>
                  </a:extLst>
                </a:gridCol>
                <a:gridCol w="1294075">
                  <a:extLst>
                    <a:ext uri="{9D8B030D-6E8A-4147-A177-3AD203B41FA5}">
                      <a16:colId xmlns:a16="http://schemas.microsoft.com/office/drawing/2014/main" val="1476490178"/>
                    </a:ext>
                  </a:extLst>
                </a:gridCol>
              </a:tblGrid>
              <a:tr h="3147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 Oficiadas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62179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Gobierno Regional</a:t>
                      </a:r>
                      <a:endParaRPr lang="es-MX" sz="13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</a:rPr>
                        <a:t>1</a:t>
                      </a:r>
                      <a:endParaRPr lang="es-MX" sz="13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834693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Provincias</a:t>
                      </a:r>
                      <a:endParaRPr lang="es-MX" sz="13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954861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effectLst/>
                        </a:rPr>
                        <a:t>Distrital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692658"/>
                  </a:ext>
                </a:extLst>
              </a:tr>
              <a:tr h="188017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b="1" u="none" strike="noStrike" dirty="0">
                          <a:effectLst/>
                        </a:rPr>
                        <a:t>TOTAL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8775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9A3720B-A3FE-4F99-977F-322ED62CACB2}"/>
              </a:ext>
            </a:extLst>
          </p:cNvPr>
          <p:cNvGraphicFramePr>
            <a:graphicFrameLocks noGrp="1"/>
          </p:cNvGraphicFramePr>
          <p:nvPr/>
        </p:nvGraphicFramePr>
        <p:xfrm>
          <a:off x="645210" y="4244618"/>
          <a:ext cx="3180351" cy="200378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19712">
                  <a:extLst>
                    <a:ext uri="{9D8B030D-6E8A-4147-A177-3AD203B41FA5}">
                      <a16:colId xmlns:a16="http://schemas.microsoft.com/office/drawing/2014/main" val="2310847198"/>
                    </a:ext>
                  </a:extLst>
                </a:gridCol>
                <a:gridCol w="905385">
                  <a:extLst>
                    <a:ext uri="{9D8B030D-6E8A-4147-A177-3AD203B41FA5}">
                      <a16:colId xmlns:a16="http://schemas.microsoft.com/office/drawing/2014/main" val="3429651752"/>
                    </a:ext>
                  </a:extLst>
                </a:gridCol>
                <a:gridCol w="955254">
                  <a:extLst>
                    <a:ext uri="{9D8B030D-6E8A-4147-A177-3AD203B41FA5}">
                      <a16:colId xmlns:a16="http://schemas.microsoft.com/office/drawing/2014/main" val="3010287224"/>
                    </a:ext>
                  </a:extLst>
                </a:gridCol>
              </a:tblGrid>
              <a:tr h="7071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P.P.</a:t>
                      </a:r>
                      <a:endParaRPr lang="es-MX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respuesta de oficio</a:t>
                      </a:r>
                      <a:endParaRPr lang="es-MX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cumple?</a:t>
                      </a:r>
                      <a:endParaRPr lang="es-MX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31551"/>
                  </a:ext>
                </a:extLst>
              </a:tr>
              <a:tr h="4448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</a:rPr>
                        <a:t>Gobierno Regional</a:t>
                      </a:r>
                      <a:endParaRPr lang="es-MX" sz="13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1535262"/>
                  </a:ext>
                </a:extLst>
              </a:tr>
              <a:tr h="222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</a:rPr>
                        <a:t>Provincias</a:t>
                      </a:r>
                      <a:endParaRPr lang="es-MX" sz="13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2143517"/>
                  </a:ext>
                </a:extLst>
              </a:tr>
              <a:tr h="222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</a:rPr>
                        <a:t>Distrital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322463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PP. que contestaron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665560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B4AFF31-9FAF-4BA4-8CF8-D267CF9116FF}"/>
              </a:ext>
            </a:extLst>
          </p:cNvPr>
          <p:cNvSpPr txBox="1"/>
          <p:nvPr/>
        </p:nvSpPr>
        <p:spPr>
          <a:xfrm>
            <a:off x="685800" y="1741493"/>
            <a:ext cx="31803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/>
              <a:t>OFICIO MÚLTIPLE </a:t>
            </a:r>
          </a:p>
          <a:p>
            <a:r>
              <a:rPr lang="es-MX" sz="1600" b="1" dirty="0"/>
              <a:t>N° D000018-2024-JUS-PGE-DIR, fecha 22 de febrero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F930FB0-78B9-4FF3-A2B4-3DC032E811A1}"/>
              </a:ext>
            </a:extLst>
          </p:cNvPr>
          <p:cNvSpPr txBox="1"/>
          <p:nvPr/>
        </p:nvSpPr>
        <p:spPr>
          <a:xfrm>
            <a:off x="5166661" y="5246508"/>
            <a:ext cx="666903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900" dirty="0"/>
              <a:t>(*) Mediante oficio N° D000534-2024-JUS/PGE-DIR, se solicitó al Gobernador fortalecer los equipos de cómputo de la procuraduría pública </a:t>
            </a:r>
          </a:p>
          <a:p>
            <a:r>
              <a:rPr lang="es-MX" sz="900" dirty="0"/>
              <a:t>(**) Mediante oficio N° D000119-2024-JUS/PGE-PG, se solicitó al Alcalde fortalecer los equipos de cómputo de la procuraduría pública </a:t>
            </a:r>
          </a:p>
          <a:p>
            <a:r>
              <a:rPr lang="es-MX" sz="900" dirty="0"/>
              <a:t>(***) Mediante oficio N° D000117-2024-JUS/PGE-PG, se solicitó al Alcalde fortalecer los equipos de cómputo de la procuraduría pública </a:t>
            </a:r>
          </a:p>
          <a:p>
            <a:r>
              <a:rPr lang="es-MX" sz="900" dirty="0"/>
              <a:t>(****) Mediante oficio N° D000122-2024-JUS/PGE-PG, se solicitó al Alcalde fortalecer los equipos de cómputo de la procuraduría pública </a:t>
            </a:r>
          </a:p>
        </p:txBody>
      </p:sp>
    </p:spTree>
    <p:extLst>
      <p:ext uri="{BB962C8B-B14F-4D97-AF65-F5344CB8AC3E}">
        <p14:creationId xmlns:p14="http://schemas.microsoft.com/office/powerpoint/2010/main" val="160010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0" y="797271"/>
            <a:ext cx="12192000" cy="735533"/>
          </a:xfrm>
          <a:prstGeom prst="rect">
            <a:avLst/>
          </a:prstGeom>
          <a:solidFill>
            <a:srgbClr val="C000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 sz="20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Características técnicas de las Procuradurías Públicas en el Departamento de Tacna</a:t>
            </a:r>
            <a:endParaRPr sz="20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 sz="1100"/>
              <a:pPr algn="ctr"/>
              <a:t>21</a:t>
            </a:fld>
            <a:endParaRPr sz="11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28" y="152815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14" y="16811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9" y="197522"/>
            <a:ext cx="2169953" cy="39505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A2475A-6378-477C-B23D-D1F3CE91B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57114"/>
              </p:ext>
            </p:extLst>
          </p:nvPr>
        </p:nvGraphicFramePr>
        <p:xfrm>
          <a:off x="6248503" y="1902050"/>
          <a:ext cx="4638675" cy="336694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269063">
                  <a:extLst>
                    <a:ext uri="{9D8B030D-6E8A-4147-A177-3AD203B41FA5}">
                      <a16:colId xmlns:a16="http://schemas.microsoft.com/office/drawing/2014/main" val="945037202"/>
                    </a:ext>
                  </a:extLst>
                </a:gridCol>
                <a:gridCol w="1020701">
                  <a:extLst>
                    <a:ext uri="{9D8B030D-6E8A-4147-A177-3AD203B41FA5}">
                      <a16:colId xmlns:a16="http://schemas.microsoft.com/office/drawing/2014/main" val="3655820654"/>
                    </a:ext>
                  </a:extLst>
                </a:gridCol>
                <a:gridCol w="348911">
                  <a:extLst>
                    <a:ext uri="{9D8B030D-6E8A-4147-A177-3AD203B41FA5}">
                      <a16:colId xmlns:a16="http://schemas.microsoft.com/office/drawing/2014/main" val="2400098048"/>
                    </a:ext>
                  </a:extLst>
                </a:gridCol>
              </a:tblGrid>
              <a:tr h="606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 con las condiciones para implementar el SAEP</a:t>
                      </a:r>
                      <a:endParaRPr lang="es-MX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795050"/>
                  </a:ext>
                </a:extLst>
              </a:tr>
              <a:tr h="465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Gobierno Regional de Tacna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SI </a:t>
                      </a: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078537153"/>
                  </a:ext>
                </a:extLst>
              </a:tr>
              <a:tr h="465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Municipalidad Distrital de Coronel Gregorio Albarracín Lanchipa 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SI</a:t>
                      </a: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748533389"/>
                  </a:ext>
                </a:extLst>
              </a:tr>
              <a:tr h="465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2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Pachia</a:t>
                      </a:r>
                      <a:endParaRPr lang="es-MX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SI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11507457"/>
                  </a:ext>
                </a:extLst>
              </a:tr>
              <a:tr h="4315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Yarada</a:t>
                      </a:r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los Palos</a:t>
                      </a: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 SI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05835745"/>
                  </a:ext>
                </a:extLst>
              </a:tr>
              <a:tr h="465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Ilabaya</a:t>
                      </a:r>
                    </a:p>
                  </a:txBody>
                  <a:tcPr marL="74915" marR="6243" marT="624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 SI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55123195"/>
                  </a:ext>
                </a:extLst>
              </a:tr>
              <a:tr h="465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Municipalidad Distrital de </a:t>
                      </a:r>
                      <a:r>
                        <a:rPr lang="es-MX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Ite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9831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 SI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2073568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36ED5A-D6F3-45D5-B63B-BA76FD40C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31292"/>
              </p:ext>
            </p:extLst>
          </p:nvPr>
        </p:nvGraphicFramePr>
        <p:xfrm>
          <a:off x="960039" y="2689629"/>
          <a:ext cx="3325090" cy="138399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972122">
                  <a:extLst>
                    <a:ext uri="{9D8B030D-6E8A-4147-A177-3AD203B41FA5}">
                      <a16:colId xmlns:a16="http://schemas.microsoft.com/office/drawing/2014/main" val="1771556061"/>
                    </a:ext>
                  </a:extLst>
                </a:gridCol>
                <a:gridCol w="1352968">
                  <a:extLst>
                    <a:ext uri="{9D8B030D-6E8A-4147-A177-3AD203B41FA5}">
                      <a16:colId xmlns:a16="http://schemas.microsoft.com/office/drawing/2014/main" val="1476490178"/>
                    </a:ext>
                  </a:extLst>
                </a:gridCol>
              </a:tblGrid>
              <a:tr h="4012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Procuradurías Públicas Oficiadas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62179"/>
                  </a:ext>
                </a:extLst>
              </a:tr>
              <a:tr h="2369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Gobierno Regional</a:t>
                      </a:r>
                      <a:endParaRPr lang="es-MX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834693"/>
                  </a:ext>
                </a:extLst>
              </a:tr>
              <a:tr h="2369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Provincias</a:t>
                      </a:r>
                      <a:endParaRPr lang="es-MX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954861"/>
                  </a:ext>
                </a:extLst>
              </a:tr>
              <a:tr h="2369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Distrital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692658"/>
                  </a:ext>
                </a:extLst>
              </a:tr>
              <a:tr h="2369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8775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9A3720B-A3FE-4F99-977F-322ED62C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7038"/>
              </p:ext>
            </p:extLst>
          </p:nvPr>
        </p:nvGraphicFramePr>
        <p:xfrm>
          <a:off x="921938" y="4222948"/>
          <a:ext cx="3401291" cy="209209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11393">
                  <a:extLst>
                    <a:ext uri="{9D8B030D-6E8A-4147-A177-3AD203B41FA5}">
                      <a16:colId xmlns:a16="http://schemas.microsoft.com/office/drawing/2014/main" val="2310847198"/>
                    </a:ext>
                  </a:extLst>
                </a:gridCol>
                <a:gridCol w="968282">
                  <a:extLst>
                    <a:ext uri="{9D8B030D-6E8A-4147-A177-3AD203B41FA5}">
                      <a16:colId xmlns:a16="http://schemas.microsoft.com/office/drawing/2014/main" val="3429651752"/>
                    </a:ext>
                  </a:extLst>
                </a:gridCol>
                <a:gridCol w="1021616">
                  <a:extLst>
                    <a:ext uri="{9D8B030D-6E8A-4147-A177-3AD203B41FA5}">
                      <a16:colId xmlns:a16="http://schemas.microsoft.com/office/drawing/2014/main" val="3010287224"/>
                    </a:ext>
                  </a:extLst>
                </a:gridCol>
              </a:tblGrid>
              <a:tr h="7094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P.P.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respuesta de oficio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cumple?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31551"/>
                  </a:ext>
                </a:extLst>
              </a:tr>
              <a:tr h="4729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Gobierno Regional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1535262"/>
                  </a:ext>
                </a:extLst>
              </a:tr>
              <a:tr h="2364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Provincias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2143517"/>
                  </a:ext>
                </a:extLst>
              </a:tr>
              <a:tr h="2364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Distrital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322463"/>
                  </a:ext>
                </a:extLst>
              </a:tr>
              <a:tr h="4366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PP. que contestaron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665560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B4AFF31-9FAF-4BA4-8CF8-D267CF9116FF}"/>
              </a:ext>
            </a:extLst>
          </p:cNvPr>
          <p:cNvSpPr txBox="1"/>
          <p:nvPr/>
        </p:nvSpPr>
        <p:spPr>
          <a:xfrm>
            <a:off x="1006321" y="1616973"/>
            <a:ext cx="327880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OFICIO MÚLTIPLE </a:t>
            </a:r>
          </a:p>
          <a:p>
            <a:r>
              <a:rPr lang="es-MX" b="1" dirty="0"/>
              <a:t>N° D000018-2024-JUS-PGE-DIR, fecha 22 de febrero</a:t>
            </a:r>
          </a:p>
        </p:txBody>
      </p:sp>
    </p:spTree>
    <p:extLst>
      <p:ext uri="{BB962C8B-B14F-4D97-AF65-F5344CB8AC3E}">
        <p14:creationId xmlns:p14="http://schemas.microsoft.com/office/powerpoint/2010/main" val="380871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0" y="797271"/>
            <a:ext cx="12192000" cy="735533"/>
          </a:xfrm>
          <a:prstGeom prst="rect">
            <a:avLst/>
          </a:prstGeom>
          <a:solidFill>
            <a:srgbClr val="C000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MX" sz="20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Procuradurías Públicas que Remitieron el Anexo sobre Importación de Información</a:t>
            </a:r>
            <a:endParaRPr sz="20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 sz="1100"/>
              <a:pPr algn="ctr"/>
              <a:t>22</a:t>
            </a:fld>
            <a:endParaRPr sz="11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28" y="152815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14" y="16811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9" y="197522"/>
            <a:ext cx="2169953" cy="395053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36ED5A-D6F3-45D5-B63B-BA76FD40C0C9}"/>
              </a:ext>
            </a:extLst>
          </p:cNvPr>
          <p:cNvGraphicFramePr>
            <a:graphicFrameLocks noGrp="1"/>
          </p:cNvGraphicFramePr>
          <p:nvPr/>
        </p:nvGraphicFramePr>
        <p:xfrm>
          <a:off x="4876801" y="2046915"/>
          <a:ext cx="6248401" cy="352493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143338">
                  <a:extLst>
                    <a:ext uri="{9D8B030D-6E8A-4147-A177-3AD203B41FA5}">
                      <a16:colId xmlns:a16="http://schemas.microsoft.com/office/drawing/2014/main" val="1771556061"/>
                    </a:ext>
                  </a:extLst>
                </a:gridCol>
                <a:gridCol w="981161">
                  <a:extLst>
                    <a:ext uri="{9D8B030D-6E8A-4147-A177-3AD203B41FA5}">
                      <a16:colId xmlns:a16="http://schemas.microsoft.com/office/drawing/2014/main" val="1476490178"/>
                    </a:ext>
                  </a:extLst>
                </a:gridCol>
                <a:gridCol w="902194">
                  <a:extLst>
                    <a:ext uri="{9D8B030D-6E8A-4147-A177-3AD203B41FA5}">
                      <a16:colId xmlns:a16="http://schemas.microsoft.com/office/drawing/2014/main" val="1186782249"/>
                    </a:ext>
                  </a:extLst>
                </a:gridCol>
                <a:gridCol w="1046033">
                  <a:extLst>
                    <a:ext uri="{9D8B030D-6E8A-4147-A177-3AD203B41FA5}">
                      <a16:colId xmlns:a16="http://schemas.microsoft.com/office/drawing/2014/main" val="819630912"/>
                    </a:ext>
                  </a:extLst>
                </a:gridCol>
                <a:gridCol w="2175675">
                  <a:extLst>
                    <a:ext uri="{9D8B030D-6E8A-4147-A177-3AD203B41FA5}">
                      <a16:colId xmlns:a16="http://schemas.microsoft.com/office/drawing/2014/main" val="4058378870"/>
                    </a:ext>
                  </a:extLst>
                </a:gridCol>
              </a:tblGrid>
              <a:tr h="5782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Gobierno Regional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Provincial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Distrital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Procuradurías públicas que remitieron información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62179"/>
                  </a:ext>
                </a:extLst>
              </a:tr>
              <a:tr h="4118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Arequipa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834693"/>
                  </a:ext>
                </a:extLst>
              </a:tr>
              <a:tr h="4118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Cusco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954861"/>
                  </a:ext>
                </a:extLst>
              </a:tr>
              <a:tr h="4118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Moquegua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692658"/>
                  </a:ext>
                </a:extLst>
              </a:tr>
              <a:tr h="8568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effectLst/>
                        </a:rPr>
                        <a:t>Puno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6180332"/>
                  </a:ext>
                </a:extLst>
              </a:tr>
              <a:tr h="4331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effectLst/>
                        </a:rPr>
                        <a:t>Tacna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8227055"/>
                  </a:ext>
                </a:extLst>
              </a:tr>
              <a:tr h="4118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8775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B4AFF31-9FAF-4BA4-8CF8-D267CF9116FF}"/>
              </a:ext>
            </a:extLst>
          </p:cNvPr>
          <p:cNvSpPr txBox="1"/>
          <p:nvPr/>
        </p:nvSpPr>
        <p:spPr>
          <a:xfrm>
            <a:off x="838200" y="3355703"/>
            <a:ext cx="318035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OFICIO MÚLTIPLE </a:t>
            </a:r>
          </a:p>
          <a:p>
            <a:r>
              <a:rPr lang="es-MX" b="1" dirty="0"/>
              <a:t>N° D000033-2024-JUS/PGE-DIR, fecha 31 de mayo</a:t>
            </a:r>
          </a:p>
        </p:txBody>
      </p:sp>
    </p:spTree>
    <p:extLst>
      <p:ext uri="{BB962C8B-B14F-4D97-AF65-F5344CB8AC3E}">
        <p14:creationId xmlns:p14="http://schemas.microsoft.com/office/powerpoint/2010/main" val="1826426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55" y="12696"/>
            <a:ext cx="10654474" cy="6845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65853" y="2358974"/>
            <a:ext cx="4475480" cy="250825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35"/>
              </a:spcBef>
            </a:pPr>
            <a:r>
              <a:rPr sz="4400" spc="-160" dirty="0">
                <a:latin typeface="Arial Black"/>
                <a:cs typeface="Arial Black"/>
              </a:rPr>
              <a:t>Identificación</a:t>
            </a:r>
            <a:r>
              <a:rPr sz="4400" spc="-459" dirty="0">
                <a:latin typeface="Arial Black"/>
                <a:cs typeface="Arial Black"/>
              </a:rPr>
              <a:t> </a:t>
            </a:r>
            <a:r>
              <a:rPr sz="4400" spc="30" dirty="0">
                <a:latin typeface="Arial Black"/>
                <a:cs typeface="Arial Black"/>
              </a:rPr>
              <a:t>y </a:t>
            </a:r>
            <a:r>
              <a:rPr sz="4400" spc="-150" dirty="0">
                <a:latin typeface="Arial Black"/>
                <a:cs typeface="Arial Black"/>
              </a:rPr>
              <a:t>registro</a:t>
            </a:r>
            <a:r>
              <a:rPr sz="4400" spc="-495" dirty="0">
                <a:latin typeface="Arial Black"/>
                <a:cs typeface="Arial Black"/>
              </a:rPr>
              <a:t> </a:t>
            </a:r>
            <a:r>
              <a:rPr sz="4400" spc="-95" dirty="0">
                <a:latin typeface="Arial Black"/>
                <a:cs typeface="Arial Black"/>
              </a:rPr>
              <a:t>de</a:t>
            </a:r>
            <a:r>
              <a:rPr sz="4400" spc="-490" dirty="0">
                <a:latin typeface="Arial Black"/>
                <a:cs typeface="Arial Black"/>
              </a:rPr>
              <a:t> </a:t>
            </a:r>
            <a:r>
              <a:rPr sz="4400" spc="-25" dirty="0">
                <a:latin typeface="Arial Black"/>
                <a:cs typeface="Arial Black"/>
              </a:rPr>
              <a:t>las </a:t>
            </a:r>
            <a:r>
              <a:rPr sz="4400" spc="-10" dirty="0">
                <a:latin typeface="Arial Black"/>
                <a:cs typeface="Arial Black"/>
              </a:rPr>
              <a:t>procuradurías públicas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2470" y="1174826"/>
            <a:ext cx="64071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585" dirty="0">
                <a:solidFill>
                  <a:srgbClr val="FFFFFF"/>
                </a:solidFill>
              </a:rPr>
              <a:t>3</a:t>
            </a:r>
            <a:endParaRPr sz="8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512" rIns="0" bIns="0" rtlCol="0">
            <a:spAutoFit/>
          </a:bodyPr>
          <a:lstStyle/>
          <a:p>
            <a:pPr marL="256413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Estado</a:t>
            </a:r>
            <a:r>
              <a:rPr sz="3600" spc="-375" dirty="0"/>
              <a:t> </a:t>
            </a:r>
            <a:r>
              <a:rPr sz="3600" spc="-80" dirty="0"/>
              <a:t>situacional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686412" y="6280200"/>
            <a:ext cx="1035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1389" y="6331077"/>
            <a:ext cx="7810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0179" y="243840"/>
              <a:ext cx="1780031" cy="4358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5956" y="21335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4" y="231647"/>
              <a:ext cx="2170176" cy="39623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15518" y="2974085"/>
            <a:ext cx="3837940" cy="3209925"/>
          </a:xfrm>
          <a:custGeom>
            <a:avLst/>
            <a:gdLst/>
            <a:ahLst/>
            <a:cxnLst/>
            <a:rect l="l" t="t" r="r" b="b"/>
            <a:pathLst>
              <a:path w="3837940" h="3209925">
                <a:moveTo>
                  <a:pt x="0" y="3209544"/>
                </a:moveTo>
                <a:lnTo>
                  <a:pt x="3837431" y="3209544"/>
                </a:lnTo>
                <a:lnTo>
                  <a:pt x="3837431" y="0"/>
                </a:lnTo>
                <a:lnTo>
                  <a:pt x="0" y="0"/>
                </a:lnTo>
                <a:lnTo>
                  <a:pt x="0" y="3209544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4001" y="2232405"/>
            <a:ext cx="3827779" cy="391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001F5F"/>
                </a:solidFill>
                <a:latin typeface="Arial Black"/>
                <a:cs typeface="Arial Black"/>
              </a:rPr>
              <a:t>En</a:t>
            </a:r>
            <a:r>
              <a:rPr sz="1800" spc="-18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001F5F"/>
                </a:solidFill>
                <a:latin typeface="Arial Black"/>
                <a:cs typeface="Arial Black"/>
              </a:rPr>
              <a:t>el</a:t>
            </a:r>
            <a:r>
              <a:rPr sz="1800" spc="-18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Arial Black"/>
                <a:cs typeface="Arial Black"/>
              </a:rPr>
              <a:t>departamento</a:t>
            </a:r>
            <a:r>
              <a:rPr sz="1800" spc="-18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Arial Black"/>
                <a:cs typeface="Arial Black"/>
              </a:rPr>
              <a:t>de</a:t>
            </a:r>
            <a:r>
              <a:rPr sz="1800" spc="-17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 Black"/>
                <a:cs typeface="Arial Black"/>
              </a:rPr>
              <a:t>Arequipa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800">
              <a:latin typeface="Arial Black"/>
              <a:cs typeface="Arial Black"/>
            </a:endParaRPr>
          </a:p>
          <a:p>
            <a:pPr marL="81280" marR="82550" algn="just">
              <a:lnSpc>
                <a:spcPct val="100000"/>
              </a:lnSpc>
            </a:pPr>
            <a:r>
              <a:rPr sz="1800" spc="95" dirty="0">
                <a:latin typeface="Lucida Sans Unicode"/>
                <a:cs typeface="Lucida Sans Unicode"/>
              </a:rPr>
              <a:t>Se</a:t>
            </a:r>
            <a:r>
              <a:rPr sz="1800" spc="265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tiene</a:t>
            </a:r>
            <a:r>
              <a:rPr sz="1800" spc="260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identificado</a:t>
            </a:r>
            <a:r>
              <a:rPr sz="1800" spc="265" dirty="0">
                <a:latin typeface="Lucida Sans Unicode"/>
                <a:cs typeface="Lucida Sans Unicode"/>
              </a:rPr>
              <a:t>    </a:t>
            </a:r>
            <a:r>
              <a:rPr sz="1800" spc="-325" dirty="0">
                <a:solidFill>
                  <a:srgbClr val="001F5F"/>
                </a:solidFill>
                <a:latin typeface="Arial Black"/>
                <a:cs typeface="Arial Black"/>
              </a:rPr>
              <a:t>77 </a:t>
            </a:r>
            <a:r>
              <a:rPr sz="1800" spc="50" dirty="0">
                <a:latin typeface="Lucida Sans Unicode"/>
                <a:cs typeface="Lucida Sans Unicode"/>
              </a:rPr>
              <a:t>municipalidades</a:t>
            </a:r>
            <a:r>
              <a:rPr sz="1800" spc="10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distritales</a:t>
            </a:r>
            <a:r>
              <a:rPr sz="1800" spc="105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las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200" dirty="0">
                <a:latin typeface="Lucida Sans Unicode"/>
                <a:cs typeface="Lucida Sans Unicode"/>
              </a:rPr>
              <a:t>109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existentes.</a:t>
            </a:r>
            <a:endParaRPr sz="1800">
              <a:latin typeface="Lucida Sans Unicode"/>
              <a:cs typeface="Lucida Sans Unicode"/>
            </a:endParaRPr>
          </a:p>
          <a:p>
            <a:pPr marL="81280" marR="80010" algn="just">
              <a:lnSpc>
                <a:spcPct val="100000"/>
              </a:lnSpc>
              <a:spcBef>
                <a:spcPts val="1600"/>
              </a:spcBef>
            </a:pPr>
            <a:r>
              <a:rPr sz="1800" dirty="0">
                <a:latin typeface="Lucida Sans Unicode"/>
                <a:cs typeface="Lucida Sans Unicode"/>
              </a:rPr>
              <a:t>En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lo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que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respecta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las </a:t>
            </a:r>
            <a:r>
              <a:rPr sz="1800" spc="45" dirty="0">
                <a:latin typeface="Lucida Sans Unicode"/>
                <a:cs typeface="Lucida Sans Unicode"/>
              </a:rPr>
              <a:t>municipalidades</a:t>
            </a:r>
            <a:r>
              <a:rPr sz="1800" spc="265" dirty="0">
                <a:latin typeface="Lucida Sans Unicode"/>
                <a:cs typeface="Lucida Sans Unicode"/>
              </a:rPr>
              <a:t>   </a:t>
            </a:r>
            <a:r>
              <a:rPr sz="1800" spc="-10" dirty="0">
                <a:latin typeface="Lucida Sans Unicode"/>
                <a:cs typeface="Lucida Sans Unicode"/>
              </a:rPr>
              <a:t>provinciales, </a:t>
            </a:r>
            <a:r>
              <a:rPr sz="1800" spc="60" dirty="0">
                <a:latin typeface="Lucida Sans Unicode"/>
                <a:cs typeface="Lucida Sans Unicode"/>
              </a:rPr>
              <a:t>se</a:t>
            </a:r>
            <a:r>
              <a:rPr sz="1800" spc="315" dirty="0">
                <a:latin typeface="Lucida Sans Unicode"/>
                <a:cs typeface="Lucida Sans Unicode"/>
              </a:rPr>
              <a:t> </a:t>
            </a:r>
            <a:r>
              <a:rPr sz="1800" spc="125" dirty="0">
                <a:latin typeface="Lucida Sans Unicode"/>
                <a:cs typeface="Lucida Sans Unicode"/>
              </a:rPr>
              <a:t>ha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logrado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identificar</a:t>
            </a:r>
            <a:r>
              <a:rPr sz="1800" spc="30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en</a:t>
            </a:r>
            <a:r>
              <a:rPr sz="1800" spc="32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su </a:t>
            </a:r>
            <a:r>
              <a:rPr sz="1800" dirty="0">
                <a:latin typeface="Lucida Sans Unicode"/>
                <a:cs typeface="Lucida Sans Unicode"/>
              </a:rPr>
              <a:t>totalidad</a:t>
            </a:r>
            <a:r>
              <a:rPr sz="1800" spc="26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(8).</a:t>
            </a:r>
            <a:endParaRPr sz="1800">
              <a:latin typeface="Arial Black"/>
              <a:cs typeface="Arial Black"/>
            </a:endParaRPr>
          </a:p>
          <a:p>
            <a:pPr marL="81280" marR="81915" algn="just">
              <a:lnSpc>
                <a:spcPct val="100000"/>
              </a:lnSpc>
              <a:spcBef>
                <a:spcPts val="1610"/>
              </a:spcBef>
            </a:pP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35" dirty="0">
                <a:latin typeface="Lucida Sans Unicode"/>
                <a:cs typeface="Lucida Sans Unicode"/>
              </a:rPr>
              <a:t>municipalidades </a:t>
            </a:r>
            <a:r>
              <a:rPr sz="1800" dirty="0">
                <a:latin typeface="Lucida Sans Unicode"/>
                <a:cs typeface="Lucida Sans Unicode"/>
              </a:rPr>
              <a:t>identificadas</a:t>
            </a:r>
            <a:r>
              <a:rPr sz="1800" spc="35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es</a:t>
            </a:r>
            <a:r>
              <a:rPr sz="1800" spc="50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5" dirty="0"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69</a:t>
            </a:r>
            <a:r>
              <a:rPr sz="1800" spc="1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50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un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101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entidades.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859" y="6511238"/>
            <a:ext cx="4197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Black"/>
                <a:cs typeface="Arial Black"/>
              </a:rPr>
              <a:t>Información</a:t>
            </a:r>
            <a:r>
              <a:rPr sz="1100" spc="-114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8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las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municipalidades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al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50" dirty="0">
                <a:latin typeface="Arial Black"/>
                <a:cs typeface="Arial Black"/>
              </a:rPr>
              <a:t>30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abril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del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2024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824348" y="2512441"/>
          <a:ext cx="6874508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835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Arequipa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109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77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70.64%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29.36%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824348" y="3898138"/>
          <a:ext cx="687450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PROVINCIAS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835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Arequipa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8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100.00%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0.00%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824348" y="5312790"/>
          <a:ext cx="6874508" cy="1123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2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835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Arequipa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59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69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68.32%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31.68%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512" rIns="0" bIns="0" rtlCol="0">
            <a:spAutoFit/>
          </a:bodyPr>
          <a:lstStyle/>
          <a:p>
            <a:pPr marL="256413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Estado</a:t>
            </a:r>
            <a:r>
              <a:rPr sz="3600" spc="-375" dirty="0"/>
              <a:t> </a:t>
            </a:r>
            <a:r>
              <a:rPr sz="3600" spc="-80" dirty="0"/>
              <a:t>situacional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608689" y="6280200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0179" y="243840"/>
              <a:ext cx="1780031" cy="435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5956" y="213359"/>
              <a:ext cx="1382268" cy="5349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4" y="231647"/>
              <a:ext cx="2170176" cy="396239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715518" y="2974085"/>
            <a:ext cx="3837940" cy="3209925"/>
          </a:xfrm>
          <a:custGeom>
            <a:avLst/>
            <a:gdLst/>
            <a:ahLst/>
            <a:cxnLst/>
            <a:rect l="l" t="t" r="r" b="b"/>
            <a:pathLst>
              <a:path w="3837940" h="3209925">
                <a:moveTo>
                  <a:pt x="0" y="3209544"/>
                </a:moveTo>
                <a:lnTo>
                  <a:pt x="3837431" y="3209544"/>
                </a:lnTo>
                <a:lnTo>
                  <a:pt x="3837431" y="0"/>
                </a:lnTo>
                <a:lnTo>
                  <a:pt x="0" y="0"/>
                </a:lnTo>
                <a:lnTo>
                  <a:pt x="0" y="3209544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001" y="2232405"/>
            <a:ext cx="3752215" cy="391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001F5F"/>
                </a:solidFill>
                <a:latin typeface="Arial Black"/>
                <a:cs typeface="Arial Black"/>
              </a:rPr>
              <a:t>En</a:t>
            </a:r>
            <a:r>
              <a:rPr sz="1800" spc="-18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001F5F"/>
                </a:solidFill>
                <a:latin typeface="Arial Black"/>
                <a:cs typeface="Arial Black"/>
              </a:rPr>
              <a:t>el</a:t>
            </a:r>
            <a:r>
              <a:rPr sz="1800" spc="-18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Arial Black"/>
                <a:cs typeface="Arial Black"/>
              </a:rPr>
              <a:t>departamento</a:t>
            </a:r>
            <a:r>
              <a:rPr sz="1800" spc="-18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Arial Black"/>
                <a:cs typeface="Arial Black"/>
              </a:rPr>
              <a:t>de</a:t>
            </a:r>
            <a:r>
              <a:rPr sz="1800" spc="-17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Cusco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800">
              <a:latin typeface="Arial Black"/>
              <a:cs typeface="Arial Black"/>
            </a:endParaRPr>
          </a:p>
          <a:p>
            <a:pPr marL="81280" marR="6350" algn="just">
              <a:lnSpc>
                <a:spcPct val="100000"/>
              </a:lnSpc>
            </a:pPr>
            <a:r>
              <a:rPr sz="1800" spc="95" dirty="0">
                <a:latin typeface="Lucida Sans Unicode"/>
                <a:cs typeface="Lucida Sans Unicode"/>
              </a:rPr>
              <a:t>Se</a:t>
            </a:r>
            <a:r>
              <a:rPr sz="1800" spc="409" dirty="0">
                <a:latin typeface="Lucida Sans Unicode"/>
                <a:cs typeface="Lucida Sans Unicode"/>
              </a:rPr>
              <a:t>   </a:t>
            </a:r>
            <a:r>
              <a:rPr sz="1800" dirty="0">
                <a:latin typeface="Lucida Sans Unicode"/>
                <a:cs typeface="Lucida Sans Unicode"/>
              </a:rPr>
              <a:t>tiene</a:t>
            </a:r>
            <a:r>
              <a:rPr sz="1800" spc="415" dirty="0">
                <a:latin typeface="Lucida Sans Unicode"/>
                <a:cs typeface="Lucida Sans Unicode"/>
              </a:rPr>
              <a:t>   </a:t>
            </a:r>
            <a:r>
              <a:rPr sz="1800" dirty="0">
                <a:latin typeface="Lucida Sans Unicode"/>
                <a:cs typeface="Lucida Sans Unicode"/>
              </a:rPr>
              <a:t>identificado</a:t>
            </a:r>
            <a:r>
              <a:rPr sz="1800" spc="409" dirty="0">
                <a:latin typeface="Lucida Sans Unicode"/>
                <a:cs typeface="Lucida Sans Unicode"/>
              </a:rPr>
              <a:t>   </a:t>
            </a:r>
            <a:r>
              <a:rPr sz="1800" spc="-185" dirty="0">
                <a:solidFill>
                  <a:srgbClr val="001F5F"/>
                </a:solidFill>
                <a:latin typeface="Arial Black"/>
                <a:cs typeface="Arial Black"/>
              </a:rPr>
              <a:t>104 </a:t>
            </a:r>
            <a:r>
              <a:rPr sz="1800" spc="50" dirty="0">
                <a:latin typeface="Lucida Sans Unicode"/>
                <a:cs typeface="Lucida Sans Unicode"/>
              </a:rPr>
              <a:t>municipalidades</a:t>
            </a:r>
            <a:r>
              <a:rPr sz="1800" spc="10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distritales</a:t>
            </a:r>
            <a:r>
              <a:rPr sz="1800" spc="105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las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116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existentes.</a:t>
            </a:r>
            <a:endParaRPr sz="1800">
              <a:latin typeface="Lucida Sans Unicode"/>
              <a:cs typeface="Lucida Sans Unicode"/>
            </a:endParaRPr>
          </a:p>
          <a:p>
            <a:pPr marL="81280" marR="5080" algn="just">
              <a:lnSpc>
                <a:spcPct val="100000"/>
              </a:lnSpc>
              <a:spcBef>
                <a:spcPts val="1600"/>
              </a:spcBef>
            </a:pPr>
            <a:r>
              <a:rPr sz="1800" dirty="0">
                <a:latin typeface="Lucida Sans Unicode"/>
                <a:cs typeface="Lucida Sans Unicode"/>
              </a:rPr>
              <a:t>En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lo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que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respecta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las </a:t>
            </a:r>
            <a:r>
              <a:rPr sz="1800" spc="45" dirty="0">
                <a:latin typeface="Lucida Sans Unicode"/>
                <a:cs typeface="Lucida Sans Unicode"/>
              </a:rPr>
              <a:t>municipalidades</a:t>
            </a:r>
            <a:r>
              <a:rPr sz="1800" spc="265" dirty="0">
                <a:latin typeface="Lucida Sans Unicode"/>
                <a:cs typeface="Lucida Sans Unicode"/>
              </a:rPr>
              <a:t>   </a:t>
            </a:r>
            <a:r>
              <a:rPr sz="1800" spc="-10" dirty="0">
                <a:latin typeface="Lucida Sans Unicode"/>
                <a:cs typeface="Lucida Sans Unicode"/>
              </a:rPr>
              <a:t>provinciales, </a:t>
            </a:r>
            <a:r>
              <a:rPr sz="1800" spc="60" dirty="0">
                <a:latin typeface="Lucida Sans Unicode"/>
                <a:cs typeface="Lucida Sans Unicode"/>
              </a:rPr>
              <a:t>se</a:t>
            </a:r>
            <a:r>
              <a:rPr sz="1800" spc="315" dirty="0">
                <a:latin typeface="Lucida Sans Unicode"/>
                <a:cs typeface="Lucida Sans Unicode"/>
              </a:rPr>
              <a:t> </a:t>
            </a:r>
            <a:r>
              <a:rPr sz="1800" spc="125" dirty="0">
                <a:latin typeface="Lucida Sans Unicode"/>
                <a:cs typeface="Lucida Sans Unicode"/>
              </a:rPr>
              <a:t>ha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logrado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identificar</a:t>
            </a:r>
            <a:r>
              <a:rPr sz="1800" spc="30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en</a:t>
            </a:r>
            <a:r>
              <a:rPr sz="1800" spc="32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su </a:t>
            </a:r>
            <a:r>
              <a:rPr sz="1800" dirty="0">
                <a:latin typeface="Lucida Sans Unicode"/>
                <a:cs typeface="Lucida Sans Unicode"/>
              </a:rPr>
              <a:t>totalidad</a:t>
            </a:r>
            <a:r>
              <a:rPr sz="1800" spc="26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(13).</a:t>
            </a:r>
            <a:endParaRPr sz="1800">
              <a:latin typeface="Arial Black"/>
              <a:cs typeface="Arial Black"/>
            </a:endParaRPr>
          </a:p>
          <a:p>
            <a:pPr marL="81280" marR="5715" algn="just">
              <a:lnSpc>
                <a:spcPct val="100000"/>
              </a:lnSpc>
              <a:spcBef>
                <a:spcPts val="1610"/>
              </a:spcBef>
            </a:pP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35" dirty="0">
                <a:latin typeface="Lucida Sans Unicode"/>
                <a:cs typeface="Lucida Sans Unicode"/>
              </a:rPr>
              <a:t>municipalidades </a:t>
            </a:r>
            <a:r>
              <a:rPr sz="1800" dirty="0">
                <a:latin typeface="Lucida Sans Unicode"/>
                <a:cs typeface="Lucida Sans Unicode"/>
              </a:rPr>
              <a:t>identificadas</a:t>
            </a:r>
            <a:r>
              <a:rPr sz="1800" spc="100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es</a:t>
            </a:r>
            <a:r>
              <a:rPr sz="1800" spc="114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110" dirty="0">
                <a:latin typeface="Lucida Sans Unicode"/>
                <a:cs typeface="Lucida Sans Unicode"/>
              </a:rPr>
              <a:t>  </a:t>
            </a:r>
            <a:r>
              <a:rPr sz="1800" spc="-315" dirty="0">
                <a:solidFill>
                  <a:srgbClr val="001F5F"/>
                </a:solidFill>
                <a:latin typeface="Arial Black"/>
                <a:cs typeface="Arial Black"/>
              </a:rPr>
              <a:t>91</a:t>
            </a:r>
            <a:r>
              <a:rPr sz="1800" spc="8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114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un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225" dirty="0">
                <a:latin typeface="Lucida Sans Unicode"/>
                <a:cs typeface="Lucida Sans Unicode"/>
              </a:rPr>
              <a:t>103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entidades.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859" y="6511238"/>
            <a:ext cx="4197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Black"/>
                <a:cs typeface="Arial Black"/>
              </a:rPr>
              <a:t>Información</a:t>
            </a:r>
            <a:r>
              <a:rPr sz="1100" spc="-114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8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las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municipalidades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al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50" dirty="0">
                <a:latin typeface="Arial Black"/>
                <a:cs typeface="Arial Black"/>
              </a:rPr>
              <a:t>30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abril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del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2024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753864" y="2304923"/>
          <a:ext cx="6874508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77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200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Cusco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89.66%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10.34%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737227" y="5092446"/>
          <a:ext cx="687196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200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050" indent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Cusco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77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88.35%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11.65%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737227" y="3632072"/>
          <a:ext cx="687196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PROVINCIAS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200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050" indent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Cusco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100.00%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0.00%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512" rIns="0" bIns="0" rtlCol="0">
            <a:spAutoFit/>
          </a:bodyPr>
          <a:lstStyle/>
          <a:p>
            <a:pPr marL="256413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Estado</a:t>
            </a:r>
            <a:r>
              <a:rPr sz="3600" spc="-375" dirty="0"/>
              <a:t> </a:t>
            </a:r>
            <a:r>
              <a:rPr sz="3600" spc="-80" dirty="0"/>
              <a:t>situacional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686412" y="6280200"/>
            <a:ext cx="1035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1389" y="6331077"/>
            <a:ext cx="7810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0179" y="243840"/>
              <a:ext cx="1780031" cy="4358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5956" y="21335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4" y="231647"/>
              <a:ext cx="2170176" cy="39623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15518" y="2974085"/>
            <a:ext cx="3837940" cy="3209925"/>
          </a:xfrm>
          <a:custGeom>
            <a:avLst/>
            <a:gdLst/>
            <a:ahLst/>
            <a:cxnLst/>
            <a:rect l="l" t="t" r="r" b="b"/>
            <a:pathLst>
              <a:path w="3837940" h="3209925">
                <a:moveTo>
                  <a:pt x="0" y="3209544"/>
                </a:moveTo>
                <a:lnTo>
                  <a:pt x="3837431" y="3209544"/>
                </a:lnTo>
                <a:lnTo>
                  <a:pt x="3837431" y="0"/>
                </a:lnTo>
                <a:lnTo>
                  <a:pt x="0" y="0"/>
                </a:lnTo>
                <a:lnTo>
                  <a:pt x="0" y="3209544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4001" y="2232405"/>
            <a:ext cx="3752215" cy="391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001F5F"/>
                </a:solidFill>
                <a:latin typeface="Arial Black"/>
                <a:cs typeface="Arial Black"/>
              </a:rPr>
              <a:t>En</a:t>
            </a:r>
            <a:r>
              <a:rPr sz="1800" spc="-17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001F5F"/>
                </a:solidFill>
                <a:latin typeface="Arial Black"/>
                <a:cs typeface="Arial Black"/>
              </a:rPr>
              <a:t>el</a:t>
            </a:r>
            <a:r>
              <a:rPr sz="1800" spc="-18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Arial Black"/>
                <a:cs typeface="Arial Black"/>
              </a:rPr>
              <a:t>departamento</a:t>
            </a:r>
            <a:r>
              <a:rPr sz="1800" spc="-1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 Black"/>
                <a:cs typeface="Arial Black"/>
              </a:rPr>
              <a:t>Moquegua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800">
              <a:latin typeface="Arial Black"/>
              <a:cs typeface="Arial Black"/>
            </a:endParaRPr>
          </a:p>
          <a:p>
            <a:pPr marL="81280" marR="7620" algn="just">
              <a:lnSpc>
                <a:spcPct val="100000"/>
              </a:lnSpc>
            </a:pPr>
            <a:r>
              <a:rPr sz="1800" spc="95" dirty="0">
                <a:latin typeface="Lucida Sans Unicode"/>
                <a:cs typeface="Lucida Sans Unicode"/>
              </a:rPr>
              <a:t>Se</a:t>
            </a:r>
            <a:r>
              <a:rPr sz="1800" spc="270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tiene</a:t>
            </a:r>
            <a:r>
              <a:rPr sz="1800" spc="265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identificado</a:t>
            </a:r>
            <a:r>
              <a:rPr sz="1800" spc="270" dirty="0">
                <a:latin typeface="Lucida Sans Unicode"/>
                <a:cs typeface="Lucida Sans Unicode"/>
              </a:rPr>
              <a:t>    </a:t>
            </a:r>
            <a:r>
              <a:rPr sz="1800" spc="-370" dirty="0">
                <a:solidFill>
                  <a:srgbClr val="001F5F"/>
                </a:solidFill>
                <a:latin typeface="Arial Black"/>
                <a:cs typeface="Arial Black"/>
              </a:rPr>
              <a:t>16 </a:t>
            </a:r>
            <a:r>
              <a:rPr sz="1800" spc="50" dirty="0">
                <a:latin typeface="Lucida Sans Unicode"/>
                <a:cs typeface="Lucida Sans Unicode"/>
              </a:rPr>
              <a:t>municipalidades</a:t>
            </a:r>
            <a:r>
              <a:rPr sz="1800" spc="10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distritales</a:t>
            </a:r>
            <a:r>
              <a:rPr sz="1800" spc="105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las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345" dirty="0">
                <a:latin typeface="Lucida Sans Unicode"/>
                <a:cs typeface="Lucida Sans Unicode"/>
              </a:rPr>
              <a:t>21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existentes.</a:t>
            </a:r>
            <a:endParaRPr sz="1800">
              <a:latin typeface="Lucida Sans Unicode"/>
              <a:cs typeface="Lucida Sans Unicode"/>
            </a:endParaRPr>
          </a:p>
          <a:p>
            <a:pPr marL="81280" marR="5080" algn="just">
              <a:lnSpc>
                <a:spcPct val="100000"/>
              </a:lnSpc>
              <a:spcBef>
                <a:spcPts val="1600"/>
              </a:spcBef>
            </a:pPr>
            <a:r>
              <a:rPr sz="1800" dirty="0">
                <a:latin typeface="Lucida Sans Unicode"/>
                <a:cs typeface="Lucida Sans Unicode"/>
              </a:rPr>
              <a:t>En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lo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que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respecta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las </a:t>
            </a:r>
            <a:r>
              <a:rPr sz="1800" spc="45" dirty="0">
                <a:latin typeface="Lucida Sans Unicode"/>
                <a:cs typeface="Lucida Sans Unicode"/>
              </a:rPr>
              <a:t>municipalidades</a:t>
            </a:r>
            <a:r>
              <a:rPr sz="1800" spc="265" dirty="0">
                <a:latin typeface="Lucida Sans Unicode"/>
                <a:cs typeface="Lucida Sans Unicode"/>
              </a:rPr>
              <a:t>   </a:t>
            </a:r>
            <a:r>
              <a:rPr sz="1800" spc="-10" dirty="0">
                <a:latin typeface="Lucida Sans Unicode"/>
                <a:cs typeface="Lucida Sans Unicode"/>
              </a:rPr>
              <a:t>provinciales, </a:t>
            </a:r>
            <a:r>
              <a:rPr sz="1800" spc="60" dirty="0">
                <a:latin typeface="Lucida Sans Unicode"/>
                <a:cs typeface="Lucida Sans Unicode"/>
              </a:rPr>
              <a:t>se</a:t>
            </a:r>
            <a:r>
              <a:rPr sz="1800" spc="315" dirty="0">
                <a:latin typeface="Lucida Sans Unicode"/>
                <a:cs typeface="Lucida Sans Unicode"/>
              </a:rPr>
              <a:t> </a:t>
            </a:r>
            <a:r>
              <a:rPr sz="1800" spc="125" dirty="0">
                <a:latin typeface="Lucida Sans Unicode"/>
                <a:cs typeface="Lucida Sans Unicode"/>
              </a:rPr>
              <a:t>ha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logrado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identificar</a:t>
            </a:r>
            <a:r>
              <a:rPr sz="1800" spc="30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en</a:t>
            </a:r>
            <a:r>
              <a:rPr sz="1800" spc="32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su </a:t>
            </a:r>
            <a:r>
              <a:rPr sz="1800" dirty="0">
                <a:latin typeface="Lucida Sans Unicode"/>
                <a:cs typeface="Lucida Sans Unicode"/>
              </a:rPr>
              <a:t>totalidad</a:t>
            </a:r>
            <a:r>
              <a:rPr sz="1800" spc="26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(3).</a:t>
            </a:r>
            <a:endParaRPr sz="1800">
              <a:latin typeface="Arial Black"/>
              <a:cs typeface="Arial Black"/>
            </a:endParaRPr>
          </a:p>
          <a:p>
            <a:pPr marL="81280" marR="5715" algn="just">
              <a:lnSpc>
                <a:spcPct val="100000"/>
              </a:lnSpc>
              <a:spcBef>
                <a:spcPts val="1610"/>
              </a:spcBef>
            </a:pP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35" dirty="0">
                <a:latin typeface="Lucida Sans Unicode"/>
                <a:cs typeface="Lucida Sans Unicode"/>
              </a:rPr>
              <a:t>municipalidades </a:t>
            </a:r>
            <a:r>
              <a:rPr sz="1800" dirty="0">
                <a:latin typeface="Lucida Sans Unicode"/>
                <a:cs typeface="Lucida Sans Unicode"/>
              </a:rPr>
              <a:t>identificadas</a:t>
            </a:r>
            <a:r>
              <a:rPr sz="1800" spc="110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es</a:t>
            </a:r>
            <a:r>
              <a:rPr sz="1800" spc="114" dirty="0">
                <a:latin typeface="Lucida Sans Unicode"/>
                <a:cs typeface="Lucida Sans Unicode"/>
              </a:rPr>
              <a:t>  </a:t>
            </a:r>
            <a:r>
              <a:rPr sz="1800" spc="85" dirty="0">
                <a:latin typeface="Lucida Sans Unicode"/>
                <a:cs typeface="Lucida Sans Unicode"/>
              </a:rPr>
              <a:t>de</a:t>
            </a:r>
            <a:r>
              <a:rPr sz="1800" spc="114" dirty="0">
                <a:latin typeface="Lucida Sans Unicode"/>
                <a:cs typeface="Lucida Sans Unicode"/>
              </a:rPr>
              <a:t>  </a:t>
            </a:r>
            <a:r>
              <a:rPr sz="1800" spc="-330" dirty="0">
                <a:solidFill>
                  <a:srgbClr val="001F5F"/>
                </a:solidFill>
                <a:latin typeface="Arial Black"/>
                <a:cs typeface="Arial Black"/>
              </a:rPr>
              <a:t>13</a:t>
            </a:r>
            <a:r>
              <a:rPr sz="1800" spc="8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114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un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18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entidades.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859" y="6511238"/>
            <a:ext cx="4197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Black"/>
                <a:cs typeface="Arial Black"/>
              </a:rPr>
              <a:t>Información</a:t>
            </a:r>
            <a:r>
              <a:rPr sz="1100" spc="-114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8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las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municipalidades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al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50" dirty="0">
                <a:latin typeface="Arial Black"/>
                <a:cs typeface="Arial Black"/>
              </a:rPr>
              <a:t>30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abril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del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2024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824348" y="2449576"/>
          <a:ext cx="687450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835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Moquegua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76.19%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23.81%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824348" y="3889883"/>
          <a:ext cx="687450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PROVINCIAS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222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Moquegua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100.00%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0.00%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824348" y="5363590"/>
          <a:ext cx="687450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Moquegua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72.22%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27.78%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512" rIns="0" bIns="0" rtlCol="0">
            <a:spAutoFit/>
          </a:bodyPr>
          <a:lstStyle/>
          <a:p>
            <a:pPr marL="256413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Estado</a:t>
            </a:r>
            <a:r>
              <a:rPr sz="3600" spc="-375" dirty="0"/>
              <a:t> </a:t>
            </a:r>
            <a:r>
              <a:rPr sz="3600" spc="-80" dirty="0"/>
              <a:t>situacional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608689" y="6280200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0179" y="243840"/>
              <a:ext cx="1780031" cy="435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5956" y="213359"/>
              <a:ext cx="1382268" cy="5349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4" y="231647"/>
              <a:ext cx="2170176" cy="396239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715518" y="2974085"/>
            <a:ext cx="3837940" cy="3209925"/>
          </a:xfrm>
          <a:custGeom>
            <a:avLst/>
            <a:gdLst/>
            <a:ahLst/>
            <a:cxnLst/>
            <a:rect l="l" t="t" r="r" b="b"/>
            <a:pathLst>
              <a:path w="3837940" h="3209925">
                <a:moveTo>
                  <a:pt x="0" y="3209544"/>
                </a:moveTo>
                <a:lnTo>
                  <a:pt x="3837431" y="3209544"/>
                </a:lnTo>
                <a:lnTo>
                  <a:pt x="3837431" y="0"/>
                </a:lnTo>
                <a:lnTo>
                  <a:pt x="0" y="0"/>
                </a:lnTo>
                <a:lnTo>
                  <a:pt x="0" y="3209544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001" y="2232405"/>
            <a:ext cx="3752215" cy="391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001F5F"/>
                </a:solidFill>
                <a:latin typeface="Arial Black"/>
                <a:cs typeface="Arial Black"/>
              </a:rPr>
              <a:t>En</a:t>
            </a:r>
            <a:r>
              <a:rPr sz="1800" spc="-17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001F5F"/>
                </a:solidFill>
                <a:latin typeface="Arial Black"/>
                <a:cs typeface="Arial Black"/>
              </a:rPr>
              <a:t>el</a:t>
            </a:r>
            <a:r>
              <a:rPr sz="1800" spc="-18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Arial Black"/>
                <a:cs typeface="Arial Black"/>
              </a:rPr>
              <a:t>departamento</a:t>
            </a:r>
            <a:r>
              <a:rPr sz="1800" spc="-1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Puno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800">
              <a:latin typeface="Arial Black"/>
              <a:cs typeface="Arial Black"/>
            </a:endParaRPr>
          </a:p>
          <a:p>
            <a:pPr marL="81280" marR="7620" algn="just">
              <a:lnSpc>
                <a:spcPct val="100000"/>
              </a:lnSpc>
            </a:pPr>
            <a:r>
              <a:rPr sz="1800" spc="95" dirty="0">
                <a:latin typeface="Lucida Sans Unicode"/>
                <a:cs typeface="Lucida Sans Unicode"/>
              </a:rPr>
              <a:t>Se</a:t>
            </a:r>
            <a:r>
              <a:rPr sz="1800" spc="235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tiene</a:t>
            </a:r>
            <a:r>
              <a:rPr sz="1800" spc="235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identificado</a:t>
            </a:r>
            <a:r>
              <a:rPr sz="1800" spc="240" dirty="0">
                <a:latin typeface="Lucida Sans Unicode"/>
                <a:cs typeface="Lucida Sans Unicode"/>
              </a:rPr>
              <a:t>    </a:t>
            </a:r>
            <a:r>
              <a:rPr sz="1800" spc="-114" dirty="0">
                <a:solidFill>
                  <a:srgbClr val="001F5F"/>
                </a:solidFill>
                <a:latin typeface="Arial Black"/>
                <a:cs typeface="Arial Black"/>
              </a:rPr>
              <a:t>82 </a:t>
            </a:r>
            <a:r>
              <a:rPr sz="1800" spc="50" dirty="0">
                <a:latin typeface="Lucida Sans Unicode"/>
                <a:cs typeface="Lucida Sans Unicode"/>
              </a:rPr>
              <a:t>municipalidades</a:t>
            </a:r>
            <a:r>
              <a:rPr sz="1800" spc="10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distritales</a:t>
            </a:r>
            <a:r>
              <a:rPr sz="1800" spc="105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las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110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existentes.</a:t>
            </a:r>
            <a:endParaRPr sz="1800">
              <a:latin typeface="Lucida Sans Unicode"/>
              <a:cs typeface="Lucida Sans Unicode"/>
            </a:endParaRPr>
          </a:p>
          <a:p>
            <a:pPr marL="81280" marR="5080" algn="just">
              <a:lnSpc>
                <a:spcPct val="100000"/>
              </a:lnSpc>
              <a:spcBef>
                <a:spcPts val="1600"/>
              </a:spcBef>
            </a:pPr>
            <a:r>
              <a:rPr sz="1800" dirty="0">
                <a:latin typeface="Lucida Sans Unicode"/>
                <a:cs typeface="Lucida Sans Unicode"/>
              </a:rPr>
              <a:t>En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lo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que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respecta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las </a:t>
            </a:r>
            <a:r>
              <a:rPr sz="1800" spc="45" dirty="0">
                <a:latin typeface="Lucida Sans Unicode"/>
                <a:cs typeface="Lucida Sans Unicode"/>
              </a:rPr>
              <a:t>municipalidades</a:t>
            </a:r>
            <a:r>
              <a:rPr sz="1800" spc="265" dirty="0">
                <a:latin typeface="Lucida Sans Unicode"/>
                <a:cs typeface="Lucida Sans Unicode"/>
              </a:rPr>
              <a:t>   </a:t>
            </a:r>
            <a:r>
              <a:rPr sz="1800" spc="-10" dirty="0">
                <a:latin typeface="Lucida Sans Unicode"/>
                <a:cs typeface="Lucida Sans Unicode"/>
              </a:rPr>
              <a:t>provinciales, </a:t>
            </a:r>
            <a:r>
              <a:rPr sz="1800" spc="60" dirty="0">
                <a:latin typeface="Lucida Sans Unicode"/>
                <a:cs typeface="Lucida Sans Unicode"/>
              </a:rPr>
              <a:t>se</a:t>
            </a:r>
            <a:r>
              <a:rPr sz="1800" spc="315" dirty="0">
                <a:latin typeface="Lucida Sans Unicode"/>
                <a:cs typeface="Lucida Sans Unicode"/>
              </a:rPr>
              <a:t> </a:t>
            </a:r>
            <a:r>
              <a:rPr sz="1800" spc="125" dirty="0">
                <a:latin typeface="Lucida Sans Unicode"/>
                <a:cs typeface="Lucida Sans Unicode"/>
              </a:rPr>
              <a:t>ha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logrado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identificar</a:t>
            </a:r>
            <a:r>
              <a:rPr sz="1800" spc="30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en</a:t>
            </a:r>
            <a:r>
              <a:rPr sz="1800" spc="32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su </a:t>
            </a:r>
            <a:r>
              <a:rPr sz="1800" dirty="0">
                <a:latin typeface="Lucida Sans Unicode"/>
                <a:cs typeface="Lucida Sans Unicode"/>
              </a:rPr>
              <a:t>totalidad</a:t>
            </a:r>
            <a:r>
              <a:rPr sz="1800" spc="26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(13).</a:t>
            </a:r>
            <a:endParaRPr sz="1800">
              <a:latin typeface="Arial Black"/>
              <a:cs typeface="Arial Black"/>
            </a:endParaRPr>
          </a:p>
          <a:p>
            <a:pPr marL="81280" marR="6350" algn="just">
              <a:lnSpc>
                <a:spcPct val="100000"/>
              </a:lnSpc>
              <a:spcBef>
                <a:spcPts val="1610"/>
              </a:spcBef>
            </a:pP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35" dirty="0">
                <a:latin typeface="Lucida Sans Unicode"/>
                <a:cs typeface="Lucida Sans Unicode"/>
              </a:rPr>
              <a:t>municipalidades </a:t>
            </a:r>
            <a:r>
              <a:rPr sz="1800" dirty="0">
                <a:latin typeface="Lucida Sans Unicode"/>
                <a:cs typeface="Lucida Sans Unicode"/>
              </a:rPr>
              <a:t>identificadas</a:t>
            </a:r>
            <a:r>
              <a:rPr sz="1800" spc="35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es</a:t>
            </a:r>
            <a:r>
              <a:rPr sz="1800" spc="50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5" dirty="0"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69</a:t>
            </a:r>
            <a:r>
              <a:rPr sz="1800" spc="1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50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un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97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entidades.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859" y="6511238"/>
            <a:ext cx="4197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Black"/>
                <a:cs typeface="Arial Black"/>
              </a:rPr>
              <a:t>Información</a:t>
            </a:r>
            <a:r>
              <a:rPr sz="1100" spc="-114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8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las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municipalidades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al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50" dirty="0">
                <a:latin typeface="Arial Black"/>
                <a:cs typeface="Arial Black"/>
              </a:rPr>
              <a:t>30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abril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del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2024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824348" y="2228214"/>
          <a:ext cx="687450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835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Puno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80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82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74.55%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25.45%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824348" y="3709289"/>
          <a:ext cx="687450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PROVINCIAS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835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Puno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100.00%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0.00%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824348" y="5165090"/>
          <a:ext cx="687450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835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222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Puno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69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71.13%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28.87%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512" rIns="0" bIns="0" rtlCol="0">
            <a:spAutoFit/>
          </a:bodyPr>
          <a:lstStyle/>
          <a:p>
            <a:pPr marL="256413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Estado</a:t>
            </a:r>
            <a:r>
              <a:rPr sz="3600" spc="-375" dirty="0"/>
              <a:t> </a:t>
            </a:r>
            <a:r>
              <a:rPr sz="3600" spc="-80" dirty="0"/>
              <a:t>situacional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686412" y="6280200"/>
            <a:ext cx="1035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1389" y="6331077"/>
            <a:ext cx="7810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0179" y="243840"/>
              <a:ext cx="1780031" cy="4358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5956" y="21335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4" y="231647"/>
              <a:ext cx="2170176" cy="39623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715518" y="2974085"/>
            <a:ext cx="3837940" cy="3209925"/>
          </a:xfrm>
          <a:custGeom>
            <a:avLst/>
            <a:gdLst/>
            <a:ahLst/>
            <a:cxnLst/>
            <a:rect l="l" t="t" r="r" b="b"/>
            <a:pathLst>
              <a:path w="3837940" h="3209925">
                <a:moveTo>
                  <a:pt x="0" y="3209544"/>
                </a:moveTo>
                <a:lnTo>
                  <a:pt x="3837431" y="3209544"/>
                </a:lnTo>
                <a:lnTo>
                  <a:pt x="3837431" y="0"/>
                </a:lnTo>
                <a:lnTo>
                  <a:pt x="0" y="0"/>
                </a:lnTo>
                <a:lnTo>
                  <a:pt x="0" y="3209544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4001" y="2232405"/>
            <a:ext cx="3752215" cy="391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001F5F"/>
                </a:solidFill>
                <a:latin typeface="Arial Black"/>
                <a:cs typeface="Arial Black"/>
              </a:rPr>
              <a:t>En</a:t>
            </a:r>
            <a:r>
              <a:rPr sz="1800" spc="-17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001F5F"/>
                </a:solidFill>
                <a:latin typeface="Arial Black"/>
                <a:cs typeface="Arial Black"/>
              </a:rPr>
              <a:t>el</a:t>
            </a:r>
            <a:r>
              <a:rPr sz="1800" spc="-18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Arial Black"/>
                <a:cs typeface="Arial Black"/>
              </a:rPr>
              <a:t>departamento</a:t>
            </a:r>
            <a:r>
              <a:rPr sz="1800" spc="-1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Tacna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800">
              <a:latin typeface="Arial Black"/>
              <a:cs typeface="Arial Black"/>
            </a:endParaRPr>
          </a:p>
          <a:p>
            <a:pPr marL="81280" marR="5715" algn="just">
              <a:lnSpc>
                <a:spcPct val="100000"/>
              </a:lnSpc>
            </a:pPr>
            <a:r>
              <a:rPr sz="1800" spc="95" dirty="0">
                <a:latin typeface="Lucida Sans Unicode"/>
                <a:cs typeface="Lucida Sans Unicode"/>
              </a:rPr>
              <a:t>Se</a:t>
            </a:r>
            <a:r>
              <a:rPr sz="1800" spc="240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tiene</a:t>
            </a:r>
            <a:r>
              <a:rPr sz="1800" spc="235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identificado</a:t>
            </a:r>
            <a:r>
              <a:rPr sz="1800" spc="240" dirty="0">
                <a:latin typeface="Lucida Sans Unicode"/>
                <a:cs typeface="Lucida Sans Unicode"/>
              </a:rPr>
              <a:t>    </a:t>
            </a:r>
            <a:r>
              <a:rPr sz="1800" spc="-114" dirty="0">
                <a:solidFill>
                  <a:srgbClr val="001F5F"/>
                </a:solidFill>
                <a:latin typeface="Arial Black"/>
                <a:cs typeface="Arial Black"/>
              </a:rPr>
              <a:t>26 </a:t>
            </a:r>
            <a:r>
              <a:rPr sz="1800" spc="50" dirty="0">
                <a:latin typeface="Lucida Sans Unicode"/>
                <a:cs typeface="Lucida Sans Unicode"/>
              </a:rPr>
              <a:t>municipalidades</a:t>
            </a:r>
            <a:r>
              <a:rPr sz="1800" spc="10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distritales</a:t>
            </a:r>
            <a:r>
              <a:rPr sz="1800" spc="105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las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28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existentes.</a:t>
            </a:r>
            <a:endParaRPr sz="1800">
              <a:latin typeface="Lucida Sans Unicode"/>
              <a:cs typeface="Lucida Sans Unicode"/>
            </a:endParaRPr>
          </a:p>
          <a:p>
            <a:pPr marL="81280" marR="5080" algn="just">
              <a:lnSpc>
                <a:spcPct val="100000"/>
              </a:lnSpc>
              <a:spcBef>
                <a:spcPts val="1600"/>
              </a:spcBef>
            </a:pPr>
            <a:r>
              <a:rPr sz="1800" dirty="0">
                <a:latin typeface="Lucida Sans Unicode"/>
                <a:cs typeface="Lucida Sans Unicode"/>
              </a:rPr>
              <a:t>En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lo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que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75" dirty="0">
                <a:latin typeface="Lucida Sans Unicode"/>
                <a:cs typeface="Lucida Sans Unicode"/>
              </a:rPr>
              <a:t>respecta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las </a:t>
            </a:r>
            <a:r>
              <a:rPr sz="1800" spc="45" dirty="0">
                <a:latin typeface="Lucida Sans Unicode"/>
                <a:cs typeface="Lucida Sans Unicode"/>
              </a:rPr>
              <a:t>municipalidades</a:t>
            </a:r>
            <a:r>
              <a:rPr sz="1800" spc="265" dirty="0">
                <a:latin typeface="Lucida Sans Unicode"/>
                <a:cs typeface="Lucida Sans Unicode"/>
              </a:rPr>
              <a:t>   </a:t>
            </a:r>
            <a:r>
              <a:rPr sz="1800" spc="-10" dirty="0">
                <a:latin typeface="Lucida Sans Unicode"/>
                <a:cs typeface="Lucida Sans Unicode"/>
              </a:rPr>
              <a:t>provinciales, </a:t>
            </a:r>
            <a:r>
              <a:rPr sz="1800" spc="60" dirty="0">
                <a:latin typeface="Lucida Sans Unicode"/>
                <a:cs typeface="Lucida Sans Unicode"/>
              </a:rPr>
              <a:t>se</a:t>
            </a:r>
            <a:r>
              <a:rPr sz="1800" spc="315" dirty="0">
                <a:latin typeface="Lucida Sans Unicode"/>
                <a:cs typeface="Lucida Sans Unicode"/>
              </a:rPr>
              <a:t> </a:t>
            </a:r>
            <a:r>
              <a:rPr sz="1800" spc="125" dirty="0">
                <a:latin typeface="Lucida Sans Unicode"/>
                <a:cs typeface="Lucida Sans Unicode"/>
              </a:rPr>
              <a:t>ha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logrado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identificar</a:t>
            </a:r>
            <a:r>
              <a:rPr sz="1800" spc="30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en</a:t>
            </a:r>
            <a:r>
              <a:rPr sz="1800" spc="32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su </a:t>
            </a:r>
            <a:r>
              <a:rPr sz="1800" dirty="0">
                <a:latin typeface="Lucida Sans Unicode"/>
                <a:cs typeface="Lucida Sans Unicode"/>
              </a:rPr>
              <a:t>totalidad</a:t>
            </a:r>
            <a:r>
              <a:rPr sz="1800" spc="265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Arial Black"/>
                <a:cs typeface="Arial Black"/>
              </a:rPr>
              <a:t>(4).</a:t>
            </a:r>
            <a:endParaRPr sz="1800">
              <a:latin typeface="Arial Black"/>
              <a:cs typeface="Arial Black"/>
            </a:endParaRPr>
          </a:p>
          <a:p>
            <a:pPr marL="81280" marR="5715" algn="just">
              <a:lnSpc>
                <a:spcPct val="100000"/>
              </a:lnSpc>
              <a:spcBef>
                <a:spcPts val="1610"/>
              </a:spcBef>
            </a:pP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40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09" dirty="0">
                <a:latin typeface="Lucida Sans Unicode"/>
                <a:cs typeface="Lucida Sans Unicode"/>
              </a:rPr>
              <a:t>  </a:t>
            </a:r>
            <a:r>
              <a:rPr sz="1800" spc="35" dirty="0">
                <a:latin typeface="Lucida Sans Unicode"/>
                <a:cs typeface="Lucida Sans Unicode"/>
              </a:rPr>
              <a:t>municipalidades </a:t>
            </a:r>
            <a:r>
              <a:rPr sz="1800" dirty="0">
                <a:latin typeface="Lucida Sans Unicode"/>
                <a:cs typeface="Lucida Sans Unicode"/>
              </a:rPr>
              <a:t>identificadas</a:t>
            </a:r>
            <a:r>
              <a:rPr sz="1800" spc="40" dirty="0">
                <a:latin typeface="Lucida Sans Unicode"/>
                <a:cs typeface="Lucida Sans Unicode"/>
              </a:rPr>
              <a:t>  </a:t>
            </a:r>
            <a:r>
              <a:rPr sz="1800" spc="65" dirty="0">
                <a:latin typeface="Lucida Sans Unicode"/>
                <a:cs typeface="Lucida Sans Unicode"/>
              </a:rPr>
              <a:t>es</a:t>
            </a:r>
            <a:r>
              <a:rPr sz="1800" spc="50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5" dirty="0"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22</a:t>
            </a:r>
            <a:r>
              <a:rPr sz="1800" spc="1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50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un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24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entidades.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859" y="6511238"/>
            <a:ext cx="4197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Black"/>
                <a:cs typeface="Arial Black"/>
              </a:rPr>
              <a:t>Información</a:t>
            </a:r>
            <a:r>
              <a:rPr sz="1100" spc="-114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8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las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municipalidades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al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50" dirty="0">
                <a:latin typeface="Arial Black"/>
                <a:cs typeface="Arial Black"/>
              </a:rPr>
              <a:t>30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abril</a:t>
            </a:r>
            <a:r>
              <a:rPr sz="1100" spc="-6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del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2024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816347" y="2408682"/>
          <a:ext cx="687450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200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Tacna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92.86%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7.14%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816347" y="3906646"/>
          <a:ext cx="6874508" cy="112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PROVINCIAS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2311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indent="316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" marR="2540" indent="330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Tacna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100.00%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0.00%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816347" y="5295646"/>
          <a:ext cx="6874508" cy="1123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2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Ambito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DISTRITOS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PROCURADURÍAS</a:t>
                      </a:r>
                      <a:r>
                        <a:rPr sz="1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NO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IDENTIFICADO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BRECHA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(INEI)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234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CUENTA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ORGANO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DEFENSA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EN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SUS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INSTRUMENTOS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GESTION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9685" indent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PROCURADURÍ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PÚBLICA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Tacna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91.67%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8.33%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570" y="1348232"/>
            <a:ext cx="483616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385"/>
              </a:spcBef>
            </a:pPr>
            <a:r>
              <a:rPr sz="2400" spc="-75" dirty="0"/>
              <a:t>Encargaturas</a:t>
            </a:r>
            <a:r>
              <a:rPr sz="2400" spc="-250" dirty="0"/>
              <a:t> </a:t>
            </a:r>
            <a:r>
              <a:rPr sz="2400" spc="-55" dirty="0"/>
              <a:t>de</a:t>
            </a:r>
            <a:r>
              <a:rPr sz="2400" spc="-270" dirty="0"/>
              <a:t> </a:t>
            </a:r>
            <a:r>
              <a:rPr sz="2400" spc="-45" dirty="0"/>
              <a:t>procuradores </a:t>
            </a:r>
            <a:r>
              <a:rPr sz="2400" spc="-70" dirty="0"/>
              <a:t>públicos</a:t>
            </a:r>
            <a:r>
              <a:rPr sz="2400" spc="-270" dirty="0"/>
              <a:t> </a:t>
            </a:r>
            <a:r>
              <a:rPr sz="2400" dirty="0"/>
              <a:t>y</a:t>
            </a:r>
            <a:r>
              <a:rPr sz="2400" spc="-250" dirty="0"/>
              <a:t> </a:t>
            </a:r>
            <a:r>
              <a:rPr sz="2400" spc="-10" dirty="0"/>
              <a:t>procuradores </a:t>
            </a:r>
            <a:r>
              <a:rPr sz="2400" spc="-70" dirty="0"/>
              <a:t>públicos</a:t>
            </a:r>
            <a:r>
              <a:rPr sz="2400" spc="-270" dirty="0"/>
              <a:t> </a:t>
            </a:r>
            <a:r>
              <a:rPr sz="2400" spc="-10" dirty="0"/>
              <a:t>adjuntos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4759" y="5039995"/>
            <a:ext cx="56654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Black"/>
                <a:cs typeface="Arial Black"/>
              </a:rPr>
              <a:t>Información</a:t>
            </a:r>
            <a:r>
              <a:rPr sz="1100" spc="-114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encargaturas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procuradores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públicos</a:t>
            </a:r>
            <a:r>
              <a:rPr sz="1100" spc="-100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al</a:t>
            </a:r>
            <a:r>
              <a:rPr sz="1100" spc="-90" dirty="0">
                <a:latin typeface="Arial Black"/>
                <a:cs typeface="Arial Black"/>
              </a:rPr>
              <a:t> </a:t>
            </a:r>
            <a:r>
              <a:rPr sz="1100" spc="-140" dirty="0">
                <a:latin typeface="Arial Black"/>
                <a:cs typeface="Arial Black"/>
              </a:rPr>
              <a:t>27</a:t>
            </a:r>
            <a:r>
              <a:rPr sz="1100" spc="-105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dirty="0">
                <a:latin typeface="Arial Black"/>
                <a:cs typeface="Arial Black"/>
              </a:rPr>
              <a:t>mayo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del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2024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5525" y="3090164"/>
          <a:ext cx="4716778" cy="1736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405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DEPARTAMENTO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PROVINCIAL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80645" indent="-171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GOBIERNO REGIONAL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9525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AREQUIPA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9525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CUSCO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9525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MOQUEGUA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9525">
                        <a:lnSpc>
                          <a:spcPts val="1405"/>
                        </a:lnSpc>
                        <a:spcBef>
                          <a:spcPts val="21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PUNO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9525">
                        <a:lnSpc>
                          <a:spcPts val="14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TACNA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marL="9525">
                        <a:lnSpc>
                          <a:spcPts val="1400"/>
                        </a:lnSpc>
                        <a:spcBef>
                          <a:spcPts val="219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0" y="0"/>
            <a:ext cx="12192000" cy="6786880"/>
            <a:chOff x="0" y="0"/>
            <a:chExt cx="12192000" cy="678688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4" y="231647"/>
              <a:ext cx="2170176" cy="396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0179" y="243840"/>
              <a:ext cx="1780031" cy="4358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5956" y="213359"/>
              <a:ext cx="1382268" cy="5349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0401" y="639952"/>
              <a:ext cx="4410709" cy="614654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49359" y="1820671"/>
            <a:ext cx="289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latin typeface="Arial MT"/>
                <a:cs typeface="Arial MT"/>
              </a:rPr>
              <a:t>Loreto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1428" y="4380992"/>
            <a:ext cx="254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latin typeface="Arial MT"/>
                <a:cs typeface="Arial MT"/>
              </a:rPr>
              <a:t>Junín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74102" y="4196588"/>
            <a:ext cx="4591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9870">
              <a:lnSpc>
                <a:spcPct val="111100"/>
              </a:lnSpc>
              <a:spcBef>
                <a:spcPts val="100"/>
              </a:spcBef>
            </a:pPr>
            <a:r>
              <a:rPr sz="900" spc="-105" dirty="0">
                <a:latin typeface="Arial MT"/>
                <a:cs typeface="Arial MT"/>
              </a:rPr>
              <a:t>Lima</a:t>
            </a:r>
            <a:r>
              <a:rPr sz="900" spc="500" dirty="0">
                <a:latin typeface="Arial MT"/>
                <a:cs typeface="Arial MT"/>
              </a:rPr>
              <a:t> </a:t>
            </a:r>
            <a:r>
              <a:rPr sz="900" spc="-85" dirty="0">
                <a:latin typeface="Arial MT"/>
                <a:cs typeface="Arial MT"/>
              </a:rPr>
              <a:t>Provincias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4322" y="3711955"/>
            <a:ext cx="338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latin typeface="Arial MT"/>
                <a:cs typeface="Arial MT"/>
              </a:rPr>
              <a:t>Ancash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43033" y="4908930"/>
            <a:ext cx="290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latin typeface="Arial MT"/>
                <a:cs typeface="Arial MT"/>
              </a:rPr>
              <a:t>Cusco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81056" y="4559934"/>
            <a:ext cx="635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latin typeface="Arial MT"/>
                <a:cs typeface="Arial MT"/>
              </a:rPr>
              <a:t>Madre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90" dirty="0">
                <a:latin typeface="Arial MT"/>
                <a:cs typeface="Arial MT"/>
              </a:rPr>
              <a:t>de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70" dirty="0">
                <a:latin typeface="Arial MT"/>
                <a:cs typeface="Arial MT"/>
              </a:rPr>
              <a:t>Dios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6173" y="2261742"/>
            <a:ext cx="2438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latin typeface="Arial MT"/>
                <a:cs typeface="Arial MT"/>
              </a:rPr>
              <a:t>Piura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32444" y="3775964"/>
            <a:ext cx="399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latin typeface="Arial MT"/>
                <a:cs typeface="Arial MT"/>
              </a:rPr>
              <a:t>Huánuco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86343" y="3870325"/>
            <a:ext cx="838835" cy="3162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160"/>
              </a:spcBef>
            </a:pPr>
            <a:r>
              <a:rPr sz="900" spc="-75" dirty="0">
                <a:latin typeface="Arial MT"/>
                <a:cs typeface="Arial MT"/>
              </a:rPr>
              <a:t>Ucayali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900" spc="-10" dirty="0">
                <a:latin typeface="Arial MT"/>
                <a:cs typeface="Arial MT"/>
              </a:rPr>
              <a:t>Pasco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4142" y="2911221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MT"/>
                <a:cs typeface="Arial MT"/>
              </a:rPr>
              <a:t>San </a:t>
            </a:r>
            <a:r>
              <a:rPr sz="900" spc="-90" dirty="0">
                <a:latin typeface="Arial MT"/>
                <a:cs typeface="Arial MT"/>
              </a:rPr>
              <a:t>Martín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46950" y="3226689"/>
            <a:ext cx="5181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MT"/>
                <a:cs typeface="Arial MT"/>
              </a:rPr>
              <a:t>La</a:t>
            </a:r>
            <a:r>
              <a:rPr sz="900" spc="25" dirty="0">
                <a:latin typeface="Arial MT"/>
                <a:cs typeface="Arial MT"/>
              </a:rPr>
              <a:t> </a:t>
            </a:r>
            <a:r>
              <a:rPr sz="900" spc="-75" dirty="0">
                <a:latin typeface="Arial MT"/>
                <a:cs typeface="Arial MT"/>
              </a:rPr>
              <a:t>Libertad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5281" y="5630671"/>
            <a:ext cx="1085215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 MT"/>
                <a:cs typeface="Arial MT"/>
              </a:rPr>
              <a:t>Puno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900" spc="-10" dirty="0">
                <a:latin typeface="Arial MT"/>
                <a:cs typeface="Arial MT"/>
              </a:rPr>
              <a:t>Arequipa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900">
              <a:latin typeface="Arial MT"/>
              <a:cs typeface="Arial MT"/>
            </a:endParaRPr>
          </a:p>
          <a:p>
            <a:pPr marR="95885" algn="r">
              <a:lnSpc>
                <a:spcPct val="100000"/>
              </a:lnSpc>
            </a:pPr>
            <a:r>
              <a:rPr sz="900" spc="-10" dirty="0">
                <a:latin typeface="Arial MT"/>
                <a:cs typeface="Arial MT"/>
              </a:rPr>
              <a:t>Moquegua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900">
              <a:latin typeface="Arial MT"/>
              <a:cs typeface="Arial MT"/>
            </a:endParaRPr>
          </a:p>
          <a:p>
            <a:pPr marR="114935" algn="r">
              <a:lnSpc>
                <a:spcPct val="100000"/>
              </a:lnSpc>
            </a:pPr>
            <a:r>
              <a:rPr sz="900" spc="-10" dirty="0">
                <a:latin typeface="Arial MT"/>
                <a:cs typeface="Arial MT"/>
              </a:rPr>
              <a:t>Tacna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28050" y="5390133"/>
            <a:ext cx="150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latin typeface="Arial MT"/>
                <a:cs typeface="Arial MT"/>
              </a:rPr>
              <a:t>Ica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10655" y="1810892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latin typeface="Arial MT"/>
                <a:cs typeface="Arial MT"/>
              </a:rPr>
              <a:t>Tumbes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42097" y="4725415"/>
            <a:ext cx="59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2585">
              <a:lnSpc>
                <a:spcPct val="111100"/>
              </a:lnSpc>
              <a:spcBef>
                <a:spcPts val="100"/>
              </a:spcBef>
            </a:pPr>
            <a:r>
              <a:rPr sz="900" spc="-105" dirty="0">
                <a:latin typeface="Arial MT"/>
                <a:cs typeface="Arial MT"/>
              </a:rPr>
              <a:t>Lima</a:t>
            </a:r>
            <a:r>
              <a:rPr sz="900" spc="500" dirty="0">
                <a:latin typeface="Arial MT"/>
                <a:cs typeface="Arial MT"/>
              </a:rPr>
              <a:t> </a:t>
            </a:r>
            <a:r>
              <a:rPr sz="900" spc="-85" dirty="0">
                <a:latin typeface="Arial MT"/>
                <a:cs typeface="Arial MT"/>
              </a:rPr>
              <a:t>Metropolitana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32395" y="4723892"/>
            <a:ext cx="291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latin typeface="Arial MT"/>
                <a:cs typeface="Arial MT"/>
              </a:rPr>
              <a:t>Callao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58633" y="1956561"/>
            <a:ext cx="4673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latin typeface="Arial MT"/>
                <a:cs typeface="Arial MT"/>
              </a:rPr>
              <a:t>Amazonas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79361" y="2816733"/>
            <a:ext cx="1142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latin typeface="Arial MT"/>
                <a:cs typeface="Arial MT"/>
              </a:rPr>
              <a:t>Lambayeque</a:t>
            </a:r>
            <a:r>
              <a:rPr sz="900" spc="220" dirty="0">
                <a:latin typeface="Arial MT"/>
                <a:cs typeface="Arial MT"/>
              </a:rPr>
              <a:t> </a:t>
            </a:r>
            <a:r>
              <a:rPr sz="1350" spc="-97" baseline="40123" dirty="0">
                <a:latin typeface="Arial MT"/>
                <a:cs typeface="Arial MT"/>
              </a:rPr>
              <a:t>Cajamarca</a:t>
            </a:r>
            <a:endParaRPr sz="1350" baseline="40123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96527" y="5252084"/>
            <a:ext cx="4248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latin typeface="Arial MT"/>
                <a:cs typeface="Arial MT"/>
              </a:rPr>
              <a:t>Apurímac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09735" y="5379846"/>
            <a:ext cx="437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latin typeface="Arial MT"/>
                <a:cs typeface="Arial MT"/>
              </a:rPr>
              <a:t>Ayacucho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3548" y="491617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latin typeface="Arial MT"/>
                <a:cs typeface="Arial MT"/>
              </a:rPr>
              <a:t>Huancavelica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55" y="12696"/>
            <a:ext cx="10654474" cy="6845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28720" y="2053589"/>
            <a:ext cx="4736465" cy="190436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5"/>
              </a:spcBef>
            </a:pPr>
            <a:r>
              <a:rPr sz="4400" spc="-114" dirty="0">
                <a:latin typeface="Arial Black"/>
                <a:cs typeface="Arial Black"/>
              </a:rPr>
              <a:t>Competencias</a:t>
            </a:r>
            <a:r>
              <a:rPr sz="4400" spc="-570" dirty="0">
                <a:latin typeface="Arial Black"/>
                <a:cs typeface="Arial Black"/>
              </a:rPr>
              <a:t> </a:t>
            </a:r>
            <a:r>
              <a:rPr sz="4400" spc="30" dirty="0">
                <a:latin typeface="Arial Black"/>
                <a:cs typeface="Arial Black"/>
              </a:rPr>
              <a:t>y </a:t>
            </a:r>
            <a:r>
              <a:rPr sz="4400" spc="-140" dirty="0">
                <a:latin typeface="Arial Black"/>
                <a:cs typeface="Arial Black"/>
              </a:rPr>
              <a:t>funciones</a:t>
            </a:r>
            <a:r>
              <a:rPr sz="4400" spc="-530" dirty="0">
                <a:latin typeface="Arial Black"/>
                <a:cs typeface="Arial Black"/>
              </a:rPr>
              <a:t> </a:t>
            </a:r>
            <a:r>
              <a:rPr sz="4400" spc="-95" dirty="0">
                <a:latin typeface="Arial Black"/>
                <a:cs typeface="Arial Black"/>
              </a:rPr>
              <a:t>de</a:t>
            </a:r>
            <a:r>
              <a:rPr sz="4400" spc="-500" dirty="0">
                <a:latin typeface="Arial Black"/>
                <a:cs typeface="Arial Black"/>
              </a:rPr>
              <a:t> </a:t>
            </a:r>
            <a:r>
              <a:rPr sz="4400" spc="-25" dirty="0">
                <a:latin typeface="Arial Black"/>
                <a:cs typeface="Arial Black"/>
              </a:rPr>
              <a:t>la </a:t>
            </a:r>
            <a:r>
              <a:rPr sz="4400" spc="-425" dirty="0">
                <a:latin typeface="Arial Black"/>
                <a:cs typeface="Arial Black"/>
              </a:rPr>
              <a:t>DIR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8294" y="1174826"/>
            <a:ext cx="40830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2400" dirty="0">
                <a:solidFill>
                  <a:srgbClr val="FFFFFF"/>
                </a:solidFill>
              </a:rPr>
              <a:t>1</a:t>
            </a:r>
            <a:endParaRPr sz="8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4" y="231647"/>
              <a:ext cx="2170176" cy="3962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0179" y="243840"/>
              <a:ext cx="1780031" cy="4358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5956" y="213359"/>
              <a:ext cx="1382268" cy="5349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51559"/>
              <a:ext cx="12191999" cy="58064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402" y="6248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597" y="0"/>
                </a:moveTo>
                <a:lnTo>
                  <a:pt x="0" y="609597"/>
                </a:lnTo>
                <a:lnTo>
                  <a:pt x="609597" y="609597"/>
                </a:lnTo>
                <a:lnTo>
                  <a:pt x="60959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1457325"/>
            <a:chOff x="0" y="0"/>
            <a:chExt cx="12192000" cy="1457325"/>
          </a:xfrm>
        </p:grpSpPr>
        <p:sp>
          <p:nvSpPr>
            <p:cNvPr id="4" name="object 4"/>
            <p:cNvSpPr/>
            <p:nvPr/>
          </p:nvSpPr>
          <p:spPr>
            <a:xfrm>
              <a:off x="0" y="832103"/>
              <a:ext cx="356870" cy="624840"/>
            </a:xfrm>
            <a:custGeom>
              <a:avLst/>
              <a:gdLst/>
              <a:ahLst/>
              <a:cxnLst/>
              <a:rect l="l" t="t" r="r" b="b"/>
              <a:pathLst>
                <a:path w="356870" h="624840">
                  <a:moveTo>
                    <a:pt x="0" y="0"/>
                  </a:moveTo>
                  <a:lnTo>
                    <a:pt x="0" y="624840"/>
                  </a:lnTo>
                  <a:lnTo>
                    <a:pt x="356616" y="312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89915"/>
              <a:ext cx="1780032" cy="435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1195" y="205740"/>
              <a:ext cx="1382268" cy="5349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19" y="170687"/>
              <a:ext cx="2170176" cy="39471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0512" y="1143127"/>
            <a:ext cx="711771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220" dirty="0"/>
              <a:t>DOCUMENTACIÓN</a:t>
            </a:r>
            <a:r>
              <a:rPr sz="2800" spc="-285" dirty="0"/>
              <a:t> </a:t>
            </a:r>
            <a:r>
              <a:rPr sz="2800" spc="-140" dirty="0"/>
              <a:t>A</a:t>
            </a:r>
            <a:r>
              <a:rPr sz="2800" spc="-305" dirty="0"/>
              <a:t> </a:t>
            </a:r>
            <a:r>
              <a:rPr sz="2800" spc="-325" dirty="0"/>
              <a:t>REMITIR</a:t>
            </a:r>
            <a:r>
              <a:rPr sz="2800" spc="-300" dirty="0"/>
              <a:t> </a:t>
            </a:r>
            <a:r>
              <a:rPr sz="2800" spc="-229" dirty="0"/>
              <a:t>PARA</a:t>
            </a:r>
            <a:r>
              <a:rPr sz="2800" spc="-300" dirty="0"/>
              <a:t> </a:t>
            </a:r>
            <a:r>
              <a:rPr sz="2800" spc="-550" dirty="0"/>
              <a:t>EL </a:t>
            </a:r>
            <a:r>
              <a:rPr sz="2800" spc="-325" dirty="0"/>
              <a:t>REGISTRO</a:t>
            </a:r>
            <a:r>
              <a:rPr sz="2800" spc="-330" dirty="0"/>
              <a:t> </a:t>
            </a:r>
            <a:r>
              <a:rPr sz="2800" spc="-340" dirty="0"/>
              <a:t>DE</a:t>
            </a:r>
            <a:r>
              <a:rPr sz="2800" spc="-335" dirty="0"/>
              <a:t> </a:t>
            </a:r>
            <a:r>
              <a:rPr sz="2800" spc="-270" dirty="0"/>
              <a:t>PROCURADORES</a:t>
            </a:r>
            <a:r>
              <a:rPr sz="2800" spc="-290" dirty="0"/>
              <a:t> </a:t>
            </a:r>
            <a:r>
              <a:rPr sz="2800" spc="-300" dirty="0"/>
              <a:t>PÚBLICOS</a:t>
            </a:r>
            <a:endParaRPr sz="2800" dirty="0"/>
          </a:p>
        </p:txBody>
      </p:sp>
      <p:sp>
        <p:nvSpPr>
          <p:cNvPr id="10" name="object 10"/>
          <p:cNvSpPr txBox="1"/>
          <p:nvPr/>
        </p:nvSpPr>
        <p:spPr>
          <a:xfrm>
            <a:off x="540512" y="2166366"/>
            <a:ext cx="7833359" cy="41084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90"/>
              </a:spcBef>
              <a:buFont typeface="Wingdings"/>
              <a:buChar char=""/>
              <a:tabLst>
                <a:tab pos="354965" algn="l"/>
              </a:tabLst>
            </a:pPr>
            <a:r>
              <a:rPr sz="1800" spc="10" dirty="0">
                <a:latin typeface="Lucida Sans Unicode"/>
                <a:cs typeface="Lucida Sans Unicode"/>
              </a:rPr>
              <a:t>Curriculum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vitae</a:t>
            </a:r>
            <a:r>
              <a:rPr sz="1800" spc="10" dirty="0">
                <a:latin typeface="Lucida Sans Unicode"/>
                <a:cs typeface="Lucida Sans Unicode"/>
              </a:rPr>
              <a:t> actualizado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la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fecha</a:t>
            </a:r>
            <a:endParaRPr sz="1800" dirty="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ts val="1939"/>
              </a:lnSpc>
              <a:spcBef>
                <a:spcPts val="835"/>
              </a:spcBef>
              <a:buFont typeface="Wingdings"/>
              <a:buChar char=""/>
              <a:tabLst>
                <a:tab pos="355600" algn="l"/>
              </a:tabLst>
            </a:pPr>
            <a:r>
              <a:rPr sz="1800" dirty="0">
                <a:latin typeface="Lucida Sans Unicode"/>
                <a:cs typeface="Lucida Sans Unicode"/>
              </a:rPr>
              <a:t>Diploma</a:t>
            </a:r>
            <a:r>
              <a:rPr sz="1800" spc="22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Arial" panose="020B0604020202020204" pitchFamily="34" charset="0"/>
                <a:cs typeface="Arial" panose="020B0604020202020204" pitchFamily="34" charset="0"/>
              </a:rPr>
              <a:t>colegiatura</a:t>
            </a:r>
            <a:r>
              <a:rPr sz="1800" spc="2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</a:t>
            </a:r>
            <a:r>
              <a:rPr sz="1800" spc="210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documento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que</a:t>
            </a:r>
            <a:r>
              <a:rPr sz="1800" spc="22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acredite</a:t>
            </a:r>
            <a:r>
              <a:rPr sz="1800" spc="21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la</a:t>
            </a:r>
            <a:r>
              <a:rPr sz="1800" spc="220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fecha</a:t>
            </a:r>
            <a:r>
              <a:rPr sz="1800" spc="22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de </a:t>
            </a:r>
            <a:r>
              <a:rPr sz="1800" spc="10" dirty="0">
                <a:latin typeface="Lucida Sans Unicode"/>
                <a:cs typeface="Lucida Sans Unicode"/>
              </a:rPr>
              <a:t>incorporación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su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colegio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abogados.</a:t>
            </a:r>
            <a:endParaRPr sz="1800" dirty="0">
              <a:latin typeface="Lucida Sans Unicode"/>
              <a:cs typeface="Lucida Sans Unicode"/>
            </a:endParaRPr>
          </a:p>
          <a:p>
            <a:pPr marL="354965" indent="-342265">
              <a:lnSpc>
                <a:spcPct val="100000"/>
              </a:lnSpc>
              <a:spcBef>
                <a:spcPts val="565"/>
              </a:spcBef>
              <a:buFont typeface="Wingdings"/>
              <a:buChar char=""/>
              <a:tabLst>
                <a:tab pos="354965" algn="l"/>
              </a:tabLst>
            </a:pPr>
            <a:r>
              <a:rPr sz="1800" dirty="0">
                <a:latin typeface="Lucida Sans Unicode"/>
                <a:cs typeface="Lucida Sans Unicode"/>
              </a:rPr>
              <a:t>Contrato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y</a:t>
            </a:r>
            <a:r>
              <a:rPr sz="1800" spc="11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última</a:t>
            </a:r>
            <a:r>
              <a:rPr sz="1800" spc="7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adenda.</a:t>
            </a:r>
            <a:endParaRPr sz="1800" dirty="0">
              <a:latin typeface="Lucida Sans Unicode"/>
              <a:cs typeface="Lucida Sans Unicode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4965" algn="l"/>
              </a:tabLst>
            </a:pPr>
            <a:r>
              <a:rPr sz="1800" dirty="0">
                <a:latin typeface="Lucida Sans Unicode"/>
                <a:cs typeface="Lucida Sans Unicode"/>
              </a:rPr>
              <a:t>Fotografía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con</a:t>
            </a:r>
            <a:r>
              <a:rPr sz="1800" spc="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las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siguientes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características:</a:t>
            </a:r>
            <a:endParaRPr sz="1800" dirty="0">
              <a:latin typeface="Lucida Sans Unicode"/>
              <a:cs typeface="Lucida Sans Unicode"/>
            </a:endParaRPr>
          </a:p>
          <a:p>
            <a:pPr marL="908685" lvl="1" indent="-3429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908685" algn="l"/>
              </a:tabLst>
            </a:pPr>
            <a:r>
              <a:rPr sz="1800" dirty="0">
                <a:latin typeface="Lucida Sans Unicode"/>
                <a:cs typeface="Lucida Sans Unicode"/>
              </a:rPr>
              <a:t>Medidas: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3.5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165" dirty="0">
                <a:latin typeface="Lucida Sans Unicode"/>
                <a:cs typeface="Lucida Sans Unicode"/>
              </a:rPr>
              <a:t>cm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250" dirty="0">
                <a:latin typeface="Lucida Sans Unicode"/>
                <a:cs typeface="Lucida Sans Unicode"/>
              </a:rPr>
              <a:t>x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4.5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135" dirty="0">
                <a:latin typeface="Lucida Sans Unicode"/>
                <a:cs typeface="Lucida Sans Unicode"/>
              </a:rPr>
              <a:t>cm</a:t>
            </a:r>
            <a:endParaRPr sz="1800" dirty="0">
              <a:latin typeface="Lucida Sans Unicode"/>
              <a:cs typeface="Lucida Sans Unicode"/>
            </a:endParaRPr>
          </a:p>
          <a:p>
            <a:pPr marL="908685" lvl="1" indent="-3429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908685" algn="l"/>
              </a:tabLst>
            </a:pPr>
            <a:r>
              <a:rPr sz="1800" dirty="0">
                <a:latin typeface="Lucida Sans Unicode"/>
                <a:cs typeface="Lucida Sans Unicode"/>
              </a:rPr>
              <a:t>Formato</a:t>
            </a:r>
            <a:r>
              <a:rPr sz="1800" spc="185" dirty="0">
                <a:latin typeface="Lucida Sans Unicode"/>
                <a:cs typeface="Lucida Sans Unicode"/>
              </a:rPr>
              <a:t> </a:t>
            </a:r>
            <a:r>
              <a:rPr sz="1800" spc="145" dirty="0">
                <a:latin typeface="Lucida Sans Unicode"/>
                <a:cs typeface="Lucida Sans Unicode"/>
              </a:rPr>
              <a:t>JPG</a:t>
            </a:r>
            <a:endParaRPr sz="1800" dirty="0">
              <a:latin typeface="Lucida Sans Unicode"/>
              <a:cs typeface="Lucida Sans Unicode"/>
            </a:endParaRPr>
          </a:p>
          <a:p>
            <a:pPr marL="908685" lvl="1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908685" algn="l"/>
              </a:tabLst>
            </a:pPr>
            <a:r>
              <a:rPr sz="1800" dirty="0">
                <a:latin typeface="Lucida Sans Unicode"/>
                <a:cs typeface="Lucida Sans Unicode"/>
              </a:rPr>
              <a:t>De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frente,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color,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con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ropa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formal,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fondo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blanco</a:t>
            </a:r>
            <a:endParaRPr sz="1800" dirty="0">
              <a:latin typeface="Lucida Sans Unicode"/>
              <a:cs typeface="Lucida Sans Unicode"/>
            </a:endParaRPr>
          </a:p>
          <a:p>
            <a:pPr marL="908685" lvl="1" indent="-3429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908685" algn="l"/>
              </a:tabLst>
            </a:pPr>
            <a:r>
              <a:rPr sz="1800" spc="50" dirty="0">
                <a:latin typeface="Lucida Sans Unicode"/>
                <a:cs typeface="Lucida Sans Unicode"/>
              </a:rPr>
              <a:t>Damas: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con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blusa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blanca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y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saco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oscuro</a:t>
            </a:r>
            <a:endParaRPr sz="1800" dirty="0">
              <a:latin typeface="Lucida Sans Unicode"/>
              <a:cs typeface="Lucida Sans Unicode"/>
            </a:endParaRPr>
          </a:p>
          <a:p>
            <a:pPr marL="908685" lvl="1" indent="-3429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908685" algn="l"/>
              </a:tabLst>
            </a:pPr>
            <a:r>
              <a:rPr sz="1800" dirty="0">
                <a:latin typeface="Lucida Sans Unicode"/>
                <a:cs typeface="Lucida Sans Unicode"/>
              </a:rPr>
              <a:t>Varones: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con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camisa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blanca,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corbata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y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saco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oscuro</a:t>
            </a:r>
            <a:endParaRPr sz="1800" dirty="0">
              <a:latin typeface="Lucida Sans Unicode"/>
              <a:cs typeface="Lucida Sans Unicode"/>
            </a:endParaRPr>
          </a:p>
          <a:p>
            <a:pPr marL="908685" lvl="1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908685" algn="l"/>
              </a:tabLst>
            </a:pPr>
            <a:r>
              <a:rPr sz="1800" dirty="0">
                <a:latin typeface="Lucida Sans Unicode"/>
                <a:cs typeface="Lucida Sans Unicode"/>
              </a:rPr>
              <a:t>En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ambos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casos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sin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lentes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y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sin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prendas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en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la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cabeza</a:t>
            </a:r>
            <a:endParaRPr sz="1800" dirty="0">
              <a:latin typeface="Lucida Sans Unicode"/>
              <a:cs typeface="Lucida Sans Unicode"/>
            </a:endParaRPr>
          </a:p>
          <a:p>
            <a:pPr marL="354965" indent="-342265">
              <a:lnSpc>
                <a:spcPct val="100000"/>
              </a:lnSpc>
              <a:spcBef>
                <a:spcPts val="590"/>
              </a:spcBef>
              <a:buFont typeface="Wingdings"/>
              <a:buChar char=""/>
              <a:tabLst>
                <a:tab pos="354965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Remitir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dicha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información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al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correo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Lucida Sans Unicode"/>
                <a:cs typeface="Lucida Sans Unicode"/>
                <a:hlinkClick r:id="rId5"/>
              </a:rPr>
              <a:t>dir@pge.gob.pe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73559" y="660420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51164" y="2353055"/>
            <a:ext cx="0" cy="3829050"/>
          </a:xfrm>
          <a:custGeom>
            <a:avLst/>
            <a:gdLst/>
            <a:ahLst/>
            <a:cxnLst/>
            <a:rect l="l" t="t" r="r" b="b"/>
            <a:pathLst>
              <a:path h="3829050">
                <a:moveTo>
                  <a:pt x="0" y="0"/>
                </a:moveTo>
                <a:lnTo>
                  <a:pt x="0" y="382905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89847" y="2418588"/>
            <a:ext cx="3186568" cy="34206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444817"/>
            <a:ext cx="2519680" cy="3109595"/>
            <a:chOff x="-4762" y="444817"/>
            <a:chExt cx="2519680" cy="3109595"/>
          </a:xfrm>
        </p:grpSpPr>
        <p:sp>
          <p:nvSpPr>
            <p:cNvPr id="3" name="object 3"/>
            <p:cNvSpPr/>
            <p:nvPr/>
          </p:nvSpPr>
          <p:spPr>
            <a:xfrm>
              <a:off x="0" y="449580"/>
              <a:ext cx="2510155" cy="3100070"/>
            </a:xfrm>
            <a:custGeom>
              <a:avLst/>
              <a:gdLst/>
              <a:ahLst/>
              <a:cxnLst/>
              <a:rect l="l" t="t" r="r" b="b"/>
              <a:pathLst>
                <a:path w="2510155" h="3100070">
                  <a:moveTo>
                    <a:pt x="0" y="333325"/>
                  </a:moveTo>
                  <a:lnTo>
                    <a:pt x="52039" y="293744"/>
                  </a:lnTo>
                  <a:lnTo>
                    <a:pt x="88890" y="267864"/>
                  </a:lnTo>
                  <a:lnTo>
                    <a:pt x="126516" y="243037"/>
                  </a:lnTo>
                  <a:lnTo>
                    <a:pt x="164895" y="219285"/>
                  </a:lnTo>
                  <a:lnTo>
                    <a:pt x="204006" y="196629"/>
                  </a:lnTo>
                  <a:lnTo>
                    <a:pt x="243827" y="175091"/>
                  </a:lnTo>
                  <a:lnTo>
                    <a:pt x="284338" y="154692"/>
                  </a:lnTo>
                  <a:lnTo>
                    <a:pt x="325516" y="135454"/>
                  </a:lnTo>
                  <a:lnTo>
                    <a:pt x="367341" y="117398"/>
                  </a:lnTo>
                  <a:lnTo>
                    <a:pt x="409791" y="100546"/>
                  </a:lnTo>
                  <a:lnTo>
                    <a:pt x="452844" y="84919"/>
                  </a:lnTo>
                  <a:lnTo>
                    <a:pt x="496478" y="70538"/>
                  </a:lnTo>
                  <a:lnTo>
                    <a:pt x="540674" y="57425"/>
                  </a:lnTo>
                  <a:lnTo>
                    <a:pt x="585408" y="45602"/>
                  </a:lnTo>
                  <a:lnTo>
                    <a:pt x="630660" y="35089"/>
                  </a:lnTo>
                  <a:lnTo>
                    <a:pt x="676409" y="25908"/>
                  </a:lnTo>
                  <a:lnTo>
                    <a:pt x="722632" y="18081"/>
                  </a:lnTo>
                  <a:lnTo>
                    <a:pt x="769309" y="11629"/>
                  </a:lnTo>
                  <a:lnTo>
                    <a:pt x="816417" y="6573"/>
                  </a:lnTo>
                  <a:lnTo>
                    <a:pt x="863936" y="2935"/>
                  </a:lnTo>
                  <a:lnTo>
                    <a:pt x="911844" y="737"/>
                  </a:lnTo>
                  <a:lnTo>
                    <a:pt x="960119" y="0"/>
                  </a:lnTo>
                  <a:lnTo>
                    <a:pt x="1008395" y="737"/>
                  </a:lnTo>
                  <a:lnTo>
                    <a:pt x="1056302" y="2935"/>
                  </a:lnTo>
                  <a:lnTo>
                    <a:pt x="1103820" y="6573"/>
                  </a:lnTo>
                  <a:lnTo>
                    <a:pt x="1150929" y="11629"/>
                  </a:lnTo>
                  <a:lnTo>
                    <a:pt x="1197605" y="18081"/>
                  </a:lnTo>
                  <a:lnTo>
                    <a:pt x="1243827" y="25908"/>
                  </a:lnTo>
                  <a:lnTo>
                    <a:pt x="1289576" y="35089"/>
                  </a:lnTo>
                  <a:lnTo>
                    <a:pt x="1334827" y="45602"/>
                  </a:lnTo>
                  <a:lnTo>
                    <a:pt x="1379562" y="57425"/>
                  </a:lnTo>
                  <a:lnTo>
                    <a:pt x="1423757" y="70538"/>
                  </a:lnTo>
                  <a:lnTo>
                    <a:pt x="1467391" y="84919"/>
                  </a:lnTo>
                  <a:lnTo>
                    <a:pt x="1510444" y="100546"/>
                  </a:lnTo>
                  <a:lnTo>
                    <a:pt x="1552894" y="117398"/>
                  </a:lnTo>
                  <a:lnTo>
                    <a:pt x="1594718" y="135454"/>
                  </a:lnTo>
                  <a:lnTo>
                    <a:pt x="1635897" y="154692"/>
                  </a:lnTo>
                  <a:lnTo>
                    <a:pt x="1676407" y="175091"/>
                  </a:lnTo>
                  <a:lnTo>
                    <a:pt x="1716229" y="196629"/>
                  </a:lnTo>
                  <a:lnTo>
                    <a:pt x="1755340" y="219285"/>
                  </a:lnTo>
                  <a:lnTo>
                    <a:pt x="1793719" y="243037"/>
                  </a:lnTo>
                  <a:lnTo>
                    <a:pt x="1831344" y="267864"/>
                  </a:lnTo>
                  <a:lnTo>
                    <a:pt x="1868195" y="293744"/>
                  </a:lnTo>
                  <a:lnTo>
                    <a:pt x="1904250" y="320657"/>
                  </a:lnTo>
                  <a:lnTo>
                    <a:pt x="1939486" y="348580"/>
                  </a:lnTo>
                  <a:lnTo>
                    <a:pt x="1973884" y="377493"/>
                  </a:lnTo>
                  <a:lnTo>
                    <a:pt x="2007421" y="407373"/>
                  </a:lnTo>
                  <a:lnTo>
                    <a:pt x="2040076" y="438200"/>
                  </a:lnTo>
                  <a:lnTo>
                    <a:pt x="2071827" y="469951"/>
                  </a:lnTo>
                  <a:lnTo>
                    <a:pt x="2102654" y="502606"/>
                  </a:lnTo>
                  <a:lnTo>
                    <a:pt x="2132534" y="536143"/>
                  </a:lnTo>
                  <a:lnTo>
                    <a:pt x="2161447" y="570541"/>
                  </a:lnTo>
                  <a:lnTo>
                    <a:pt x="2189370" y="605777"/>
                  </a:lnTo>
                  <a:lnTo>
                    <a:pt x="2216283" y="641832"/>
                  </a:lnTo>
                  <a:lnTo>
                    <a:pt x="2242163" y="678683"/>
                  </a:lnTo>
                  <a:lnTo>
                    <a:pt x="2266990" y="716308"/>
                  </a:lnTo>
                  <a:lnTo>
                    <a:pt x="2290742" y="754687"/>
                  </a:lnTo>
                  <a:lnTo>
                    <a:pt x="2313398" y="793798"/>
                  </a:lnTo>
                  <a:lnTo>
                    <a:pt x="2334936" y="833620"/>
                  </a:lnTo>
                  <a:lnTo>
                    <a:pt x="2355335" y="874130"/>
                  </a:lnTo>
                  <a:lnTo>
                    <a:pt x="2374573" y="915309"/>
                  </a:lnTo>
                  <a:lnTo>
                    <a:pt x="2392629" y="957133"/>
                  </a:lnTo>
                  <a:lnTo>
                    <a:pt x="2409481" y="999583"/>
                  </a:lnTo>
                  <a:lnTo>
                    <a:pt x="2425108" y="1042636"/>
                  </a:lnTo>
                  <a:lnTo>
                    <a:pt x="2439489" y="1086270"/>
                  </a:lnTo>
                  <a:lnTo>
                    <a:pt x="2452602" y="1130465"/>
                  </a:lnTo>
                  <a:lnTo>
                    <a:pt x="2464425" y="1175200"/>
                  </a:lnTo>
                  <a:lnTo>
                    <a:pt x="2474938" y="1220451"/>
                  </a:lnTo>
                  <a:lnTo>
                    <a:pt x="2484119" y="1266200"/>
                  </a:lnTo>
                  <a:lnTo>
                    <a:pt x="2491946" y="1312422"/>
                  </a:lnTo>
                  <a:lnTo>
                    <a:pt x="2498398" y="1359098"/>
                  </a:lnTo>
                  <a:lnTo>
                    <a:pt x="2503454" y="1406207"/>
                  </a:lnTo>
                  <a:lnTo>
                    <a:pt x="2507092" y="1453725"/>
                  </a:lnTo>
                  <a:lnTo>
                    <a:pt x="2509290" y="1501632"/>
                  </a:lnTo>
                  <a:lnTo>
                    <a:pt x="2510028" y="1549908"/>
                  </a:lnTo>
                  <a:lnTo>
                    <a:pt x="2509290" y="1598183"/>
                  </a:lnTo>
                  <a:lnTo>
                    <a:pt x="2507092" y="1646090"/>
                  </a:lnTo>
                  <a:lnTo>
                    <a:pt x="2503454" y="1693608"/>
                  </a:lnTo>
                  <a:lnTo>
                    <a:pt x="2498398" y="1740717"/>
                  </a:lnTo>
                  <a:lnTo>
                    <a:pt x="2491946" y="1787393"/>
                  </a:lnTo>
                  <a:lnTo>
                    <a:pt x="2484119" y="1833615"/>
                  </a:lnTo>
                  <a:lnTo>
                    <a:pt x="2474938" y="1879364"/>
                  </a:lnTo>
                  <a:lnTo>
                    <a:pt x="2464425" y="1924615"/>
                  </a:lnTo>
                  <a:lnTo>
                    <a:pt x="2452602" y="1969350"/>
                  </a:lnTo>
                  <a:lnTo>
                    <a:pt x="2439489" y="2013545"/>
                  </a:lnTo>
                  <a:lnTo>
                    <a:pt x="2425108" y="2057179"/>
                  </a:lnTo>
                  <a:lnTo>
                    <a:pt x="2409481" y="2100232"/>
                  </a:lnTo>
                  <a:lnTo>
                    <a:pt x="2392629" y="2142682"/>
                  </a:lnTo>
                  <a:lnTo>
                    <a:pt x="2374573" y="2184506"/>
                  </a:lnTo>
                  <a:lnTo>
                    <a:pt x="2355335" y="2225685"/>
                  </a:lnTo>
                  <a:lnTo>
                    <a:pt x="2334936" y="2266195"/>
                  </a:lnTo>
                  <a:lnTo>
                    <a:pt x="2313398" y="2306017"/>
                  </a:lnTo>
                  <a:lnTo>
                    <a:pt x="2290742" y="2345128"/>
                  </a:lnTo>
                  <a:lnTo>
                    <a:pt x="2266990" y="2383507"/>
                  </a:lnTo>
                  <a:lnTo>
                    <a:pt x="2242163" y="2421132"/>
                  </a:lnTo>
                  <a:lnTo>
                    <a:pt x="2216283" y="2457983"/>
                  </a:lnTo>
                  <a:lnTo>
                    <a:pt x="2189370" y="2494038"/>
                  </a:lnTo>
                  <a:lnTo>
                    <a:pt x="2161447" y="2529274"/>
                  </a:lnTo>
                  <a:lnTo>
                    <a:pt x="2132534" y="2563672"/>
                  </a:lnTo>
                  <a:lnTo>
                    <a:pt x="2102654" y="2597209"/>
                  </a:lnTo>
                  <a:lnTo>
                    <a:pt x="2071827" y="2629864"/>
                  </a:lnTo>
                  <a:lnTo>
                    <a:pt x="2040076" y="2661615"/>
                  </a:lnTo>
                  <a:lnTo>
                    <a:pt x="2007421" y="2692442"/>
                  </a:lnTo>
                  <a:lnTo>
                    <a:pt x="1973884" y="2722322"/>
                  </a:lnTo>
                  <a:lnTo>
                    <a:pt x="1939486" y="2751235"/>
                  </a:lnTo>
                  <a:lnTo>
                    <a:pt x="1904250" y="2779158"/>
                  </a:lnTo>
                  <a:lnTo>
                    <a:pt x="1868195" y="2806071"/>
                  </a:lnTo>
                  <a:lnTo>
                    <a:pt x="1831344" y="2831951"/>
                  </a:lnTo>
                  <a:lnTo>
                    <a:pt x="1793719" y="2856778"/>
                  </a:lnTo>
                  <a:lnTo>
                    <a:pt x="1755340" y="2880530"/>
                  </a:lnTo>
                  <a:lnTo>
                    <a:pt x="1716229" y="2903186"/>
                  </a:lnTo>
                  <a:lnTo>
                    <a:pt x="1676407" y="2924724"/>
                  </a:lnTo>
                  <a:lnTo>
                    <a:pt x="1635897" y="2945123"/>
                  </a:lnTo>
                  <a:lnTo>
                    <a:pt x="1594718" y="2964361"/>
                  </a:lnTo>
                  <a:lnTo>
                    <a:pt x="1552894" y="2982417"/>
                  </a:lnTo>
                  <a:lnTo>
                    <a:pt x="1510444" y="2999269"/>
                  </a:lnTo>
                  <a:lnTo>
                    <a:pt x="1467391" y="3014896"/>
                  </a:lnTo>
                  <a:lnTo>
                    <a:pt x="1423757" y="3029277"/>
                  </a:lnTo>
                  <a:lnTo>
                    <a:pt x="1379562" y="3042390"/>
                  </a:lnTo>
                  <a:lnTo>
                    <a:pt x="1334827" y="3054213"/>
                  </a:lnTo>
                  <a:lnTo>
                    <a:pt x="1289576" y="3064726"/>
                  </a:lnTo>
                  <a:lnTo>
                    <a:pt x="1243827" y="3073907"/>
                  </a:lnTo>
                  <a:lnTo>
                    <a:pt x="1197605" y="3081734"/>
                  </a:lnTo>
                  <a:lnTo>
                    <a:pt x="1150929" y="3088186"/>
                  </a:lnTo>
                  <a:lnTo>
                    <a:pt x="1103820" y="3093242"/>
                  </a:lnTo>
                  <a:lnTo>
                    <a:pt x="1056302" y="3096880"/>
                  </a:lnTo>
                  <a:lnTo>
                    <a:pt x="1008395" y="3099078"/>
                  </a:lnTo>
                  <a:lnTo>
                    <a:pt x="960119" y="3099816"/>
                  </a:lnTo>
                  <a:lnTo>
                    <a:pt x="911844" y="3099078"/>
                  </a:lnTo>
                  <a:lnTo>
                    <a:pt x="863936" y="3096880"/>
                  </a:lnTo>
                  <a:lnTo>
                    <a:pt x="816417" y="3093242"/>
                  </a:lnTo>
                  <a:lnTo>
                    <a:pt x="769309" y="3088186"/>
                  </a:lnTo>
                  <a:lnTo>
                    <a:pt x="722632" y="3081734"/>
                  </a:lnTo>
                  <a:lnTo>
                    <a:pt x="676409" y="3073907"/>
                  </a:lnTo>
                  <a:lnTo>
                    <a:pt x="630660" y="3064726"/>
                  </a:lnTo>
                  <a:lnTo>
                    <a:pt x="585408" y="3054213"/>
                  </a:lnTo>
                  <a:lnTo>
                    <a:pt x="540674" y="3042390"/>
                  </a:lnTo>
                  <a:lnTo>
                    <a:pt x="496478" y="3029277"/>
                  </a:lnTo>
                  <a:lnTo>
                    <a:pt x="452844" y="3014896"/>
                  </a:lnTo>
                  <a:lnTo>
                    <a:pt x="409791" y="2999269"/>
                  </a:lnTo>
                  <a:lnTo>
                    <a:pt x="367341" y="2982417"/>
                  </a:lnTo>
                  <a:lnTo>
                    <a:pt x="325516" y="2964361"/>
                  </a:lnTo>
                  <a:lnTo>
                    <a:pt x="284338" y="2945123"/>
                  </a:lnTo>
                  <a:lnTo>
                    <a:pt x="243827" y="2924724"/>
                  </a:lnTo>
                  <a:lnTo>
                    <a:pt x="204006" y="2903186"/>
                  </a:lnTo>
                  <a:lnTo>
                    <a:pt x="164895" y="2880530"/>
                  </a:lnTo>
                  <a:lnTo>
                    <a:pt x="126516" y="2856778"/>
                  </a:lnTo>
                  <a:lnTo>
                    <a:pt x="88890" y="2831951"/>
                  </a:lnTo>
                  <a:lnTo>
                    <a:pt x="52039" y="2806071"/>
                  </a:lnTo>
                  <a:lnTo>
                    <a:pt x="15985" y="2779158"/>
                  </a:lnTo>
                  <a:lnTo>
                    <a:pt x="0" y="2766490"/>
                  </a:lnTo>
                </a:path>
              </a:pathLst>
            </a:custGeom>
            <a:ln w="952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215" y="1243584"/>
              <a:ext cx="1510665" cy="1511935"/>
            </a:xfrm>
            <a:custGeom>
              <a:avLst/>
              <a:gdLst/>
              <a:ahLst/>
              <a:cxnLst/>
              <a:rect l="l" t="t" r="r" b="b"/>
              <a:pathLst>
                <a:path w="1510664" h="1511935">
                  <a:moveTo>
                    <a:pt x="0" y="755903"/>
                  </a:moveTo>
                  <a:lnTo>
                    <a:pt x="1485" y="708102"/>
                  </a:lnTo>
                  <a:lnTo>
                    <a:pt x="5883" y="661089"/>
                  </a:lnTo>
                  <a:lnTo>
                    <a:pt x="13105" y="614956"/>
                  </a:lnTo>
                  <a:lnTo>
                    <a:pt x="23062" y="569789"/>
                  </a:lnTo>
                  <a:lnTo>
                    <a:pt x="35666" y="525677"/>
                  </a:lnTo>
                  <a:lnTo>
                    <a:pt x="50829" y="482709"/>
                  </a:lnTo>
                  <a:lnTo>
                    <a:pt x="68462" y="440974"/>
                  </a:lnTo>
                  <a:lnTo>
                    <a:pt x="88476" y="400560"/>
                  </a:lnTo>
                  <a:lnTo>
                    <a:pt x="110783" y="361556"/>
                  </a:lnTo>
                  <a:lnTo>
                    <a:pt x="135295" y="324050"/>
                  </a:lnTo>
                  <a:lnTo>
                    <a:pt x="161923" y="288131"/>
                  </a:lnTo>
                  <a:lnTo>
                    <a:pt x="190579" y="253888"/>
                  </a:lnTo>
                  <a:lnTo>
                    <a:pt x="221175" y="221408"/>
                  </a:lnTo>
                  <a:lnTo>
                    <a:pt x="253621" y="190781"/>
                  </a:lnTo>
                  <a:lnTo>
                    <a:pt x="287829" y="162095"/>
                  </a:lnTo>
                  <a:lnTo>
                    <a:pt x="323712" y="135439"/>
                  </a:lnTo>
                  <a:lnTo>
                    <a:pt x="361180" y="110901"/>
                  </a:lnTo>
                  <a:lnTo>
                    <a:pt x="400145" y="88570"/>
                  </a:lnTo>
                  <a:lnTo>
                    <a:pt x="440518" y="68535"/>
                  </a:lnTo>
                  <a:lnTo>
                    <a:pt x="482212" y="50884"/>
                  </a:lnTo>
                  <a:lnTo>
                    <a:pt x="525137" y="35705"/>
                  </a:lnTo>
                  <a:lnTo>
                    <a:pt x="569205" y="23087"/>
                  </a:lnTo>
                  <a:lnTo>
                    <a:pt x="614328" y="13119"/>
                  </a:lnTo>
                  <a:lnTo>
                    <a:pt x="660418" y="5889"/>
                  </a:lnTo>
                  <a:lnTo>
                    <a:pt x="707385" y="1487"/>
                  </a:lnTo>
                  <a:lnTo>
                    <a:pt x="755142" y="0"/>
                  </a:lnTo>
                  <a:lnTo>
                    <a:pt x="802899" y="1487"/>
                  </a:lnTo>
                  <a:lnTo>
                    <a:pt x="849868" y="5889"/>
                  </a:lnTo>
                  <a:lnTo>
                    <a:pt x="895958" y="13119"/>
                  </a:lnTo>
                  <a:lnTo>
                    <a:pt x="941082" y="23087"/>
                  </a:lnTo>
                  <a:lnTo>
                    <a:pt x="985151" y="35705"/>
                  </a:lnTo>
                  <a:lnTo>
                    <a:pt x="1028077" y="50884"/>
                  </a:lnTo>
                  <a:lnTo>
                    <a:pt x="1069770" y="68535"/>
                  </a:lnTo>
                  <a:lnTo>
                    <a:pt x="1110144" y="88570"/>
                  </a:lnTo>
                  <a:lnTo>
                    <a:pt x="1149109" y="110901"/>
                  </a:lnTo>
                  <a:lnTo>
                    <a:pt x="1186577" y="135439"/>
                  </a:lnTo>
                  <a:lnTo>
                    <a:pt x="1222459" y="162095"/>
                  </a:lnTo>
                  <a:lnTo>
                    <a:pt x="1256667" y="190781"/>
                  </a:lnTo>
                  <a:lnTo>
                    <a:pt x="1289113" y="221408"/>
                  </a:lnTo>
                  <a:lnTo>
                    <a:pt x="1319708" y="253888"/>
                  </a:lnTo>
                  <a:lnTo>
                    <a:pt x="1348363" y="288131"/>
                  </a:lnTo>
                  <a:lnTo>
                    <a:pt x="1374991" y="324050"/>
                  </a:lnTo>
                  <a:lnTo>
                    <a:pt x="1399503" y="361556"/>
                  </a:lnTo>
                  <a:lnTo>
                    <a:pt x="1421810" y="400560"/>
                  </a:lnTo>
                  <a:lnTo>
                    <a:pt x="1441823" y="440974"/>
                  </a:lnTo>
                  <a:lnTo>
                    <a:pt x="1459456" y="482709"/>
                  </a:lnTo>
                  <a:lnTo>
                    <a:pt x="1474618" y="525677"/>
                  </a:lnTo>
                  <a:lnTo>
                    <a:pt x="1487222" y="569789"/>
                  </a:lnTo>
                  <a:lnTo>
                    <a:pt x="1497179" y="614956"/>
                  </a:lnTo>
                  <a:lnTo>
                    <a:pt x="1504400" y="661089"/>
                  </a:lnTo>
                  <a:lnTo>
                    <a:pt x="1508798" y="708102"/>
                  </a:lnTo>
                  <a:lnTo>
                    <a:pt x="1510284" y="755903"/>
                  </a:lnTo>
                  <a:lnTo>
                    <a:pt x="1508798" y="803705"/>
                  </a:lnTo>
                  <a:lnTo>
                    <a:pt x="1504400" y="850718"/>
                  </a:lnTo>
                  <a:lnTo>
                    <a:pt x="1497179" y="896851"/>
                  </a:lnTo>
                  <a:lnTo>
                    <a:pt x="1487222" y="942018"/>
                  </a:lnTo>
                  <a:lnTo>
                    <a:pt x="1474618" y="986130"/>
                  </a:lnTo>
                  <a:lnTo>
                    <a:pt x="1459456" y="1029098"/>
                  </a:lnTo>
                  <a:lnTo>
                    <a:pt x="1441823" y="1070833"/>
                  </a:lnTo>
                  <a:lnTo>
                    <a:pt x="1421810" y="1111247"/>
                  </a:lnTo>
                  <a:lnTo>
                    <a:pt x="1399503" y="1150251"/>
                  </a:lnTo>
                  <a:lnTo>
                    <a:pt x="1374991" y="1187757"/>
                  </a:lnTo>
                  <a:lnTo>
                    <a:pt x="1348363" y="1223676"/>
                  </a:lnTo>
                  <a:lnTo>
                    <a:pt x="1319708" y="1257919"/>
                  </a:lnTo>
                  <a:lnTo>
                    <a:pt x="1289113" y="1290399"/>
                  </a:lnTo>
                  <a:lnTo>
                    <a:pt x="1256667" y="1321026"/>
                  </a:lnTo>
                  <a:lnTo>
                    <a:pt x="1222459" y="1349712"/>
                  </a:lnTo>
                  <a:lnTo>
                    <a:pt x="1186577" y="1376368"/>
                  </a:lnTo>
                  <a:lnTo>
                    <a:pt x="1149109" y="1400906"/>
                  </a:lnTo>
                  <a:lnTo>
                    <a:pt x="1110144" y="1423237"/>
                  </a:lnTo>
                  <a:lnTo>
                    <a:pt x="1069770" y="1443272"/>
                  </a:lnTo>
                  <a:lnTo>
                    <a:pt x="1028077" y="1460923"/>
                  </a:lnTo>
                  <a:lnTo>
                    <a:pt x="985151" y="1476102"/>
                  </a:lnTo>
                  <a:lnTo>
                    <a:pt x="941082" y="1488720"/>
                  </a:lnTo>
                  <a:lnTo>
                    <a:pt x="895958" y="1498688"/>
                  </a:lnTo>
                  <a:lnTo>
                    <a:pt x="849868" y="1505918"/>
                  </a:lnTo>
                  <a:lnTo>
                    <a:pt x="802899" y="1510320"/>
                  </a:lnTo>
                  <a:lnTo>
                    <a:pt x="755142" y="1511807"/>
                  </a:lnTo>
                  <a:lnTo>
                    <a:pt x="707385" y="1510320"/>
                  </a:lnTo>
                  <a:lnTo>
                    <a:pt x="660418" y="1505918"/>
                  </a:lnTo>
                  <a:lnTo>
                    <a:pt x="614328" y="1498688"/>
                  </a:lnTo>
                  <a:lnTo>
                    <a:pt x="569205" y="1488720"/>
                  </a:lnTo>
                  <a:lnTo>
                    <a:pt x="525137" y="1476102"/>
                  </a:lnTo>
                  <a:lnTo>
                    <a:pt x="482212" y="1460923"/>
                  </a:lnTo>
                  <a:lnTo>
                    <a:pt x="440518" y="1443272"/>
                  </a:lnTo>
                  <a:lnTo>
                    <a:pt x="400145" y="1423237"/>
                  </a:lnTo>
                  <a:lnTo>
                    <a:pt x="361180" y="1400906"/>
                  </a:lnTo>
                  <a:lnTo>
                    <a:pt x="323712" y="1376368"/>
                  </a:lnTo>
                  <a:lnTo>
                    <a:pt x="287829" y="1349712"/>
                  </a:lnTo>
                  <a:lnTo>
                    <a:pt x="253621" y="1321026"/>
                  </a:lnTo>
                  <a:lnTo>
                    <a:pt x="221175" y="1290399"/>
                  </a:lnTo>
                  <a:lnTo>
                    <a:pt x="190579" y="1257919"/>
                  </a:lnTo>
                  <a:lnTo>
                    <a:pt x="161923" y="1223676"/>
                  </a:lnTo>
                  <a:lnTo>
                    <a:pt x="135295" y="1187757"/>
                  </a:lnTo>
                  <a:lnTo>
                    <a:pt x="110783" y="1150251"/>
                  </a:lnTo>
                  <a:lnTo>
                    <a:pt x="88476" y="1111247"/>
                  </a:lnTo>
                  <a:lnTo>
                    <a:pt x="68462" y="1070833"/>
                  </a:lnTo>
                  <a:lnTo>
                    <a:pt x="50829" y="1029098"/>
                  </a:lnTo>
                  <a:lnTo>
                    <a:pt x="35666" y="986130"/>
                  </a:lnTo>
                  <a:lnTo>
                    <a:pt x="23062" y="942018"/>
                  </a:lnTo>
                  <a:lnTo>
                    <a:pt x="13105" y="896851"/>
                  </a:lnTo>
                  <a:lnTo>
                    <a:pt x="5883" y="850718"/>
                  </a:lnTo>
                  <a:lnTo>
                    <a:pt x="1485" y="803705"/>
                  </a:lnTo>
                  <a:lnTo>
                    <a:pt x="0" y="755903"/>
                  </a:lnTo>
                  <a:close/>
                </a:path>
              </a:pathLst>
            </a:custGeom>
            <a:ln w="952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00684"/>
              <a:ext cx="2059305" cy="2197735"/>
            </a:xfrm>
            <a:custGeom>
              <a:avLst/>
              <a:gdLst/>
              <a:ahLst/>
              <a:cxnLst/>
              <a:rect l="l" t="t" r="r" b="b"/>
              <a:pathLst>
                <a:path w="2059305" h="2197735">
                  <a:moveTo>
                    <a:pt x="0" y="561822"/>
                  </a:moveTo>
                  <a:lnTo>
                    <a:pt x="41385" y="493736"/>
                  </a:lnTo>
                  <a:lnTo>
                    <a:pt x="66706" y="457084"/>
                  </a:lnTo>
                  <a:lnTo>
                    <a:pt x="93454" y="421529"/>
                  </a:lnTo>
                  <a:lnTo>
                    <a:pt x="121588" y="387110"/>
                  </a:lnTo>
                  <a:lnTo>
                    <a:pt x="151066" y="353870"/>
                  </a:lnTo>
                  <a:lnTo>
                    <a:pt x="181846" y="321849"/>
                  </a:lnTo>
                  <a:lnTo>
                    <a:pt x="213888" y="291089"/>
                  </a:lnTo>
                  <a:lnTo>
                    <a:pt x="247151" y="261631"/>
                  </a:lnTo>
                  <a:lnTo>
                    <a:pt x="281592" y="233516"/>
                  </a:lnTo>
                  <a:lnTo>
                    <a:pt x="317172" y="206785"/>
                  </a:lnTo>
                  <a:lnTo>
                    <a:pt x="353848" y="181480"/>
                  </a:lnTo>
                  <a:lnTo>
                    <a:pt x="391580" y="157642"/>
                  </a:lnTo>
                  <a:lnTo>
                    <a:pt x="430326" y="135312"/>
                  </a:lnTo>
                  <a:lnTo>
                    <a:pt x="470044" y="114531"/>
                  </a:lnTo>
                  <a:lnTo>
                    <a:pt x="510694" y="95341"/>
                  </a:lnTo>
                  <a:lnTo>
                    <a:pt x="552235" y="77783"/>
                  </a:lnTo>
                  <a:lnTo>
                    <a:pt x="594624" y="61898"/>
                  </a:lnTo>
                  <a:lnTo>
                    <a:pt x="637822" y="47727"/>
                  </a:lnTo>
                  <a:lnTo>
                    <a:pt x="681786" y="35312"/>
                  </a:lnTo>
                  <a:lnTo>
                    <a:pt x="726475" y="24694"/>
                  </a:lnTo>
                  <a:lnTo>
                    <a:pt x="771848" y="15914"/>
                  </a:lnTo>
                  <a:lnTo>
                    <a:pt x="817865" y="9013"/>
                  </a:lnTo>
                  <a:lnTo>
                    <a:pt x="864482" y="4033"/>
                  </a:lnTo>
                  <a:lnTo>
                    <a:pt x="911660" y="1015"/>
                  </a:lnTo>
                  <a:lnTo>
                    <a:pt x="959358" y="0"/>
                  </a:lnTo>
                  <a:lnTo>
                    <a:pt x="1007057" y="1015"/>
                  </a:lnTo>
                  <a:lnTo>
                    <a:pt x="1054238" y="4033"/>
                  </a:lnTo>
                  <a:lnTo>
                    <a:pt x="1100858" y="9013"/>
                  </a:lnTo>
                  <a:lnTo>
                    <a:pt x="1146876" y="15914"/>
                  </a:lnTo>
                  <a:lnTo>
                    <a:pt x="1192251" y="24694"/>
                  </a:lnTo>
                  <a:lnTo>
                    <a:pt x="1236942" y="35312"/>
                  </a:lnTo>
                  <a:lnTo>
                    <a:pt x="1280907" y="47727"/>
                  </a:lnTo>
                  <a:lnTo>
                    <a:pt x="1324106" y="61898"/>
                  </a:lnTo>
                  <a:lnTo>
                    <a:pt x="1366496" y="77783"/>
                  </a:lnTo>
                  <a:lnTo>
                    <a:pt x="1408037" y="95341"/>
                  </a:lnTo>
                  <a:lnTo>
                    <a:pt x="1448688" y="114531"/>
                  </a:lnTo>
                  <a:lnTo>
                    <a:pt x="1488406" y="135312"/>
                  </a:lnTo>
                  <a:lnTo>
                    <a:pt x="1527152" y="157642"/>
                  </a:lnTo>
                  <a:lnTo>
                    <a:pt x="1564884" y="181480"/>
                  </a:lnTo>
                  <a:lnTo>
                    <a:pt x="1601559" y="206785"/>
                  </a:lnTo>
                  <a:lnTo>
                    <a:pt x="1637139" y="233516"/>
                  </a:lnTo>
                  <a:lnTo>
                    <a:pt x="1671580" y="261631"/>
                  </a:lnTo>
                  <a:lnTo>
                    <a:pt x="1704842" y="291089"/>
                  </a:lnTo>
                  <a:lnTo>
                    <a:pt x="1736883" y="321849"/>
                  </a:lnTo>
                  <a:lnTo>
                    <a:pt x="1767663" y="353870"/>
                  </a:lnTo>
                  <a:lnTo>
                    <a:pt x="1797140" y="387110"/>
                  </a:lnTo>
                  <a:lnTo>
                    <a:pt x="1825272" y="421529"/>
                  </a:lnTo>
                  <a:lnTo>
                    <a:pt x="1852019" y="457084"/>
                  </a:lnTo>
                  <a:lnTo>
                    <a:pt x="1877340" y="493736"/>
                  </a:lnTo>
                  <a:lnTo>
                    <a:pt x="1901192" y="531441"/>
                  </a:lnTo>
                  <a:lnTo>
                    <a:pt x="1923535" y="570160"/>
                  </a:lnTo>
                  <a:lnTo>
                    <a:pt x="1944328" y="609851"/>
                  </a:lnTo>
                  <a:lnTo>
                    <a:pt x="1963529" y="650472"/>
                  </a:lnTo>
                  <a:lnTo>
                    <a:pt x="1981097" y="691983"/>
                  </a:lnTo>
                  <a:lnTo>
                    <a:pt x="1996991" y="734342"/>
                  </a:lnTo>
                  <a:lnTo>
                    <a:pt x="2011170" y="777509"/>
                  </a:lnTo>
                  <a:lnTo>
                    <a:pt x="2023592" y="821441"/>
                  </a:lnTo>
                  <a:lnTo>
                    <a:pt x="2034216" y="866097"/>
                  </a:lnTo>
                  <a:lnTo>
                    <a:pt x="2043000" y="911437"/>
                  </a:lnTo>
                  <a:lnTo>
                    <a:pt x="2049905" y="957419"/>
                  </a:lnTo>
                  <a:lnTo>
                    <a:pt x="2054888" y="1004001"/>
                  </a:lnTo>
                  <a:lnTo>
                    <a:pt x="2057908" y="1051143"/>
                  </a:lnTo>
                  <a:lnTo>
                    <a:pt x="2058924" y="1098803"/>
                  </a:lnTo>
                  <a:lnTo>
                    <a:pt x="2057908" y="1146464"/>
                  </a:lnTo>
                  <a:lnTo>
                    <a:pt x="2054888" y="1193606"/>
                  </a:lnTo>
                  <a:lnTo>
                    <a:pt x="2049905" y="1240188"/>
                  </a:lnTo>
                  <a:lnTo>
                    <a:pt x="2043000" y="1286170"/>
                  </a:lnTo>
                  <a:lnTo>
                    <a:pt x="2034216" y="1331510"/>
                  </a:lnTo>
                  <a:lnTo>
                    <a:pt x="2023592" y="1376166"/>
                  </a:lnTo>
                  <a:lnTo>
                    <a:pt x="2011170" y="1420098"/>
                  </a:lnTo>
                  <a:lnTo>
                    <a:pt x="1996991" y="1463265"/>
                  </a:lnTo>
                  <a:lnTo>
                    <a:pt x="1981097" y="1505624"/>
                  </a:lnTo>
                  <a:lnTo>
                    <a:pt x="1963529" y="1547135"/>
                  </a:lnTo>
                  <a:lnTo>
                    <a:pt x="1944328" y="1587756"/>
                  </a:lnTo>
                  <a:lnTo>
                    <a:pt x="1923535" y="1627447"/>
                  </a:lnTo>
                  <a:lnTo>
                    <a:pt x="1901192" y="1666166"/>
                  </a:lnTo>
                  <a:lnTo>
                    <a:pt x="1877340" y="1703871"/>
                  </a:lnTo>
                  <a:lnTo>
                    <a:pt x="1852019" y="1740523"/>
                  </a:lnTo>
                  <a:lnTo>
                    <a:pt x="1825272" y="1776078"/>
                  </a:lnTo>
                  <a:lnTo>
                    <a:pt x="1797140" y="1810497"/>
                  </a:lnTo>
                  <a:lnTo>
                    <a:pt x="1767663" y="1843737"/>
                  </a:lnTo>
                  <a:lnTo>
                    <a:pt x="1736883" y="1875758"/>
                  </a:lnTo>
                  <a:lnTo>
                    <a:pt x="1704842" y="1906518"/>
                  </a:lnTo>
                  <a:lnTo>
                    <a:pt x="1671580" y="1935976"/>
                  </a:lnTo>
                  <a:lnTo>
                    <a:pt x="1637139" y="1964091"/>
                  </a:lnTo>
                  <a:lnTo>
                    <a:pt x="1601559" y="1990822"/>
                  </a:lnTo>
                  <a:lnTo>
                    <a:pt x="1564884" y="2016127"/>
                  </a:lnTo>
                  <a:lnTo>
                    <a:pt x="1527152" y="2039965"/>
                  </a:lnTo>
                  <a:lnTo>
                    <a:pt x="1488406" y="2062295"/>
                  </a:lnTo>
                  <a:lnTo>
                    <a:pt x="1448688" y="2083076"/>
                  </a:lnTo>
                  <a:lnTo>
                    <a:pt x="1408037" y="2102266"/>
                  </a:lnTo>
                  <a:lnTo>
                    <a:pt x="1366496" y="2119824"/>
                  </a:lnTo>
                  <a:lnTo>
                    <a:pt x="1324106" y="2135709"/>
                  </a:lnTo>
                  <a:lnTo>
                    <a:pt x="1280907" y="2149880"/>
                  </a:lnTo>
                  <a:lnTo>
                    <a:pt x="1236942" y="2162295"/>
                  </a:lnTo>
                  <a:lnTo>
                    <a:pt x="1192251" y="2172913"/>
                  </a:lnTo>
                  <a:lnTo>
                    <a:pt x="1146876" y="2181693"/>
                  </a:lnTo>
                  <a:lnTo>
                    <a:pt x="1100858" y="2188594"/>
                  </a:lnTo>
                  <a:lnTo>
                    <a:pt x="1054238" y="2193574"/>
                  </a:lnTo>
                  <a:lnTo>
                    <a:pt x="1007057" y="2196592"/>
                  </a:lnTo>
                  <a:lnTo>
                    <a:pt x="959358" y="2197607"/>
                  </a:lnTo>
                  <a:lnTo>
                    <a:pt x="911660" y="2196592"/>
                  </a:lnTo>
                  <a:lnTo>
                    <a:pt x="864482" y="2193574"/>
                  </a:lnTo>
                  <a:lnTo>
                    <a:pt x="817865" y="2188594"/>
                  </a:lnTo>
                  <a:lnTo>
                    <a:pt x="771848" y="2181693"/>
                  </a:lnTo>
                  <a:lnTo>
                    <a:pt x="726475" y="2172913"/>
                  </a:lnTo>
                  <a:lnTo>
                    <a:pt x="681786" y="2162295"/>
                  </a:lnTo>
                  <a:lnTo>
                    <a:pt x="637822" y="2149880"/>
                  </a:lnTo>
                  <a:lnTo>
                    <a:pt x="594624" y="2135709"/>
                  </a:lnTo>
                  <a:lnTo>
                    <a:pt x="552235" y="2119824"/>
                  </a:lnTo>
                  <a:lnTo>
                    <a:pt x="510694" y="2102266"/>
                  </a:lnTo>
                  <a:lnTo>
                    <a:pt x="470044" y="2083076"/>
                  </a:lnTo>
                  <a:lnTo>
                    <a:pt x="430326" y="2062295"/>
                  </a:lnTo>
                  <a:lnTo>
                    <a:pt x="391580" y="2039965"/>
                  </a:lnTo>
                  <a:lnTo>
                    <a:pt x="353848" y="2016127"/>
                  </a:lnTo>
                  <a:lnTo>
                    <a:pt x="317172" y="1990822"/>
                  </a:lnTo>
                  <a:lnTo>
                    <a:pt x="281592" y="1964091"/>
                  </a:lnTo>
                  <a:lnTo>
                    <a:pt x="247151" y="1935976"/>
                  </a:lnTo>
                  <a:lnTo>
                    <a:pt x="213888" y="1906518"/>
                  </a:lnTo>
                  <a:lnTo>
                    <a:pt x="181846" y="1875758"/>
                  </a:lnTo>
                  <a:lnTo>
                    <a:pt x="151066" y="1843737"/>
                  </a:lnTo>
                  <a:lnTo>
                    <a:pt x="121588" y="1810497"/>
                  </a:lnTo>
                  <a:lnTo>
                    <a:pt x="93454" y="1776078"/>
                  </a:lnTo>
                  <a:lnTo>
                    <a:pt x="66706" y="1740523"/>
                  </a:lnTo>
                  <a:lnTo>
                    <a:pt x="41385" y="1703871"/>
                  </a:lnTo>
                  <a:lnTo>
                    <a:pt x="17532" y="1666166"/>
                  </a:lnTo>
                  <a:lnTo>
                    <a:pt x="0" y="1635785"/>
                  </a:lnTo>
                </a:path>
              </a:pathLst>
            </a:custGeom>
            <a:ln w="952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1772" y="1501140"/>
              <a:ext cx="996950" cy="996950"/>
            </a:xfrm>
            <a:custGeom>
              <a:avLst/>
              <a:gdLst/>
              <a:ahLst/>
              <a:cxnLst/>
              <a:rect l="l" t="t" r="r" b="b"/>
              <a:pathLst>
                <a:path w="996950" h="996950">
                  <a:moveTo>
                    <a:pt x="0" y="498348"/>
                  </a:moveTo>
                  <a:lnTo>
                    <a:pt x="2281" y="450357"/>
                  </a:lnTo>
                  <a:lnTo>
                    <a:pt x="8985" y="403656"/>
                  </a:lnTo>
                  <a:lnTo>
                    <a:pt x="19904" y="358453"/>
                  </a:lnTo>
                  <a:lnTo>
                    <a:pt x="34829" y="314959"/>
                  </a:lnTo>
                  <a:lnTo>
                    <a:pt x="53550" y="273381"/>
                  </a:lnTo>
                  <a:lnTo>
                    <a:pt x="75860" y="233929"/>
                  </a:lnTo>
                  <a:lnTo>
                    <a:pt x="101549" y="196812"/>
                  </a:lnTo>
                  <a:lnTo>
                    <a:pt x="130407" y="162238"/>
                  </a:lnTo>
                  <a:lnTo>
                    <a:pt x="162228" y="130416"/>
                  </a:lnTo>
                  <a:lnTo>
                    <a:pt x="196801" y="101556"/>
                  </a:lnTo>
                  <a:lnTo>
                    <a:pt x="233918" y="75866"/>
                  </a:lnTo>
                  <a:lnTo>
                    <a:pt x="273370" y="53555"/>
                  </a:lnTo>
                  <a:lnTo>
                    <a:pt x="314949" y="34832"/>
                  </a:lnTo>
                  <a:lnTo>
                    <a:pt x="358444" y="19906"/>
                  </a:lnTo>
                  <a:lnTo>
                    <a:pt x="403649" y="8986"/>
                  </a:lnTo>
                  <a:lnTo>
                    <a:pt x="450353" y="2281"/>
                  </a:lnTo>
                  <a:lnTo>
                    <a:pt x="498347" y="0"/>
                  </a:lnTo>
                  <a:lnTo>
                    <a:pt x="546342" y="2281"/>
                  </a:lnTo>
                  <a:lnTo>
                    <a:pt x="593046" y="8986"/>
                  </a:lnTo>
                  <a:lnTo>
                    <a:pt x="638251" y="19906"/>
                  </a:lnTo>
                  <a:lnTo>
                    <a:pt x="681746" y="34832"/>
                  </a:lnTo>
                  <a:lnTo>
                    <a:pt x="723325" y="53555"/>
                  </a:lnTo>
                  <a:lnTo>
                    <a:pt x="762777" y="75866"/>
                  </a:lnTo>
                  <a:lnTo>
                    <a:pt x="799894" y="101556"/>
                  </a:lnTo>
                  <a:lnTo>
                    <a:pt x="834467" y="130416"/>
                  </a:lnTo>
                  <a:lnTo>
                    <a:pt x="866288" y="162238"/>
                  </a:lnTo>
                  <a:lnTo>
                    <a:pt x="895146" y="196812"/>
                  </a:lnTo>
                  <a:lnTo>
                    <a:pt x="920835" y="233929"/>
                  </a:lnTo>
                  <a:lnTo>
                    <a:pt x="943145" y="273381"/>
                  </a:lnTo>
                  <a:lnTo>
                    <a:pt x="961866" y="314959"/>
                  </a:lnTo>
                  <a:lnTo>
                    <a:pt x="976791" y="358453"/>
                  </a:lnTo>
                  <a:lnTo>
                    <a:pt x="987710" y="403656"/>
                  </a:lnTo>
                  <a:lnTo>
                    <a:pt x="994414" y="450357"/>
                  </a:lnTo>
                  <a:lnTo>
                    <a:pt x="996696" y="498348"/>
                  </a:lnTo>
                  <a:lnTo>
                    <a:pt x="994414" y="546338"/>
                  </a:lnTo>
                  <a:lnTo>
                    <a:pt x="987710" y="593039"/>
                  </a:lnTo>
                  <a:lnTo>
                    <a:pt x="976791" y="638242"/>
                  </a:lnTo>
                  <a:lnTo>
                    <a:pt x="961866" y="681736"/>
                  </a:lnTo>
                  <a:lnTo>
                    <a:pt x="943145" y="723314"/>
                  </a:lnTo>
                  <a:lnTo>
                    <a:pt x="920835" y="762766"/>
                  </a:lnTo>
                  <a:lnTo>
                    <a:pt x="895146" y="799883"/>
                  </a:lnTo>
                  <a:lnTo>
                    <a:pt x="866288" y="834457"/>
                  </a:lnTo>
                  <a:lnTo>
                    <a:pt x="834467" y="866279"/>
                  </a:lnTo>
                  <a:lnTo>
                    <a:pt x="799894" y="895139"/>
                  </a:lnTo>
                  <a:lnTo>
                    <a:pt x="762777" y="920829"/>
                  </a:lnTo>
                  <a:lnTo>
                    <a:pt x="723325" y="943140"/>
                  </a:lnTo>
                  <a:lnTo>
                    <a:pt x="681746" y="961863"/>
                  </a:lnTo>
                  <a:lnTo>
                    <a:pt x="638251" y="976789"/>
                  </a:lnTo>
                  <a:lnTo>
                    <a:pt x="593046" y="987709"/>
                  </a:lnTo>
                  <a:lnTo>
                    <a:pt x="546342" y="994414"/>
                  </a:lnTo>
                  <a:lnTo>
                    <a:pt x="498347" y="996696"/>
                  </a:lnTo>
                  <a:lnTo>
                    <a:pt x="450353" y="994414"/>
                  </a:lnTo>
                  <a:lnTo>
                    <a:pt x="403649" y="987709"/>
                  </a:lnTo>
                  <a:lnTo>
                    <a:pt x="358444" y="976789"/>
                  </a:lnTo>
                  <a:lnTo>
                    <a:pt x="314949" y="961863"/>
                  </a:lnTo>
                  <a:lnTo>
                    <a:pt x="273370" y="943140"/>
                  </a:lnTo>
                  <a:lnTo>
                    <a:pt x="233918" y="920829"/>
                  </a:lnTo>
                  <a:lnTo>
                    <a:pt x="196801" y="895139"/>
                  </a:lnTo>
                  <a:lnTo>
                    <a:pt x="162228" y="866279"/>
                  </a:lnTo>
                  <a:lnTo>
                    <a:pt x="130407" y="834457"/>
                  </a:lnTo>
                  <a:lnTo>
                    <a:pt x="101549" y="799883"/>
                  </a:lnTo>
                  <a:lnTo>
                    <a:pt x="75860" y="762766"/>
                  </a:lnTo>
                  <a:lnTo>
                    <a:pt x="53550" y="723314"/>
                  </a:lnTo>
                  <a:lnTo>
                    <a:pt x="34829" y="681736"/>
                  </a:lnTo>
                  <a:lnTo>
                    <a:pt x="19904" y="638242"/>
                  </a:lnTo>
                  <a:lnTo>
                    <a:pt x="8985" y="593039"/>
                  </a:lnTo>
                  <a:lnTo>
                    <a:pt x="2281" y="546338"/>
                  </a:lnTo>
                  <a:lnTo>
                    <a:pt x="0" y="498348"/>
                  </a:lnTo>
                  <a:close/>
                </a:path>
              </a:pathLst>
            </a:custGeom>
            <a:ln w="952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1408664" y="6102096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321" y="0"/>
                </a:moveTo>
                <a:lnTo>
                  <a:pt x="243215" y="3799"/>
                </a:lnTo>
                <a:lnTo>
                  <a:pt x="198534" y="14801"/>
                </a:lnTo>
                <a:lnTo>
                  <a:pt x="156875" y="32405"/>
                </a:lnTo>
                <a:lnTo>
                  <a:pt x="118835" y="56016"/>
                </a:lnTo>
                <a:lnTo>
                  <a:pt x="85010" y="85034"/>
                </a:lnTo>
                <a:lnTo>
                  <a:pt x="55997" y="118862"/>
                </a:lnTo>
                <a:lnTo>
                  <a:pt x="32393" y="156903"/>
                </a:lnTo>
                <a:lnTo>
                  <a:pt x="14794" y="198558"/>
                </a:lnTo>
                <a:lnTo>
                  <a:pt x="3798" y="243230"/>
                </a:lnTo>
                <a:lnTo>
                  <a:pt x="0" y="290321"/>
                </a:lnTo>
                <a:lnTo>
                  <a:pt x="3798" y="337413"/>
                </a:lnTo>
                <a:lnTo>
                  <a:pt x="14794" y="382085"/>
                </a:lnTo>
                <a:lnTo>
                  <a:pt x="32393" y="423740"/>
                </a:lnTo>
                <a:lnTo>
                  <a:pt x="55997" y="461781"/>
                </a:lnTo>
                <a:lnTo>
                  <a:pt x="85010" y="495609"/>
                </a:lnTo>
                <a:lnTo>
                  <a:pt x="118835" y="524627"/>
                </a:lnTo>
                <a:lnTo>
                  <a:pt x="156875" y="548238"/>
                </a:lnTo>
                <a:lnTo>
                  <a:pt x="198534" y="565842"/>
                </a:lnTo>
                <a:lnTo>
                  <a:pt x="243215" y="576844"/>
                </a:lnTo>
                <a:lnTo>
                  <a:pt x="290321" y="580643"/>
                </a:lnTo>
                <a:lnTo>
                  <a:pt x="337428" y="576844"/>
                </a:lnTo>
                <a:lnTo>
                  <a:pt x="382109" y="565842"/>
                </a:lnTo>
                <a:lnTo>
                  <a:pt x="423768" y="548238"/>
                </a:lnTo>
                <a:lnTo>
                  <a:pt x="461808" y="524627"/>
                </a:lnTo>
                <a:lnTo>
                  <a:pt x="495633" y="495609"/>
                </a:lnTo>
                <a:lnTo>
                  <a:pt x="524646" y="461781"/>
                </a:lnTo>
                <a:lnTo>
                  <a:pt x="548250" y="423740"/>
                </a:lnTo>
                <a:lnTo>
                  <a:pt x="565849" y="382085"/>
                </a:lnTo>
                <a:lnTo>
                  <a:pt x="576845" y="337413"/>
                </a:lnTo>
                <a:lnTo>
                  <a:pt x="580643" y="290321"/>
                </a:lnTo>
                <a:lnTo>
                  <a:pt x="576845" y="243230"/>
                </a:lnTo>
                <a:lnTo>
                  <a:pt x="565849" y="198558"/>
                </a:lnTo>
                <a:lnTo>
                  <a:pt x="548250" y="156903"/>
                </a:lnTo>
                <a:lnTo>
                  <a:pt x="524646" y="118862"/>
                </a:lnTo>
                <a:lnTo>
                  <a:pt x="495633" y="85034"/>
                </a:lnTo>
                <a:lnTo>
                  <a:pt x="461808" y="56016"/>
                </a:lnTo>
                <a:lnTo>
                  <a:pt x="423768" y="32405"/>
                </a:lnTo>
                <a:lnTo>
                  <a:pt x="382109" y="14801"/>
                </a:lnTo>
                <a:lnTo>
                  <a:pt x="337428" y="3799"/>
                </a:lnTo>
                <a:lnTo>
                  <a:pt x="290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2197080" cy="5845175"/>
            <a:chOff x="0" y="0"/>
            <a:chExt cx="12197080" cy="58451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4441" y="1013269"/>
              <a:ext cx="4092321" cy="48314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5984" y="179831"/>
              <a:ext cx="1780032" cy="4358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5956" y="230124"/>
              <a:ext cx="1382268" cy="5349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727" y="179831"/>
              <a:ext cx="2170176" cy="39471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1608689" y="641126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629" y="5577636"/>
            <a:ext cx="5871210" cy="1156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5" dirty="0">
                <a:latin typeface="Arial Black"/>
                <a:cs typeface="Arial Black"/>
              </a:rPr>
              <a:t>*Solo</a:t>
            </a:r>
            <a:r>
              <a:rPr sz="1050" spc="-75" dirty="0">
                <a:latin typeface="Arial Black"/>
                <a:cs typeface="Arial Black"/>
              </a:rPr>
              <a:t> </a:t>
            </a:r>
            <a:r>
              <a:rPr sz="1050" spc="-20" dirty="0">
                <a:latin typeface="Arial Black"/>
                <a:cs typeface="Arial Black"/>
              </a:rPr>
              <a:t>comprende</a:t>
            </a:r>
            <a:r>
              <a:rPr sz="1050" spc="-90" dirty="0">
                <a:latin typeface="Arial Black"/>
                <a:cs typeface="Arial Black"/>
              </a:rPr>
              <a:t> </a:t>
            </a:r>
            <a:r>
              <a:rPr sz="1050" spc="-45" dirty="0">
                <a:latin typeface="Arial Black"/>
                <a:cs typeface="Arial Black"/>
              </a:rPr>
              <a:t>los</a:t>
            </a:r>
            <a:r>
              <a:rPr sz="1050" spc="-75" dirty="0">
                <a:latin typeface="Arial Black"/>
                <a:cs typeface="Arial Black"/>
              </a:rPr>
              <a:t> </a:t>
            </a:r>
            <a:r>
              <a:rPr sz="1050" spc="-25" dirty="0">
                <a:latin typeface="Arial Black"/>
                <a:cs typeface="Arial Black"/>
              </a:rPr>
              <a:t>Departamentos</a:t>
            </a:r>
            <a:r>
              <a:rPr sz="1050" spc="-110" dirty="0">
                <a:latin typeface="Arial Black"/>
                <a:cs typeface="Arial Black"/>
              </a:rPr>
              <a:t> </a:t>
            </a:r>
            <a:r>
              <a:rPr sz="1050" spc="-30" dirty="0">
                <a:latin typeface="Arial Black"/>
                <a:cs typeface="Arial Black"/>
              </a:rPr>
              <a:t>de</a:t>
            </a:r>
            <a:r>
              <a:rPr sz="1050" spc="-90" dirty="0">
                <a:latin typeface="Arial Black"/>
                <a:cs typeface="Arial Black"/>
              </a:rPr>
              <a:t> </a:t>
            </a:r>
            <a:r>
              <a:rPr sz="1050" spc="-25" dirty="0">
                <a:latin typeface="Arial Black"/>
                <a:cs typeface="Arial Black"/>
              </a:rPr>
              <a:t>Arequipa,</a:t>
            </a:r>
            <a:r>
              <a:rPr sz="1050" spc="-120" dirty="0">
                <a:latin typeface="Arial Black"/>
                <a:cs typeface="Arial Black"/>
              </a:rPr>
              <a:t> </a:t>
            </a:r>
            <a:r>
              <a:rPr sz="1050" spc="-45" dirty="0">
                <a:latin typeface="Arial Black"/>
                <a:cs typeface="Arial Black"/>
              </a:rPr>
              <a:t>Cusco,</a:t>
            </a:r>
            <a:r>
              <a:rPr sz="1050" spc="-80" dirty="0">
                <a:latin typeface="Arial Black"/>
                <a:cs typeface="Arial Black"/>
              </a:rPr>
              <a:t> </a:t>
            </a:r>
            <a:r>
              <a:rPr sz="1050" spc="-20" dirty="0">
                <a:latin typeface="Arial Black"/>
                <a:cs typeface="Arial Black"/>
              </a:rPr>
              <a:t>Moquegua,</a:t>
            </a:r>
            <a:r>
              <a:rPr sz="1050" spc="-85" dirty="0">
                <a:latin typeface="Arial Black"/>
                <a:cs typeface="Arial Black"/>
              </a:rPr>
              <a:t> </a:t>
            </a:r>
            <a:r>
              <a:rPr sz="1050" spc="-40" dirty="0">
                <a:latin typeface="Arial Black"/>
                <a:cs typeface="Arial Black"/>
              </a:rPr>
              <a:t>Puno</a:t>
            </a:r>
            <a:r>
              <a:rPr sz="1050" spc="-75" dirty="0">
                <a:latin typeface="Arial Black"/>
                <a:cs typeface="Arial Black"/>
              </a:rPr>
              <a:t> </a:t>
            </a:r>
            <a:r>
              <a:rPr sz="1050" dirty="0">
                <a:latin typeface="Arial Black"/>
                <a:cs typeface="Arial Black"/>
              </a:rPr>
              <a:t>y</a:t>
            </a:r>
            <a:r>
              <a:rPr sz="1050" spc="-80" dirty="0">
                <a:latin typeface="Arial Black"/>
                <a:cs typeface="Arial Black"/>
              </a:rPr>
              <a:t> </a:t>
            </a:r>
            <a:r>
              <a:rPr sz="1050" spc="-10" dirty="0">
                <a:latin typeface="Arial Black"/>
                <a:cs typeface="Arial Black"/>
              </a:rPr>
              <a:t>Tacna</a:t>
            </a:r>
            <a:endParaRPr sz="10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50" spc="-30" dirty="0">
                <a:latin typeface="Arial Black"/>
                <a:cs typeface="Arial Black"/>
              </a:rPr>
              <a:t>Información</a:t>
            </a:r>
            <a:r>
              <a:rPr sz="1050" spc="-95" dirty="0">
                <a:latin typeface="Arial Black"/>
                <a:cs typeface="Arial Black"/>
              </a:rPr>
              <a:t> </a:t>
            </a:r>
            <a:r>
              <a:rPr sz="1050" spc="-20" dirty="0">
                <a:latin typeface="Arial Black"/>
                <a:cs typeface="Arial Black"/>
              </a:rPr>
              <a:t>remitida</a:t>
            </a:r>
            <a:r>
              <a:rPr sz="1050" spc="-110" dirty="0">
                <a:latin typeface="Arial Black"/>
                <a:cs typeface="Arial Black"/>
              </a:rPr>
              <a:t> </a:t>
            </a:r>
            <a:r>
              <a:rPr sz="1050" spc="-20" dirty="0">
                <a:latin typeface="Arial Black"/>
                <a:cs typeface="Arial Black"/>
              </a:rPr>
              <a:t>por</a:t>
            </a:r>
            <a:r>
              <a:rPr sz="1050" spc="-80" dirty="0">
                <a:latin typeface="Arial Black"/>
                <a:cs typeface="Arial Black"/>
              </a:rPr>
              <a:t> </a:t>
            </a:r>
            <a:r>
              <a:rPr sz="1050" spc="-35" dirty="0">
                <a:latin typeface="Arial Black"/>
                <a:cs typeface="Arial Black"/>
              </a:rPr>
              <a:t>las</a:t>
            </a:r>
            <a:r>
              <a:rPr sz="1050" spc="-85" dirty="0">
                <a:latin typeface="Arial Black"/>
                <a:cs typeface="Arial Black"/>
              </a:rPr>
              <a:t> </a:t>
            </a:r>
            <a:r>
              <a:rPr sz="1050" spc="-20" dirty="0">
                <a:latin typeface="Arial Black"/>
                <a:cs typeface="Arial Black"/>
              </a:rPr>
              <a:t>procuradurías</a:t>
            </a:r>
            <a:r>
              <a:rPr sz="1050" spc="-110" dirty="0">
                <a:latin typeface="Arial Black"/>
                <a:cs typeface="Arial Black"/>
              </a:rPr>
              <a:t> </a:t>
            </a:r>
            <a:r>
              <a:rPr sz="1050" spc="-25" dirty="0">
                <a:latin typeface="Arial Black"/>
                <a:cs typeface="Arial Black"/>
              </a:rPr>
              <a:t>públicas</a:t>
            </a:r>
            <a:r>
              <a:rPr sz="1050" spc="-85" dirty="0">
                <a:latin typeface="Arial Black"/>
                <a:cs typeface="Arial Black"/>
              </a:rPr>
              <a:t> </a:t>
            </a:r>
            <a:r>
              <a:rPr sz="1050" spc="-25" dirty="0">
                <a:latin typeface="Arial Black"/>
                <a:cs typeface="Arial Black"/>
              </a:rPr>
              <a:t>al</a:t>
            </a:r>
            <a:r>
              <a:rPr sz="1050" spc="-85" dirty="0">
                <a:latin typeface="Arial Black"/>
                <a:cs typeface="Arial Black"/>
              </a:rPr>
              <a:t> </a:t>
            </a:r>
            <a:r>
              <a:rPr sz="1050" spc="-50" dirty="0">
                <a:latin typeface="Arial Black"/>
                <a:cs typeface="Arial Black"/>
              </a:rPr>
              <a:t>30</a:t>
            </a:r>
            <a:r>
              <a:rPr sz="1050" spc="-80" dirty="0">
                <a:latin typeface="Arial Black"/>
                <a:cs typeface="Arial Black"/>
              </a:rPr>
              <a:t> </a:t>
            </a:r>
            <a:r>
              <a:rPr sz="1050" spc="-30" dirty="0">
                <a:latin typeface="Arial Black"/>
                <a:cs typeface="Arial Black"/>
              </a:rPr>
              <a:t>de</a:t>
            </a:r>
            <a:r>
              <a:rPr sz="1050" spc="-90" dirty="0">
                <a:latin typeface="Arial Black"/>
                <a:cs typeface="Arial Black"/>
              </a:rPr>
              <a:t> </a:t>
            </a:r>
            <a:r>
              <a:rPr sz="1050" spc="-20" dirty="0">
                <a:latin typeface="Arial Black"/>
                <a:cs typeface="Arial Black"/>
              </a:rPr>
              <a:t>abril</a:t>
            </a:r>
            <a:r>
              <a:rPr sz="1050" spc="-80" dirty="0">
                <a:latin typeface="Arial Black"/>
                <a:cs typeface="Arial Black"/>
              </a:rPr>
              <a:t> </a:t>
            </a:r>
            <a:r>
              <a:rPr sz="1050" spc="-20" dirty="0">
                <a:latin typeface="Arial Black"/>
                <a:cs typeface="Arial Black"/>
              </a:rPr>
              <a:t>2024</a:t>
            </a:r>
            <a:endParaRPr sz="10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50" spc="-40" dirty="0">
                <a:latin typeface="Arial Black"/>
                <a:cs typeface="Arial Black"/>
              </a:rPr>
              <a:t>*Incluye</a:t>
            </a:r>
            <a:r>
              <a:rPr sz="1050" spc="-30" dirty="0">
                <a:latin typeface="Arial Black"/>
                <a:cs typeface="Arial Black"/>
              </a:rPr>
              <a:t> Procuradurías</a:t>
            </a:r>
            <a:r>
              <a:rPr sz="1050" spc="-75" dirty="0">
                <a:latin typeface="Arial Black"/>
                <a:cs typeface="Arial Black"/>
              </a:rPr>
              <a:t> </a:t>
            </a:r>
            <a:r>
              <a:rPr sz="1050" spc="-30" dirty="0">
                <a:latin typeface="Arial Black"/>
                <a:cs typeface="Arial Black"/>
              </a:rPr>
              <a:t>Públicas/Entidades</a:t>
            </a:r>
            <a:r>
              <a:rPr sz="1050" spc="-90" dirty="0">
                <a:latin typeface="Arial Black"/>
                <a:cs typeface="Arial Black"/>
              </a:rPr>
              <a:t> </a:t>
            </a:r>
            <a:r>
              <a:rPr sz="1050" spc="-10" dirty="0">
                <a:latin typeface="Arial Black"/>
                <a:cs typeface="Arial Black"/>
              </a:rPr>
              <a:t>(Municipalidades)</a:t>
            </a:r>
            <a:r>
              <a:rPr sz="1050" spc="-75" dirty="0">
                <a:latin typeface="Arial Black"/>
                <a:cs typeface="Arial Black"/>
              </a:rPr>
              <a:t> </a:t>
            </a:r>
            <a:r>
              <a:rPr sz="1050" spc="-10" dirty="0">
                <a:latin typeface="Arial Black"/>
                <a:cs typeface="Arial Black"/>
              </a:rPr>
              <a:t>encargadas</a:t>
            </a:r>
            <a:endParaRPr sz="1050" dirty="0">
              <a:latin typeface="Arial Black"/>
              <a:cs typeface="Arial Black"/>
            </a:endParaRPr>
          </a:p>
          <a:p>
            <a:pPr marL="227965" indent="-227965" algn="ctr">
              <a:lnSpc>
                <a:spcPts val="1255"/>
              </a:lnSpc>
              <a:spcBef>
                <a:spcPts val="865"/>
              </a:spcBef>
              <a:buFont typeface="Arial MT"/>
              <a:buChar char="•"/>
              <a:tabLst>
                <a:tab pos="227965" algn="l"/>
              </a:tabLst>
            </a:pPr>
            <a:r>
              <a:rPr sz="1100" spc="80" dirty="0">
                <a:latin typeface="Lucida Sans Unicode"/>
                <a:cs typeface="Lucida Sans Unicode"/>
              </a:rPr>
              <a:t>Cabe</a:t>
            </a:r>
            <a:r>
              <a:rPr sz="1100" spc="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precisar</a:t>
            </a:r>
            <a:r>
              <a:rPr sz="1100" spc="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que.</a:t>
            </a:r>
            <a:r>
              <a:rPr sz="1100" spc="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al</a:t>
            </a:r>
            <a:r>
              <a:rPr sz="1100" spc="35" dirty="0">
                <a:latin typeface="Lucida Sans Unicode"/>
                <a:cs typeface="Lucida Sans Unicode"/>
              </a:rPr>
              <a:t> </a:t>
            </a:r>
            <a:r>
              <a:rPr sz="1100" spc="-215" dirty="0">
                <a:latin typeface="Lucida Sans Unicode"/>
                <a:cs typeface="Lucida Sans Unicode"/>
              </a:rPr>
              <a:t>31</a:t>
            </a:r>
            <a:r>
              <a:rPr sz="1100" spc="5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marzo</a:t>
            </a:r>
            <a:r>
              <a:rPr sz="1100" spc="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del</a:t>
            </a:r>
            <a:r>
              <a:rPr sz="1100" spc="45" dirty="0"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Lucida Sans Unicode"/>
                <a:cs typeface="Lucida Sans Unicode"/>
              </a:rPr>
              <a:t>2024</a:t>
            </a:r>
            <a:r>
              <a:rPr sz="1100" spc="4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se</a:t>
            </a:r>
            <a:r>
              <a:rPr sz="1100" spc="30" dirty="0">
                <a:latin typeface="Lucida Sans Unicode"/>
                <a:cs typeface="Lucida Sans Unicode"/>
              </a:rPr>
              <a:t> </a:t>
            </a:r>
            <a:r>
              <a:rPr sz="1100" spc="70" dirty="0">
                <a:latin typeface="Lucida Sans Unicode"/>
                <a:cs typeface="Lucida Sans Unicode"/>
              </a:rPr>
              <a:t>ha</a:t>
            </a:r>
            <a:r>
              <a:rPr sz="1100" spc="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requerido</a:t>
            </a:r>
            <a:r>
              <a:rPr sz="1100" spc="4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información</a:t>
            </a:r>
            <a:r>
              <a:rPr sz="1100" spc="35" dirty="0">
                <a:latin typeface="Lucida Sans Unicode"/>
                <a:cs typeface="Lucida Sans Unicode"/>
              </a:rPr>
              <a:t> </a:t>
            </a:r>
            <a:r>
              <a:rPr sz="1100" spc="125" dirty="0">
                <a:latin typeface="Lucida Sans Unicode"/>
                <a:cs typeface="Lucida Sans Unicode"/>
              </a:rPr>
              <a:t>a</a:t>
            </a:r>
            <a:r>
              <a:rPr sz="1100" spc="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todas</a:t>
            </a:r>
            <a:r>
              <a:rPr sz="1100" spc="35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las</a:t>
            </a:r>
            <a:endParaRPr sz="1100" dirty="0">
              <a:latin typeface="Lucida Sans Unicode"/>
              <a:cs typeface="Lucida Sans Unicode"/>
            </a:endParaRPr>
          </a:p>
          <a:p>
            <a:pPr marR="46990" algn="ctr">
              <a:lnSpc>
                <a:spcPts val="1255"/>
              </a:lnSpc>
            </a:pPr>
            <a:r>
              <a:rPr sz="1100" spc="10" dirty="0">
                <a:latin typeface="Lucida Sans Unicode"/>
                <a:cs typeface="Lucida Sans Unicode"/>
              </a:rPr>
              <a:t>procuradurías</a:t>
            </a:r>
            <a:r>
              <a:rPr sz="1100" spc="-5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públicas,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los</a:t>
            </a:r>
            <a:r>
              <a:rPr sz="1100" spc="25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cuales</a:t>
            </a:r>
            <a:r>
              <a:rPr sz="1100" spc="30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siguen remitiendo</a:t>
            </a:r>
            <a:r>
              <a:rPr sz="1100" spc="30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información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spc="130" dirty="0">
                <a:latin typeface="Lucida Sans Unicode"/>
                <a:cs typeface="Lucida Sans Unicode"/>
              </a:rPr>
              <a:t>a</a:t>
            </a:r>
            <a:r>
              <a:rPr sz="1100" spc="20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la</a:t>
            </a:r>
            <a:r>
              <a:rPr sz="1100" spc="4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fecha.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0433" y="2189759"/>
            <a:ext cx="556323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5175" marR="5080" indent="-753110">
              <a:lnSpc>
                <a:spcPct val="142500"/>
              </a:lnSpc>
              <a:spcBef>
                <a:spcPts val="100"/>
              </a:spcBef>
            </a:pPr>
            <a:r>
              <a:rPr sz="1600" spc="-45" dirty="0">
                <a:latin typeface="Arial Black"/>
                <a:cs typeface="Arial Black"/>
              </a:rPr>
              <a:t>Procuradurías</a:t>
            </a:r>
            <a:r>
              <a:rPr sz="1600" spc="-95" dirty="0">
                <a:latin typeface="Arial Black"/>
                <a:cs typeface="Arial Black"/>
              </a:rPr>
              <a:t> </a:t>
            </a:r>
            <a:r>
              <a:rPr sz="1600" spc="-50" dirty="0">
                <a:latin typeface="Arial Black"/>
                <a:cs typeface="Arial Black"/>
              </a:rPr>
              <a:t>Públicas/Entidades</a:t>
            </a:r>
            <a:r>
              <a:rPr sz="1600" spc="-60" dirty="0">
                <a:latin typeface="Arial Black"/>
                <a:cs typeface="Arial Black"/>
              </a:rPr>
              <a:t> </a:t>
            </a:r>
            <a:r>
              <a:rPr sz="1600" spc="-50" dirty="0">
                <a:latin typeface="Arial Black"/>
                <a:cs typeface="Arial Black"/>
              </a:rPr>
              <a:t>del</a:t>
            </a:r>
            <a:r>
              <a:rPr sz="1600" spc="-105" dirty="0">
                <a:latin typeface="Arial Black"/>
                <a:cs typeface="Arial Black"/>
              </a:rPr>
              <a:t> </a:t>
            </a:r>
            <a:r>
              <a:rPr sz="1600" spc="-60" dirty="0">
                <a:latin typeface="Arial Black"/>
                <a:cs typeface="Arial Black"/>
              </a:rPr>
              <a:t>Gobierno</a:t>
            </a:r>
            <a:r>
              <a:rPr sz="1600" spc="-85" dirty="0">
                <a:latin typeface="Arial Black"/>
                <a:cs typeface="Arial Black"/>
              </a:rPr>
              <a:t> </a:t>
            </a:r>
            <a:r>
              <a:rPr sz="1600" spc="-65" dirty="0">
                <a:latin typeface="Arial Black"/>
                <a:cs typeface="Arial Black"/>
              </a:rPr>
              <a:t>Local </a:t>
            </a:r>
            <a:r>
              <a:rPr sz="1600" spc="-45" dirty="0">
                <a:latin typeface="Arial Black"/>
                <a:cs typeface="Arial Black"/>
              </a:rPr>
              <a:t>Información</a:t>
            </a:r>
            <a:r>
              <a:rPr sz="1600" spc="-14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a</a:t>
            </a:r>
            <a:r>
              <a:rPr sz="1600" spc="-165" dirty="0">
                <a:latin typeface="Arial Black"/>
                <a:cs typeface="Arial Black"/>
              </a:rPr>
              <a:t> </a:t>
            </a:r>
            <a:r>
              <a:rPr sz="1600" spc="-290" dirty="0">
                <a:latin typeface="Arial Black"/>
                <a:cs typeface="Arial Black"/>
              </a:rPr>
              <a:t>31</a:t>
            </a:r>
            <a:r>
              <a:rPr sz="1600" spc="-175" dirty="0">
                <a:latin typeface="Arial Black"/>
                <a:cs typeface="Arial Black"/>
              </a:rPr>
              <a:t> </a:t>
            </a:r>
            <a:r>
              <a:rPr sz="1600" spc="-50" dirty="0">
                <a:latin typeface="Arial Black"/>
                <a:cs typeface="Arial Black"/>
              </a:rPr>
              <a:t>de</a:t>
            </a:r>
            <a:r>
              <a:rPr sz="1600" spc="-160" dirty="0">
                <a:latin typeface="Arial Black"/>
                <a:cs typeface="Arial Black"/>
              </a:rPr>
              <a:t> </a:t>
            </a:r>
            <a:r>
              <a:rPr sz="1600" spc="-45" dirty="0">
                <a:latin typeface="Arial Black"/>
                <a:cs typeface="Arial Black"/>
              </a:rPr>
              <a:t>diciembre</a:t>
            </a:r>
            <a:r>
              <a:rPr sz="1600" spc="-125" dirty="0">
                <a:latin typeface="Arial Black"/>
                <a:cs typeface="Arial Black"/>
              </a:rPr>
              <a:t> </a:t>
            </a:r>
            <a:r>
              <a:rPr sz="1600" spc="-50" dirty="0">
                <a:latin typeface="Arial Black"/>
                <a:cs typeface="Arial Black"/>
              </a:rPr>
              <a:t>del</a:t>
            </a:r>
            <a:r>
              <a:rPr sz="1600" spc="-160" dirty="0">
                <a:latin typeface="Arial Black"/>
                <a:cs typeface="Arial Black"/>
              </a:rPr>
              <a:t> </a:t>
            </a:r>
            <a:r>
              <a:rPr sz="1600" spc="-20" dirty="0">
                <a:latin typeface="Arial Black"/>
                <a:cs typeface="Arial Black"/>
              </a:rPr>
              <a:t>2023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7491" y="1370075"/>
            <a:ext cx="11576685" cy="1853564"/>
            <a:chOff x="507491" y="1370075"/>
            <a:chExt cx="11576685" cy="1853564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491" y="1478279"/>
              <a:ext cx="4963668" cy="7147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6583" y="1370075"/>
              <a:ext cx="5887212" cy="123748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364480" y="1508759"/>
              <a:ext cx="626745" cy="574675"/>
            </a:xfrm>
            <a:custGeom>
              <a:avLst/>
              <a:gdLst/>
              <a:ahLst/>
              <a:cxnLst/>
              <a:rect l="l" t="t" r="r" b="b"/>
              <a:pathLst>
                <a:path w="626745" h="574675">
                  <a:moveTo>
                    <a:pt x="339090" y="0"/>
                  </a:moveTo>
                  <a:lnTo>
                    <a:pt x="339090" y="143637"/>
                  </a:lnTo>
                  <a:lnTo>
                    <a:pt x="0" y="143637"/>
                  </a:lnTo>
                  <a:lnTo>
                    <a:pt x="0" y="430911"/>
                  </a:lnTo>
                  <a:lnTo>
                    <a:pt x="339090" y="430911"/>
                  </a:lnTo>
                  <a:lnTo>
                    <a:pt x="339090" y="574548"/>
                  </a:lnTo>
                  <a:lnTo>
                    <a:pt x="626364" y="287274"/>
                  </a:lnTo>
                  <a:lnTo>
                    <a:pt x="3390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64480" y="1508759"/>
              <a:ext cx="626745" cy="574675"/>
            </a:xfrm>
            <a:custGeom>
              <a:avLst/>
              <a:gdLst/>
              <a:ahLst/>
              <a:cxnLst/>
              <a:rect l="l" t="t" r="r" b="b"/>
              <a:pathLst>
                <a:path w="626745" h="574675">
                  <a:moveTo>
                    <a:pt x="0" y="143637"/>
                  </a:moveTo>
                  <a:lnTo>
                    <a:pt x="339090" y="143637"/>
                  </a:lnTo>
                  <a:lnTo>
                    <a:pt x="339090" y="0"/>
                  </a:lnTo>
                  <a:lnTo>
                    <a:pt x="626364" y="287274"/>
                  </a:lnTo>
                  <a:lnTo>
                    <a:pt x="339090" y="574548"/>
                  </a:lnTo>
                  <a:lnTo>
                    <a:pt x="339090" y="430911"/>
                  </a:lnTo>
                  <a:lnTo>
                    <a:pt x="0" y="430911"/>
                  </a:lnTo>
                  <a:lnTo>
                    <a:pt x="0" y="14363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8024" y="2586227"/>
              <a:ext cx="5649468" cy="63703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069580" y="3169920"/>
            <a:ext cx="3959860" cy="2220595"/>
            <a:chOff x="8069580" y="3169920"/>
            <a:chExt cx="3959860" cy="2220595"/>
          </a:xfrm>
        </p:grpSpPr>
        <p:sp>
          <p:nvSpPr>
            <p:cNvPr id="26" name="object 26"/>
            <p:cNvSpPr/>
            <p:nvPr/>
          </p:nvSpPr>
          <p:spPr>
            <a:xfrm>
              <a:off x="8069580" y="3169920"/>
              <a:ext cx="3959860" cy="2220595"/>
            </a:xfrm>
            <a:custGeom>
              <a:avLst/>
              <a:gdLst/>
              <a:ahLst/>
              <a:cxnLst/>
              <a:rect l="l" t="t" r="r" b="b"/>
              <a:pathLst>
                <a:path w="3959859" h="2220595">
                  <a:moveTo>
                    <a:pt x="3959352" y="0"/>
                  </a:moveTo>
                  <a:lnTo>
                    <a:pt x="0" y="0"/>
                  </a:lnTo>
                  <a:lnTo>
                    <a:pt x="0" y="2220467"/>
                  </a:lnTo>
                  <a:lnTo>
                    <a:pt x="3959352" y="2220467"/>
                  </a:lnTo>
                  <a:lnTo>
                    <a:pt x="3959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60636" y="3765804"/>
              <a:ext cx="2141220" cy="1330960"/>
            </a:xfrm>
            <a:custGeom>
              <a:avLst/>
              <a:gdLst/>
              <a:ahLst/>
              <a:cxnLst/>
              <a:rect l="l" t="t" r="r" b="b"/>
              <a:pathLst>
                <a:path w="2141220" h="1330960">
                  <a:moveTo>
                    <a:pt x="0" y="1243584"/>
                  </a:moveTo>
                  <a:lnTo>
                    <a:pt x="0" y="1330452"/>
                  </a:lnTo>
                </a:path>
                <a:path w="2141220" h="1330960">
                  <a:moveTo>
                    <a:pt x="0" y="0"/>
                  </a:moveTo>
                  <a:lnTo>
                    <a:pt x="0" y="1149096"/>
                  </a:lnTo>
                </a:path>
                <a:path w="2141220" h="1330960">
                  <a:moveTo>
                    <a:pt x="356616" y="1243584"/>
                  </a:moveTo>
                  <a:lnTo>
                    <a:pt x="356616" y="1330452"/>
                  </a:lnTo>
                </a:path>
                <a:path w="2141220" h="1330960">
                  <a:moveTo>
                    <a:pt x="356616" y="0"/>
                  </a:moveTo>
                  <a:lnTo>
                    <a:pt x="356616" y="1149096"/>
                  </a:lnTo>
                </a:path>
                <a:path w="2141220" h="1330960">
                  <a:moveTo>
                    <a:pt x="714756" y="1243584"/>
                  </a:moveTo>
                  <a:lnTo>
                    <a:pt x="714756" y="1330452"/>
                  </a:lnTo>
                </a:path>
                <a:path w="2141220" h="1330960">
                  <a:moveTo>
                    <a:pt x="714756" y="0"/>
                  </a:moveTo>
                  <a:lnTo>
                    <a:pt x="714756" y="1149096"/>
                  </a:lnTo>
                </a:path>
                <a:path w="2141220" h="1330960">
                  <a:moveTo>
                    <a:pt x="1071372" y="1243584"/>
                  </a:moveTo>
                  <a:lnTo>
                    <a:pt x="1071372" y="1330452"/>
                  </a:lnTo>
                </a:path>
                <a:path w="2141220" h="1330960">
                  <a:moveTo>
                    <a:pt x="1071372" y="0"/>
                  </a:moveTo>
                  <a:lnTo>
                    <a:pt x="1071372" y="1149096"/>
                  </a:lnTo>
                </a:path>
                <a:path w="2141220" h="1330960">
                  <a:moveTo>
                    <a:pt x="1427988" y="1243584"/>
                  </a:moveTo>
                  <a:lnTo>
                    <a:pt x="1427988" y="1330452"/>
                  </a:lnTo>
                </a:path>
                <a:path w="2141220" h="1330960">
                  <a:moveTo>
                    <a:pt x="1427988" y="0"/>
                  </a:moveTo>
                  <a:lnTo>
                    <a:pt x="1427988" y="1149096"/>
                  </a:lnTo>
                </a:path>
                <a:path w="2141220" h="1330960">
                  <a:moveTo>
                    <a:pt x="1784604" y="1243584"/>
                  </a:moveTo>
                  <a:lnTo>
                    <a:pt x="1784604" y="1330452"/>
                  </a:lnTo>
                </a:path>
                <a:path w="2141220" h="1330960">
                  <a:moveTo>
                    <a:pt x="1784604" y="0"/>
                  </a:moveTo>
                  <a:lnTo>
                    <a:pt x="1784604" y="1149096"/>
                  </a:lnTo>
                </a:path>
                <a:path w="2141220" h="1330960">
                  <a:moveTo>
                    <a:pt x="2141220" y="0"/>
                  </a:moveTo>
                  <a:lnTo>
                    <a:pt x="2141220" y="133045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04020" y="4117847"/>
              <a:ext cx="2178050" cy="891540"/>
            </a:xfrm>
            <a:custGeom>
              <a:avLst/>
              <a:gdLst/>
              <a:ahLst/>
              <a:cxnLst/>
              <a:rect l="l" t="t" r="r" b="b"/>
              <a:pathLst>
                <a:path w="2178050" h="891539">
                  <a:moveTo>
                    <a:pt x="53340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53340" y="94488"/>
                  </a:lnTo>
                  <a:lnTo>
                    <a:pt x="53340" y="0"/>
                  </a:lnTo>
                  <a:close/>
                </a:path>
                <a:path w="2178050" h="891539">
                  <a:moveTo>
                    <a:pt x="214884" y="265176"/>
                  </a:moveTo>
                  <a:lnTo>
                    <a:pt x="0" y="265176"/>
                  </a:lnTo>
                  <a:lnTo>
                    <a:pt x="0" y="359664"/>
                  </a:lnTo>
                  <a:lnTo>
                    <a:pt x="214884" y="359664"/>
                  </a:lnTo>
                  <a:lnTo>
                    <a:pt x="214884" y="265176"/>
                  </a:lnTo>
                  <a:close/>
                </a:path>
                <a:path w="2178050" h="891539">
                  <a:moveTo>
                    <a:pt x="321564" y="531876"/>
                  </a:moveTo>
                  <a:lnTo>
                    <a:pt x="0" y="531876"/>
                  </a:lnTo>
                  <a:lnTo>
                    <a:pt x="0" y="626364"/>
                  </a:lnTo>
                  <a:lnTo>
                    <a:pt x="321564" y="626364"/>
                  </a:lnTo>
                  <a:lnTo>
                    <a:pt x="321564" y="531876"/>
                  </a:lnTo>
                  <a:close/>
                </a:path>
                <a:path w="2178050" h="891539">
                  <a:moveTo>
                    <a:pt x="2177796" y="797052"/>
                  </a:moveTo>
                  <a:lnTo>
                    <a:pt x="0" y="797052"/>
                  </a:lnTo>
                  <a:lnTo>
                    <a:pt x="0" y="891540"/>
                  </a:lnTo>
                  <a:lnTo>
                    <a:pt x="2177796" y="891540"/>
                  </a:lnTo>
                  <a:lnTo>
                    <a:pt x="2177796" y="79705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04020" y="3765804"/>
              <a:ext cx="0" cy="1330960"/>
            </a:xfrm>
            <a:custGeom>
              <a:avLst/>
              <a:gdLst/>
              <a:ahLst/>
              <a:cxnLst/>
              <a:rect l="l" t="t" r="r" b="b"/>
              <a:pathLst>
                <a:path h="1330960">
                  <a:moveTo>
                    <a:pt x="0" y="133045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559285" y="4875403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0"/>
                </a:solidFill>
                <a:latin typeface="Calibri"/>
                <a:cs typeface="Calibri"/>
              </a:rPr>
              <a:t>122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76333" y="515086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04247" y="5150866"/>
            <a:ext cx="2299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713740" algn="l"/>
                <a:tab pos="1070610" algn="l"/>
                <a:tab pos="1398905" algn="l"/>
                <a:tab pos="1755775" algn="l"/>
                <a:tab pos="2112645" algn="l"/>
              </a:tabLst>
            </a:pP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140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53145" y="3246501"/>
            <a:ext cx="3238500" cy="17849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46200" marR="5080" indent="-781050">
              <a:lnSpc>
                <a:spcPct val="101800"/>
              </a:lnSpc>
              <a:spcBef>
                <a:spcPts val="80"/>
              </a:spcBef>
            </a:pP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Remisión</a:t>
            </a:r>
            <a:r>
              <a:rPr sz="11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1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información</a:t>
            </a:r>
            <a:r>
              <a:rPr sz="1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las</a:t>
            </a:r>
            <a:r>
              <a:rPr sz="11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585858"/>
                </a:solidFill>
                <a:latin typeface="Calibri"/>
                <a:cs typeface="Calibri"/>
              </a:rPr>
              <a:t>Procuradurías 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Públicas</a:t>
            </a:r>
            <a:r>
              <a:rPr sz="11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585858"/>
                </a:solidFill>
                <a:latin typeface="Calibri"/>
                <a:cs typeface="Calibri"/>
              </a:rPr>
              <a:t>Distritales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100">
              <a:latin typeface="Calibri"/>
              <a:cs typeface="Calibri"/>
            </a:endParaRPr>
          </a:p>
          <a:p>
            <a:pPr marL="112395">
              <a:lnSpc>
                <a:spcPct val="100000"/>
              </a:lnSpc>
              <a:spcBef>
                <a:spcPts val="5"/>
              </a:spcBef>
              <a:tabLst>
                <a:tab pos="1228725" algn="l"/>
              </a:tabLst>
            </a:pPr>
            <a:r>
              <a:rPr sz="1350" b="1" baseline="3086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350" b="1" spc="37" baseline="30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-15" baseline="3086" dirty="0">
                <a:solidFill>
                  <a:srgbClr val="585858"/>
                </a:solidFill>
                <a:latin typeface="Calibri"/>
                <a:cs typeface="Calibri"/>
              </a:rPr>
              <a:t>TRIMESTRES</a:t>
            </a:r>
            <a:r>
              <a:rPr sz="1350" b="1" spc="22" baseline="30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-30" baseline="3086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sz="1350" b="1" baseline="3086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5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L="112395">
              <a:lnSpc>
                <a:spcPct val="100000"/>
              </a:lnSpc>
              <a:spcBef>
                <a:spcPts val="1015"/>
              </a:spcBef>
              <a:tabLst>
                <a:tab pos="1282065" algn="l"/>
              </a:tabLst>
            </a:pPr>
            <a:r>
              <a:rPr sz="1350" b="1" baseline="3086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350" b="1" spc="37" baseline="30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-15" baseline="3086" dirty="0">
                <a:solidFill>
                  <a:srgbClr val="585858"/>
                </a:solidFill>
                <a:latin typeface="Calibri"/>
                <a:cs typeface="Calibri"/>
              </a:rPr>
              <a:t>TRIMESTRES</a:t>
            </a:r>
            <a:r>
              <a:rPr sz="1350" b="1" spc="22" baseline="30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-30" baseline="3086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sz="1350" b="1" baseline="3086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5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  <a:p>
            <a:pPr marL="112395">
              <a:lnSpc>
                <a:spcPct val="100000"/>
              </a:lnSpc>
              <a:spcBef>
                <a:spcPts val="1015"/>
              </a:spcBef>
              <a:tabLst>
                <a:tab pos="1442720" algn="l"/>
              </a:tabLst>
            </a:pPr>
            <a:r>
              <a:rPr sz="1350" b="1" baseline="3086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350" b="1" spc="37" baseline="30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-15" baseline="3086" dirty="0">
                <a:solidFill>
                  <a:srgbClr val="585858"/>
                </a:solidFill>
                <a:latin typeface="Calibri"/>
                <a:cs typeface="Calibri"/>
              </a:rPr>
              <a:t>TRIMESTRES</a:t>
            </a:r>
            <a:r>
              <a:rPr sz="1350" b="1" spc="22" baseline="30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-30" baseline="3086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sz="1350" b="1" baseline="3086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25" dirty="0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  <a:p>
            <a:pPr marL="166370">
              <a:lnSpc>
                <a:spcPct val="100000"/>
              </a:lnSpc>
              <a:spcBef>
                <a:spcPts val="1015"/>
              </a:spcBef>
              <a:tabLst>
                <a:tab pos="1549400" algn="l"/>
              </a:tabLst>
            </a:pPr>
            <a:r>
              <a:rPr sz="1350" b="1" baseline="3086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350" b="1" spc="30" baseline="30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-15" baseline="3086" dirty="0">
                <a:solidFill>
                  <a:srgbClr val="585858"/>
                </a:solidFill>
                <a:latin typeface="Calibri"/>
                <a:cs typeface="Calibri"/>
              </a:rPr>
              <a:t>TRIMESTRE</a:t>
            </a:r>
            <a:r>
              <a:rPr sz="1350" b="1" spc="30" baseline="30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50" b="1" spc="-30" baseline="3086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sz="1350" b="1" baseline="3086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b="1" spc="-25" dirty="0">
                <a:solidFill>
                  <a:srgbClr val="404040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r>
              <a:rPr sz="9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REMITIERON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539549" y="3165157"/>
            <a:ext cx="6494145" cy="2230120"/>
            <a:chOff x="5539549" y="3165157"/>
            <a:chExt cx="6494145" cy="2230120"/>
          </a:xfrm>
        </p:grpSpPr>
        <p:sp>
          <p:nvSpPr>
            <p:cNvPr id="35" name="object 35"/>
            <p:cNvSpPr/>
            <p:nvPr/>
          </p:nvSpPr>
          <p:spPr>
            <a:xfrm>
              <a:off x="8069579" y="3169920"/>
              <a:ext cx="3959860" cy="2220595"/>
            </a:xfrm>
            <a:custGeom>
              <a:avLst/>
              <a:gdLst/>
              <a:ahLst/>
              <a:cxnLst/>
              <a:rect l="l" t="t" r="r" b="b"/>
              <a:pathLst>
                <a:path w="3959859" h="2220595">
                  <a:moveTo>
                    <a:pt x="0" y="2220467"/>
                  </a:moveTo>
                  <a:lnTo>
                    <a:pt x="3959352" y="2220467"/>
                  </a:lnTo>
                  <a:lnTo>
                    <a:pt x="3959352" y="0"/>
                  </a:lnTo>
                  <a:lnTo>
                    <a:pt x="0" y="0"/>
                  </a:lnTo>
                  <a:lnTo>
                    <a:pt x="0" y="22204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59423" y="3808476"/>
              <a:ext cx="1544320" cy="1329055"/>
            </a:xfrm>
            <a:custGeom>
              <a:avLst/>
              <a:gdLst/>
              <a:ahLst/>
              <a:cxnLst/>
              <a:rect l="l" t="t" r="r" b="b"/>
              <a:pathLst>
                <a:path w="1544320" h="1329054">
                  <a:moveTo>
                    <a:pt x="0" y="1243584"/>
                  </a:moveTo>
                  <a:lnTo>
                    <a:pt x="0" y="1328928"/>
                  </a:lnTo>
                </a:path>
                <a:path w="1544320" h="1329054">
                  <a:moveTo>
                    <a:pt x="0" y="0"/>
                  </a:moveTo>
                  <a:lnTo>
                    <a:pt x="0" y="1149096"/>
                  </a:lnTo>
                </a:path>
                <a:path w="1544320" h="1329054">
                  <a:moveTo>
                    <a:pt x="513587" y="1243584"/>
                  </a:moveTo>
                  <a:lnTo>
                    <a:pt x="513587" y="1328928"/>
                  </a:lnTo>
                </a:path>
                <a:path w="1544320" h="1329054">
                  <a:moveTo>
                    <a:pt x="513587" y="0"/>
                  </a:moveTo>
                  <a:lnTo>
                    <a:pt x="513587" y="1149096"/>
                  </a:lnTo>
                </a:path>
                <a:path w="1544320" h="1329054">
                  <a:moveTo>
                    <a:pt x="1028700" y="0"/>
                  </a:moveTo>
                  <a:lnTo>
                    <a:pt x="1028700" y="1328928"/>
                  </a:lnTo>
                </a:path>
                <a:path w="1544320" h="1329054">
                  <a:moveTo>
                    <a:pt x="1543811" y="0"/>
                  </a:moveTo>
                  <a:lnTo>
                    <a:pt x="1543811" y="132892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44312" y="3893819"/>
              <a:ext cx="1544320" cy="1158240"/>
            </a:xfrm>
            <a:custGeom>
              <a:avLst/>
              <a:gdLst/>
              <a:ahLst/>
              <a:cxnLst/>
              <a:rect l="l" t="t" r="r" b="b"/>
              <a:pathLst>
                <a:path w="1544320" h="1158239">
                  <a:moveTo>
                    <a:pt x="102108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102108" y="94488"/>
                  </a:lnTo>
                  <a:lnTo>
                    <a:pt x="102108" y="0"/>
                  </a:lnTo>
                  <a:close/>
                </a:path>
                <a:path w="1544320" h="1158239">
                  <a:moveTo>
                    <a:pt x="205740" y="531876"/>
                  </a:moveTo>
                  <a:lnTo>
                    <a:pt x="0" y="531876"/>
                  </a:lnTo>
                  <a:lnTo>
                    <a:pt x="0" y="626364"/>
                  </a:lnTo>
                  <a:lnTo>
                    <a:pt x="205740" y="626364"/>
                  </a:lnTo>
                  <a:lnTo>
                    <a:pt x="205740" y="531876"/>
                  </a:lnTo>
                  <a:close/>
                </a:path>
                <a:path w="1544320" h="1158239">
                  <a:moveTo>
                    <a:pt x="307848" y="266700"/>
                  </a:moveTo>
                  <a:lnTo>
                    <a:pt x="0" y="266700"/>
                  </a:lnTo>
                  <a:lnTo>
                    <a:pt x="0" y="361188"/>
                  </a:lnTo>
                  <a:lnTo>
                    <a:pt x="307848" y="361188"/>
                  </a:lnTo>
                  <a:lnTo>
                    <a:pt x="307848" y="266700"/>
                  </a:lnTo>
                  <a:close/>
                </a:path>
                <a:path w="1544320" h="1158239">
                  <a:moveTo>
                    <a:pt x="515112" y="797052"/>
                  </a:moveTo>
                  <a:lnTo>
                    <a:pt x="0" y="797052"/>
                  </a:lnTo>
                  <a:lnTo>
                    <a:pt x="0" y="891540"/>
                  </a:lnTo>
                  <a:lnTo>
                    <a:pt x="515112" y="891540"/>
                  </a:lnTo>
                  <a:lnTo>
                    <a:pt x="515112" y="797052"/>
                  </a:lnTo>
                  <a:close/>
                </a:path>
                <a:path w="1544320" h="1158239">
                  <a:moveTo>
                    <a:pt x="1543812" y="1063752"/>
                  </a:moveTo>
                  <a:lnTo>
                    <a:pt x="0" y="1063752"/>
                  </a:lnTo>
                  <a:lnTo>
                    <a:pt x="0" y="1158240"/>
                  </a:lnTo>
                  <a:lnTo>
                    <a:pt x="1543812" y="1158240"/>
                  </a:lnTo>
                  <a:lnTo>
                    <a:pt x="1543812" y="106375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44311" y="3808476"/>
              <a:ext cx="0" cy="1329055"/>
            </a:xfrm>
            <a:custGeom>
              <a:avLst/>
              <a:gdLst/>
              <a:ahLst/>
              <a:cxnLst/>
              <a:rect l="l" t="t" r="r" b="b"/>
              <a:pathLst>
                <a:path h="1329054">
                  <a:moveTo>
                    <a:pt x="0" y="132892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165593" y="4916804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35623" y="4650689"/>
            <a:ext cx="711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26505" y="4385564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29629" y="4119753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23509" y="3853942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15609" y="5192014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30721" y="5192014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16623" y="5192014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31735" y="5192014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46593" y="5192014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92167" y="4910708"/>
            <a:ext cx="1057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r>
              <a:rPr sz="9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REMITIERON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59553" y="4644897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b="1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TRIMESTRE</a:t>
            </a:r>
            <a:r>
              <a:rPr sz="900" b="1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05578" y="4379214"/>
            <a:ext cx="945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900" b="1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TRIMESTRES</a:t>
            </a:r>
            <a:r>
              <a:rPr sz="9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05578" y="4113403"/>
            <a:ext cx="945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900" b="1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TRIMESTRES</a:t>
            </a:r>
            <a:r>
              <a:rPr sz="9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05578" y="3847592"/>
            <a:ext cx="945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900" b="1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TRIMESTRES</a:t>
            </a:r>
            <a:r>
              <a:rPr sz="9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42585" y="3258439"/>
            <a:ext cx="223774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indent="124460">
              <a:lnSpc>
                <a:spcPct val="101699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Remisión</a:t>
            </a:r>
            <a:r>
              <a:rPr sz="12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información</a:t>
            </a:r>
            <a:r>
              <a:rPr sz="1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585858"/>
                </a:solidFill>
                <a:latin typeface="Calibri"/>
                <a:cs typeface="Calibri"/>
              </a:rPr>
              <a:t>las </a:t>
            </a: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Procuradurías</a:t>
            </a:r>
            <a:r>
              <a:rPr sz="12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Públicas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Provinciales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31291" y="3177349"/>
            <a:ext cx="7374890" cy="2261870"/>
            <a:chOff x="431291" y="3177349"/>
            <a:chExt cx="7374890" cy="2261870"/>
          </a:xfrm>
        </p:grpSpPr>
        <p:sp>
          <p:nvSpPr>
            <p:cNvPr id="56" name="object 56"/>
            <p:cNvSpPr/>
            <p:nvPr/>
          </p:nvSpPr>
          <p:spPr>
            <a:xfrm>
              <a:off x="4309871" y="3182111"/>
              <a:ext cx="3491865" cy="2249805"/>
            </a:xfrm>
            <a:custGeom>
              <a:avLst/>
              <a:gdLst/>
              <a:ahLst/>
              <a:cxnLst/>
              <a:rect l="l" t="t" r="r" b="b"/>
              <a:pathLst>
                <a:path w="3491865" h="2249804">
                  <a:moveTo>
                    <a:pt x="0" y="2249424"/>
                  </a:moveTo>
                  <a:lnTo>
                    <a:pt x="3491483" y="2249424"/>
                  </a:lnTo>
                  <a:lnTo>
                    <a:pt x="3491483" y="0"/>
                  </a:lnTo>
                  <a:lnTo>
                    <a:pt x="0" y="0"/>
                  </a:lnTo>
                  <a:lnTo>
                    <a:pt x="0" y="22494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1291" y="3189731"/>
              <a:ext cx="3493135" cy="2249805"/>
            </a:xfrm>
            <a:custGeom>
              <a:avLst/>
              <a:gdLst/>
              <a:ahLst/>
              <a:cxnLst/>
              <a:rect l="l" t="t" r="r" b="b"/>
              <a:pathLst>
                <a:path w="3493135" h="2249804">
                  <a:moveTo>
                    <a:pt x="3493008" y="0"/>
                  </a:moveTo>
                  <a:lnTo>
                    <a:pt x="0" y="0"/>
                  </a:lnTo>
                  <a:lnTo>
                    <a:pt x="0" y="2249424"/>
                  </a:lnTo>
                  <a:lnTo>
                    <a:pt x="3493008" y="2249424"/>
                  </a:lnTo>
                  <a:lnTo>
                    <a:pt x="3493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50491" y="4002023"/>
              <a:ext cx="2105025" cy="1141730"/>
            </a:xfrm>
            <a:custGeom>
              <a:avLst/>
              <a:gdLst/>
              <a:ahLst/>
              <a:cxnLst/>
              <a:rect l="l" t="t" r="r" b="b"/>
              <a:pathLst>
                <a:path w="2105025" h="1141729">
                  <a:moveTo>
                    <a:pt x="0" y="839724"/>
                  </a:moveTo>
                  <a:lnTo>
                    <a:pt x="0" y="1141476"/>
                  </a:lnTo>
                </a:path>
                <a:path w="2105025" h="1141729">
                  <a:moveTo>
                    <a:pt x="0" y="153924"/>
                  </a:moveTo>
                  <a:lnTo>
                    <a:pt x="0" y="758951"/>
                  </a:lnTo>
                </a:path>
                <a:path w="2105025" h="1141729">
                  <a:moveTo>
                    <a:pt x="0" y="0"/>
                  </a:moveTo>
                  <a:lnTo>
                    <a:pt x="0" y="73151"/>
                  </a:lnTo>
                </a:path>
                <a:path w="2105025" h="1141729">
                  <a:moveTo>
                    <a:pt x="525780" y="839724"/>
                  </a:moveTo>
                  <a:lnTo>
                    <a:pt x="525780" y="1141476"/>
                  </a:lnTo>
                </a:path>
                <a:path w="2105025" h="1141729">
                  <a:moveTo>
                    <a:pt x="525780" y="153924"/>
                  </a:moveTo>
                  <a:lnTo>
                    <a:pt x="525780" y="758951"/>
                  </a:lnTo>
                </a:path>
                <a:path w="2105025" h="1141729">
                  <a:moveTo>
                    <a:pt x="525780" y="0"/>
                  </a:moveTo>
                  <a:lnTo>
                    <a:pt x="525780" y="73151"/>
                  </a:lnTo>
                </a:path>
                <a:path w="2105025" h="1141729">
                  <a:moveTo>
                    <a:pt x="1051559" y="153924"/>
                  </a:moveTo>
                  <a:lnTo>
                    <a:pt x="1051559" y="1141476"/>
                  </a:lnTo>
                </a:path>
                <a:path w="2105025" h="1141729">
                  <a:moveTo>
                    <a:pt x="1051559" y="0"/>
                  </a:moveTo>
                  <a:lnTo>
                    <a:pt x="1051559" y="73151"/>
                  </a:lnTo>
                </a:path>
                <a:path w="2105025" h="1141729">
                  <a:moveTo>
                    <a:pt x="1578864" y="0"/>
                  </a:moveTo>
                  <a:lnTo>
                    <a:pt x="1578864" y="1141476"/>
                  </a:lnTo>
                </a:path>
                <a:path w="2105025" h="1141729">
                  <a:moveTo>
                    <a:pt x="2104644" y="0"/>
                  </a:moveTo>
                  <a:lnTo>
                    <a:pt x="2104644" y="114147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24712" y="4075175"/>
              <a:ext cx="2105025" cy="995680"/>
            </a:xfrm>
            <a:custGeom>
              <a:avLst/>
              <a:gdLst/>
              <a:ahLst/>
              <a:cxnLst/>
              <a:rect l="l" t="t" r="r" b="b"/>
              <a:pathLst>
                <a:path w="2105025" h="995679">
                  <a:moveTo>
                    <a:pt x="525780" y="914400"/>
                  </a:moveTo>
                  <a:lnTo>
                    <a:pt x="0" y="914400"/>
                  </a:lnTo>
                  <a:lnTo>
                    <a:pt x="0" y="995172"/>
                  </a:lnTo>
                  <a:lnTo>
                    <a:pt x="525780" y="995172"/>
                  </a:lnTo>
                  <a:lnTo>
                    <a:pt x="525780" y="914400"/>
                  </a:lnTo>
                  <a:close/>
                </a:path>
                <a:path w="2105025" h="995679">
                  <a:moveTo>
                    <a:pt x="525780" y="457200"/>
                  </a:moveTo>
                  <a:lnTo>
                    <a:pt x="0" y="457200"/>
                  </a:lnTo>
                  <a:lnTo>
                    <a:pt x="0" y="537972"/>
                  </a:lnTo>
                  <a:lnTo>
                    <a:pt x="525780" y="537972"/>
                  </a:lnTo>
                  <a:lnTo>
                    <a:pt x="525780" y="457200"/>
                  </a:lnTo>
                  <a:close/>
                </a:path>
                <a:path w="2105025" h="995679">
                  <a:moveTo>
                    <a:pt x="525780" y="228600"/>
                  </a:moveTo>
                  <a:lnTo>
                    <a:pt x="0" y="228600"/>
                  </a:lnTo>
                  <a:lnTo>
                    <a:pt x="0" y="309372"/>
                  </a:lnTo>
                  <a:lnTo>
                    <a:pt x="525780" y="309372"/>
                  </a:lnTo>
                  <a:lnTo>
                    <a:pt x="525780" y="228600"/>
                  </a:lnTo>
                  <a:close/>
                </a:path>
                <a:path w="2105025" h="995679">
                  <a:moveTo>
                    <a:pt x="1577340" y="685800"/>
                  </a:moveTo>
                  <a:lnTo>
                    <a:pt x="0" y="685800"/>
                  </a:lnTo>
                  <a:lnTo>
                    <a:pt x="0" y="766572"/>
                  </a:lnTo>
                  <a:lnTo>
                    <a:pt x="1577340" y="766572"/>
                  </a:lnTo>
                  <a:lnTo>
                    <a:pt x="1577340" y="685800"/>
                  </a:lnTo>
                  <a:close/>
                </a:path>
                <a:path w="2105025" h="995679">
                  <a:moveTo>
                    <a:pt x="2104644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2104644" y="80772"/>
                  </a:lnTo>
                  <a:lnTo>
                    <a:pt x="2104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24711" y="4002023"/>
              <a:ext cx="0" cy="1141730"/>
            </a:xfrm>
            <a:custGeom>
              <a:avLst/>
              <a:gdLst/>
              <a:ahLst/>
              <a:cxnLst/>
              <a:rect l="l" t="t" r="r" b="b"/>
              <a:pathLst>
                <a:path h="1141729">
                  <a:moveTo>
                    <a:pt x="0" y="114147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726438" y="4942458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79141" y="4713858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26438" y="4485258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26438" y="4256354"/>
            <a:ext cx="711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05302" y="4028313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95146" y="519912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21536" y="519912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47951" y="519912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73985" y="519912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00400" y="519912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26815" y="519912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4055" y="4935982"/>
            <a:ext cx="436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Arequipa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43712" y="4707382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Cusco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14502" y="4479163"/>
            <a:ext cx="516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Moquegua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8763" y="4250563"/>
            <a:ext cx="25272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Calibri"/>
                <a:cs typeface="Calibri"/>
              </a:rPr>
              <a:t>Puno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44626" y="4021963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Tacna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02766" y="3265170"/>
            <a:ext cx="216154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indent="86360">
              <a:lnSpc>
                <a:spcPct val="101699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Remisión</a:t>
            </a:r>
            <a:r>
              <a:rPr sz="12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información</a:t>
            </a:r>
            <a:r>
              <a:rPr sz="1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585858"/>
                </a:solidFill>
                <a:latin typeface="Calibri"/>
                <a:cs typeface="Calibri"/>
              </a:rPr>
              <a:t>las </a:t>
            </a: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Procuradurías</a:t>
            </a:r>
            <a:r>
              <a:rPr sz="12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Públicas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Regionales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31291" y="3189732"/>
            <a:ext cx="3493135" cy="2249805"/>
          </a:xfrm>
          <a:custGeom>
            <a:avLst/>
            <a:gdLst/>
            <a:ahLst/>
            <a:cxnLst/>
            <a:rect l="l" t="t" r="r" b="b"/>
            <a:pathLst>
              <a:path w="3493135" h="2249804">
                <a:moveTo>
                  <a:pt x="0" y="2249424"/>
                </a:moveTo>
                <a:lnTo>
                  <a:pt x="3493008" y="2249424"/>
                </a:lnTo>
                <a:lnTo>
                  <a:pt x="3493008" y="0"/>
                </a:lnTo>
                <a:lnTo>
                  <a:pt x="0" y="0"/>
                </a:lnTo>
                <a:lnTo>
                  <a:pt x="0" y="22494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Título 1">
            <a:extLst>
              <a:ext uri="{FF2B5EF4-FFF2-40B4-BE49-F238E27FC236}">
                <a16:creationId xmlns:a16="http://schemas.microsoft.com/office/drawing/2014/main" id="{2CC77D82-B5F5-C827-67A1-43396DD4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33" y="677670"/>
            <a:ext cx="10515600" cy="778569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ESTADO DE LA SOLICITUD DE INFORMACIÓN RELACIONADA AL SEGUIMIENTO Y </a:t>
            </a:r>
            <a:b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MONITOREO DEL SISTEMA DE DEFENSA JURÍDICA DEL ESTADO</a:t>
            </a:r>
            <a:r>
              <a:rPr lang="es-MX" sz="1800" dirty="0"/>
              <a:t> </a:t>
            </a:r>
            <a:endParaRPr lang="es-PE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037" y="4242054"/>
            <a:ext cx="4669790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Arial Black"/>
                <a:cs typeface="Arial Black"/>
              </a:rPr>
              <a:t>Fuente:</a:t>
            </a:r>
            <a:r>
              <a:rPr sz="900" spc="-100" dirty="0">
                <a:latin typeface="Arial Black"/>
                <a:cs typeface="Arial Black"/>
              </a:rPr>
              <a:t> </a:t>
            </a:r>
            <a:r>
              <a:rPr sz="900" spc="-50" dirty="0">
                <a:latin typeface="Arial Black"/>
                <a:cs typeface="Arial Black"/>
              </a:rPr>
              <a:t>Servicio</a:t>
            </a:r>
            <a:r>
              <a:rPr sz="900" spc="-7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de</a:t>
            </a:r>
            <a:r>
              <a:rPr sz="900" spc="-90" dirty="0">
                <a:latin typeface="Arial Black"/>
                <a:cs typeface="Arial Black"/>
              </a:rPr>
              <a:t> </a:t>
            </a:r>
            <a:r>
              <a:rPr sz="900" spc="-30" dirty="0">
                <a:latin typeface="Arial Black"/>
                <a:cs typeface="Arial Black"/>
              </a:rPr>
              <a:t>Publicidad</a:t>
            </a:r>
            <a:r>
              <a:rPr sz="900" spc="-50" dirty="0">
                <a:latin typeface="Arial Black"/>
                <a:cs typeface="Arial Black"/>
              </a:rPr>
              <a:t> </a:t>
            </a:r>
            <a:r>
              <a:rPr sz="900" spc="-45" dirty="0">
                <a:latin typeface="Arial Black"/>
                <a:cs typeface="Arial Black"/>
              </a:rPr>
              <a:t>Registral</a:t>
            </a:r>
            <a:r>
              <a:rPr sz="900" spc="-90" dirty="0">
                <a:latin typeface="Arial Black"/>
                <a:cs typeface="Arial Black"/>
              </a:rPr>
              <a:t> </a:t>
            </a:r>
            <a:r>
              <a:rPr sz="900" spc="-85" dirty="0">
                <a:latin typeface="Arial Black"/>
                <a:cs typeface="Arial Black"/>
              </a:rPr>
              <a:t>En</a:t>
            </a:r>
            <a:r>
              <a:rPr sz="900" spc="-75" dirty="0">
                <a:latin typeface="Arial Black"/>
                <a:cs typeface="Arial Black"/>
              </a:rPr>
              <a:t> </a:t>
            </a:r>
            <a:r>
              <a:rPr sz="900" spc="-50" dirty="0">
                <a:latin typeface="Arial Black"/>
                <a:cs typeface="Arial Black"/>
              </a:rPr>
              <a:t>Línea</a:t>
            </a:r>
            <a:r>
              <a:rPr sz="900" spc="-85" dirty="0">
                <a:latin typeface="Arial Black"/>
                <a:cs typeface="Arial Black"/>
              </a:rPr>
              <a:t> </a:t>
            </a:r>
            <a:r>
              <a:rPr sz="900" spc="-60" dirty="0">
                <a:latin typeface="Arial Black"/>
                <a:cs typeface="Arial Black"/>
              </a:rPr>
              <a:t>(SPRL)</a:t>
            </a:r>
            <a:r>
              <a:rPr sz="900" spc="-95" dirty="0">
                <a:latin typeface="Arial Black"/>
                <a:cs typeface="Arial Black"/>
              </a:rPr>
              <a:t> </a:t>
            </a:r>
            <a:r>
              <a:rPr sz="900" b="1" spc="295" dirty="0">
                <a:latin typeface="Trebuchet MS"/>
                <a:cs typeface="Trebuchet MS"/>
              </a:rPr>
              <a:t>–</a:t>
            </a:r>
            <a:r>
              <a:rPr sz="900" b="1" spc="-45" dirty="0">
                <a:latin typeface="Trebuchet MS"/>
                <a:cs typeface="Trebuchet MS"/>
              </a:rPr>
              <a:t> </a:t>
            </a:r>
            <a:r>
              <a:rPr sz="900" spc="-100" dirty="0">
                <a:latin typeface="Arial Black"/>
                <a:cs typeface="Arial Black"/>
              </a:rPr>
              <a:t>SUNARP</a:t>
            </a:r>
            <a:r>
              <a:rPr sz="900" spc="-80" dirty="0">
                <a:latin typeface="Arial Black"/>
                <a:cs typeface="Arial Black"/>
              </a:rPr>
              <a:t> </a:t>
            </a:r>
            <a:r>
              <a:rPr sz="900" spc="-20" dirty="0">
                <a:latin typeface="Arial Black"/>
                <a:cs typeface="Arial Black"/>
              </a:rPr>
              <a:t>al</a:t>
            </a:r>
            <a:r>
              <a:rPr sz="900" spc="-65" dirty="0">
                <a:latin typeface="Arial Black"/>
                <a:cs typeface="Arial Black"/>
              </a:rPr>
              <a:t> </a:t>
            </a:r>
            <a:r>
              <a:rPr sz="900" spc="-10" dirty="0">
                <a:latin typeface="Arial Black"/>
                <a:cs typeface="Arial Black"/>
              </a:rPr>
              <a:t>30/04/2024</a:t>
            </a:r>
            <a:endParaRPr sz="900">
              <a:latin typeface="Arial Black"/>
              <a:cs typeface="Arial Black"/>
            </a:endParaRPr>
          </a:p>
          <a:p>
            <a:pPr marL="12700" marR="1129030">
              <a:lnSpc>
                <a:spcPts val="1980"/>
              </a:lnSpc>
              <a:spcBef>
                <a:spcPts val="90"/>
              </a:spcBef>
            </a:pPr>
            <a:r>
              <a:rPr sz="900" spc="-70" dirty="0">
                <a:latin typeface="Arial Black"/>
                <a:cs typeface="Arial Black"/>
              </a:rPr>
              <a:t>PPAD:</a:t>
            </a:r>
            <a:r>
              <a:rPr sz="900" spc="-6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Procuraduría</a:t>
            </a:r>
            <a:r>
              <a:rPr sz="900" spc="-10" dirty="0">
                <a:latin typeface="Arial Black"/>
                <a:cs typeface="Arial Black"/>
              </a:rPr>
              <a:t> </a:t>
            </a:r>
            <a:r>
              <a:rPr sz="900" spc="-40" dirty="0">
                <a:latin typeface="Arial Black"/>
                <a:cs typeface="Arial Black"/>
              </a:rPr>
              <a:t>Pública</a:t>
            </a:r>
            <a:r>
              <a:rPr sz="900" spc="-35" dirty="0">
                <a:latin typeface="Arial Black"/>
                <a:cs typeface="Arial Black"/>
              </a:rPr>
              <a:t> Anticorrupción</a:t>
            </a:r>
            <a:r>
              <a:rPr sz="900" spc="15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Descentralizada </a:t>
            </a:r>
            <a:r>
              <a:rPr sz="900" spc="-70" dirty="0">
                <a:latin typeface="Arial Black"/>
                <a:cs typeface="Arial Black"/>
              </a:rPr>
              <a:t>CR:</a:t>
            </a:r>
            <a:r>
              <a:rPr sz="900" spc="-75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Coordinación</a:t>
            </a:r>
            <a:r>
              <a:rPr sz="900" spc="-50" dirty="0">
                <a:latin typeface="Arial Black"/>
                <a:cs typeface="Arial Black"/>
              </a:rPr>
              <a:t> </a:t>
            </a:r>
            <a:r>
              <a:rPr sz="900" spc="-10" dirty="0">
                <a:latin typeface="Arial Black"/>
                <a:cs typeface="Arial Black"/>
              </a:rPr>
              <a:t>Regional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177" y="5003419"/>
            <a:ext cx="58750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El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día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18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marzo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año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curso,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SUNARP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brindó </a:t>
            </a:r>
            <a:r>
              <a:rPr sz="1800" dirty="0">
                <a:latin typeface="Calibri"/>
                <a:cs typeface="Calibri"/>
              </a:rPr>
              <a:t>capacitación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sobre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SPRL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remitió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correos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el </a:t>
            </a:r>
            <a:r>
              <a:rPr sz="1800" dirty="0">
                <a:latin typeface="Calibri"/>
                <a:cs typeface="Calibri"/>
              </a:rPr>
              <a:t>link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visualizar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diapositivas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grabación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capacitación: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177" y="6100978"/>
            <a:ext cx="4316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https://drive.google.com/drive/u/1/folders/1- QziTAvYxUYja6TqJjtsB34KbWh6HtoS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83891" y="208470"/>
            <a:ext cx="3146425" cy="2327910"/>
            <a:chOff x="8783891" y="208470"/>
            <a:chExt cx="3146425" cy="23279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3480" y="331333"/>
              <a:ext cx="3127248" cy="219545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88654" y="213233"/>
              <a:ext cx="3136900" cy="2318385"/>
            </a:xfrm>
            <a:custGeom>
              <a:avLst/>
              <a:gdLst/>
              <a:ahLst/>
              <a:cxnLst/>
              <a:rect l="l" t="t" r="r" b="b"/>
              <a:pathLst>
                <a:path w="3136900" h="2318385">
                  <a:moveTo>
                    <a:pt x="0" y="2318385"/>
                  </a:moveTo>
                  <a:lnTo>
                    <a:pt x="3136773" y="2318385"/>
                  </a:lnTo>
                  <a:lnTo>
                    <a:pt x="3136773" y="0"/>
                  </a:lnTo>
                  <a:lnTo>
                    <a:pt x="0" y="0"/>
                  </a:lnTo>
                  <a:lnTo>
                    <a:pt x="0" y="23183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6804" y="72619"/>
            <a:ext cx="1601713" cy="887739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40473" y="1878457"/>
          <a:ext cx="4672962" cy="2266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Ambito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419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Número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usuarios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SPRL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93040" marR="187325" indent="152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Saldo usado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7645" marR="8890" indent="-19240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ESPECIALIZ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ADAS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PPAD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AREQUIPA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1,224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13.1%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PPAD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CUSCO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761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8.2%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PPAD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MOQUEGUA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1,573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16.9%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PPAD</a:t>
                      </a:r>
                      <a:r>
                        <a:rPr sz="1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latin typeface="Arial MT"/>
                          <a:cs typeface="Arial MT"/>
                        </a:rPr>
                        <a:t>PUNO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1,528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16.4%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CR</a:t>
                      </a:r>
                      <a:r>
                        <a:rPr sz="10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TACNA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1094.1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11.7%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705" marR="33020" indent="-1397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GOBIERNO REGIONAL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AREQUIPA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3,107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33.3%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CUSCO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0.0%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2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MOQUEGUA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0.0%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PUNO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44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0.5%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TACNA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spc="-50" dirty="0">
                          <a:latin typeface="Arial MT"/>
                          <a:cs typeface="Arial MT"/>
                        </a:rPr>
                        <a:t>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0.0%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9,332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1952" y="3061550"/>
            <a:ext cx="3617318" cy="117753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117333" y="3517991"/>
            <a:ext cx="299085" cy="7905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20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2,000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1,500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1,000</a:t>
            </a:r>
            <a:endParaRPr sz="9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25"/>
              </a:spcBef>
            </a:pPr>
            <a:r>
              <a:rPr sz="900" b="1" spc="-25" dirty="0">
                <a:solidFill>
                  <a:srgbClr val="585858"/>
                </a:solidFill>
                <a:latin typeface="Arial"/>
                <a:cs typeface="Arial"/>
              </a:rPr>
              <a:t>500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00" b="1" spc="-5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7333" y="3058505"/>
            <a:ext cx="299085" cy="48450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0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3,500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3,000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2,500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00093" y="4290110"/>
            <a:ext cx="153670" cy="978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solidFill>
                  <a:srgbClr val="585858"/>
                </a:solidFill>
                <a:latin typeface="Arial"/>
                <a:cs typeface="Arial"/>
              </a:rPr>
              <a:t>PPAD</a:t>
            </a:r>
            <a:r>
              <a:rPr sz="9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AREQUIPA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8200" y="4289577"/>
            <a:ext cx="153670" cy="7880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solidFill>
                  <a:srgbClr val="585858"/>
                </a:solidFill>
                <a:latin typeface="Arial"/>
                <a:cs typeface="Arial"/>
              </a:rPr>
              <a:t>PPAD</a:t>
            </a:r>
            <a:r>
              <a:rPr sz="9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CUSCO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6561" y="4290364"/>
            <a:ext cx="153670" cy="106045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solidFill>
                  <a:srgbClr val="585858"/>
                </a:solidFill>
                <a:latin typeface="Arial"/>
                <a:cs typeface="Arial"/>
              </a:rPr>
              <a:t>PPAD</a:t>
            </a:r>
            <a:r>
              <a:rPr sz="9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MOQUEGUA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45049" y="4289425"/>
            <a:ext cx="153670" cy="7054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solidFill>
                  <a:srgbClr val="585858"/>
                </a:solidFill>
                <a:latin typeface="Arial"/>
                <a:cs typeface="Arial"/>
              </a:rPr>
              <a:t>PPAD</a:t>
            </a:r>
            <a:r>
              <a:rPr sz="9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585858"/>
                </a:solidFill>
                <a:latin typeface="Arial"/>
                <a:cs typeface="Arial"/>
              </a:rPr>
              <a:t>PUNO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93029" y="4288142"/>
            <a:ext cx="153670" cy="62484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solidFill>
                  <a:srgbClr val="585858"/>
                </a:solidFill>
                <a:latin typeface="Arial"/>
                <a:cs typeface="Arial"/>
              </a:rPr>
              <a:t>CR</a:t>
            </a:r>
            <a:r>
              <a:rPr sz="9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TACNA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41517" y="4289691"/>
            <a:ext cx="153670" cy="6292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AREQUIPA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89878" y="4289132"/>
            <a:ext cx="153670" cy="43942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CUSCO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37984" y="4289577"/>
            <a:ext cx="153670" cy="7118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MOQUEGUA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86345" y="4290199"/>
            <a:ext cx="153670" cy="35560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spc="-20" dirty="0">
                <a:solidFill>
                  <a:srgbClr val="585858"/>
                </a:solidFill>
                <a:latin typeface="Arial"/>
                <a:cs typeface="Arial"/>
              </a:rPr>
              <a:t>PUNO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34453" y="4289945"/>
            <a:ext cx="153670" cy="426084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TACNA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4254" y="5392673"/>
            <a:ext cx="1009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ESPECIALIZADAS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85376" y="5392673"/>
            <a:ext cx="1270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Arial"/>
                <a:cs typeface="Arial"/>
              </a:rPr>
              <a:t>GOBIERNO</a:t>
            </a:r>
            <a:r>
              <a:rPr sz="9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REGIONAL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7294" y="3622040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1,224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64423" y="3764026"/>
            <a:ext cx="2051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404040"/>
                </a:solidFill>
                <a:latin typeface="Arial"/>
                <a:cs typeface="Arial"/>
              </a:rPr>
              <a:t>761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38617" y="3515359"/>
            <a:ext cx="699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04040"/>
                </a:solidFill>
                <a:latin typeface="Arial"/>
                <a:cs typeface="Arial"/>
              </a:rPr>
              <a:t>1,573</a:t>
            </a:r>
            <a:r>
              <a:rPr sz="900" b="1" spc="2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50" b="1" spc="-15" baseline="-6172" dirty="0">
                <a:solidFill>
                  <a:srgbClr val="404040"/>
                </a:solidFill>
                <a:latin typeface="Arial"/>
                <a:cs typeface="Arial"/>
              </a:rPr>
              <a:t>1,528</a:t>
            </a:r>
            <a:endParaRPr sz="1350" baseline="-6172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28481" y="3661917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1094.1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08592" y="3045714"/>
            <a:ext cx="300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0"/>
                </a:solidFill>
                <a:latin typeface="Arial"/>
                <a:cs typeface="Arial"/>
              </a:rPr>
              <a:t>3,107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69729" y="3996639"/>
            <a:ext cx="768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92690" y="3983558"/>
            <a:ext cx="8242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40995" algn="l"/>
                <a:tab pos="721360" algn="l"/>
              </a:tabLst>
            </a:pPr>
            <a:r>
              <a:rPr sz="1350" b="1" spc="-75" baseline="-6172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350" b="1" baseline="-6172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900" b="1" spc="-25" dirty="0">
                <a:solidFill>
                  <a:srgbClr val="404040"/>
                </a:solidFill>
                <a:latin typeface="Arial"/>
                <a:cs typeface="Arial"/>
              </a:rPr>
              <a:t>44</a:t>
            </a:r>
            <a:r>
              <a:rPr sz="9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1350" b="1" spc="-75" baseline="-6172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1350" baseline="-6172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61047" y="2894076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2743200"/>
                </a:moveTo>
                <a:lnTo>
                  <a:pt x="4572000" y="2743200"/>
                </a:lnTo>
                <a:lnTo>
                  <a:pt x="457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ED995AA3-4D62-BA12-B3D6-EE1930B0F42E}"/>
              </a:ext>
            </a:extLst>
          </p:cNvPr>
          <p:cNvSpPr txBox="1">
            <a:spLocks/>
          </p:cNvSpPr>
          <p:nvPr/>
        </p:nvSpPr>
        <p:spPr>
          <a:xfrm>
            <a:off x="1559800" y="1096002"/>
            <a:ext cx="6031149" cy="424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Seguimiento y Monitoreo de cuenta con acceso al SPRL</a:t>
            </a:r>
          </a:p>
          <a:p>
            <a:pPr algn="ctr"/>
            <a:r>
              <a:rPr lang="es-MX" sz="1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Noviembre 2022 – Febrero 2024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CB38FE10-41FF-7197-D574-58D64CEC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36" y="108290"/>
            <a:ext cx="6709439" cy="505313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SERVICIO DE PUBLICIDAD REGISTRAL EN LÍNEA (SPRL) - SUNARP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55" y="12696"/>
            <a:ext cx="10654474" cy="6845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82059" y="2698242"/>
            <a:ext cx="4629785" cy="193706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065" marR="5080" algn="ctr">
              <a:lnSpc>
                <a:spcPts val="4750"/>
              </a:lnSpc>
              <a:spcBef>
                <a:spcPts val="705"/>
              </a:spcBef>
            </a:pPr>
            <a:r>
              <a:rPr lang="es-PE" sz="4400" dirty="0">
                <a:latin typeface="Arial Black"/>
                <a:cs typeface="Arial Black"/>
              </a:rPr>
              <a:t>PROCESOS DE SELECCIÓN 2021 - 2024</a:t>
            </a:r>
            <a:endParaRPr sz="44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9610" y="1174826"/>
            <a:ext cx="6864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PE" sz="8000" dirty="0"/>
              <a:t>4</a:t>
            </a:r>
            <a:endParaRPr sz="8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748" y="1118996"/>
            <a:ext cx="8815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0" dirty="0"/>
              <a:t>Principales</a:t>
            </a:r>
            <a:r>
              <a:rPr sz="2000" spc="-204" dirty="0"/>
              <a:t> </a:t>
            </a:r>
            <a:r>
              <a:rPr sz="2000" spc="-70" dirty="0"/>
              <a:t>logros</a:t>
            </a:r>
            <a:r>
              <a:rPr sz="2000" spc="-204" dirty="0"/>
              <a:t> </a:t>
            </a:r>
            <a:r>
              <a:rPr sz="2000" spc="-50" dirty="0"/>
              <a:t>de</a:t>
            </a:r>
            <a:r>
              <a:rPr sz="2000" spc="-210" dirty="0"/>
              <a:t> </a:t>
            </a:r>
            <a:r>
              <a:rPr sz="2000" spc="-30" dirty="0"/>
              <a:t>la</a:t>
            </a:r>
            <a:r>
              <a:rPr sz="2000" spc="-204" dirty="0"/>
              <a:t> </a:t>
            </a:r>
            <a:r>
              <a:rPr sz="2000" spc="-165" dirty="0"/>
              <a:t>DIR,</a:t>
            </a:r>
            <a:r>
              <a:rPr sz="2000" spc="-229" dirty="0"/>
              <a:t> </a:t>
            </a:r>
            <a:r>
              <a:rPr sz="2000" spc="-85" dirty="0"/>
              <a:t>respecto</a:t>
            </a:r>
            <a:r>
              <a:rPr sz="2000" spc="-210" dirty="0"/>
              <a:t> </a:t>
            </a:r>
            <a:r>
              <a:rPr sz="2000" spc="-65" dirty="0"/>
              <a:t>del</a:t>
            </a:r>
            <a:r>
              <a:rPr sz="2000" spc="-204" dirty="0"/>
              <a:t> </a:t>
            </a:r>
            <a:r>
              <a:rPr sz="2000" spc="-80" dirty="0"/>
              <a:t>proceso</a:t>
            </a:r>
            <a:r>
              <a:rPr sz="2000" spc="-215" dirty="0"/>
              <a:t> </a:t>
            </a:r>
            <a:r>
              <a:rPr sz="2000" spc="-50" dirty="0"/>
              <a:t>de</a:t>
            </a:r>
            <a:r>
              <a:rPr sz="2000" spc="-210" dirty="0"/>
              <a:t> </a:t>
            </a:r>
            <a:r>
              <a:rPr sz="2000" spc="-100" dirty="0"/>
              <a:t>selección</a:t>
            </a:r>
            <a:r>
              <a:rPr sz="2000" spc="-204" dirty="0"/>
              <a:t> </a:t>
            </a:r>
            <a:r>
              <a:rPr sz="2000" spc="-50" dirty="0"/>
              <a:t>de</a:t>
            </a:r>
            <a:r>
              <a:rPr sz="2000" spc="-210" dirty="0"/>
              <a:t> </a:t>
            </a:r>
            <a:r>
              <a:rPr sz="2000" spc="-25" dirty="0"/>
              <a:t>PP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1621389" y="6331077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2400"/>
              <a:ext cx="1780032" cy="4358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0" y="167639"/>
              <a:ext cx="1382268" cy="5349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198120"/>
              <a:ext cx="2170176" cy="394715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645413" y="2239517"/>
            <a:ext cx="3296920" cy="1308100"/>
          </a:xfrm>
          <a:custGeom>
            <a:avLst/>
            <a:gdLst/>
            <a:ahLst/>
            <a:cxnLst/>
            <a:rect l="l" t="t" r="r" b="b"/>
            <a:pathLst>
              <a:path w="3296920" h="1308100">
                <a:moveTo>
                  <a:pt x="0" y="1307591"/>
                </a:moveTo>
                <a:lnTo>
                  <a:pt x="3296412" y="1307591"/>
                </a:lnTo>
                <a:lnTo>
                  <a:pt x="3296412" y="0"/>
                </a:lnTo>
                <a:lnTo>
                  <a:pt x="0" y="0"/>
                </a:lnTo>
                <a:lnTo>
                  <a:pt x="0" y="1307591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001" y="1766584"/>
            <a:ext cx="3138170" cy="180721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R="168910" algn="ctr">
              <a:lnSpc>
                <a:spcPct val="100000"/>
              </a:lnSpc>
              <a:spcBef>
                <a:spcPts val="630"/>
              </a:spcBef>
            </a:pP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2021</a:t>
            </a:r>
            <a:endParaRPr sz="1800" dirty="0">
              <a:latin typeface="Arial Black"/>
              <a:cs typeface="Arial Black"/>
            </a:endParaRPr>
          </a:p>
          <a:p>
            <a:pPr marL="12700" marR="5080" algn="just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latin typeface="Lucida Sans Unicode"/>
                <a:cs typeface="Lucida Sans Unicode"/>
              </a:rPr>
              <a:t>Primer</a:t>
            </a:r>
            <a:r>
              <a:rPr sz="1800" spc="365" dirty="0">
                <a:latin typeface="Lucida Sans Unicode"/>
                <a:cs typeface="Lucida Sans Unicode"/>
              </a:rPr>
              <a:t>     </a:t>
            </a:r>
            <a:r>
              <a:rPr sz="1800" spc="45" dirty="0">
                <a:latin typeface="Lucida Sans Unicode"/>
                <a:cs typeface="Lucida Sans Unicode"/>
              </a:rPr>
              <a:t>Proceso</a:t>
            </a:r>
            <a:r>
              <a:rPr sz="1800" spc="365" dirty="0">
                <a:latin typeface="Lucida Sans Unicode"/>
                <a:cs typeface="Lucida Sans Unicode"/>
              </a:rPr>
              <a:t>     </a:t>
            </a:r>
            <a:r>
              <a:rPr sz="1800" spc="-25" dirty="0">
                <a:latin typeface="Lucida Sans Unicode"/>
                <a:cs typeface="Lucida Sans Unicode"/>
              </a:rPr>
              <a:t>de </a:t>
            </a:r>
            <a:r>
              <a:rPr sz="1800" spc="55" dirty="0">
                <a:latin typeface="Lucida Sans Unicode"/>
                <a:cs typeface="Lucida Sans Unicode"/>
              </a:rPr>
              <a:t>Selección</a:t>
            </a:r>
            <a:r>
              <a:rPr sz="1800" spc="45" dirty="0">
                <a:latin typeface="Lucida Sans Unicode"/>
                <a:cs typeface="Lucida Sans Unicode"/>
              </a:rPr>
              <a:t> 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40" dirty="0">
                <a:latin typeface="Lucida Sans Unicode"/>
                <a:cs typeface="Lucida Sans Unicode"/>
              </a:rPr>
              <a:t>  designación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14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procuradores</a:t>
            </a:r>
            <a:r>
              <a:rPr sz="1800" spc="145" dirty="0">
                <a:latin typeface="Lucida Sans Unicode"/>
                <a:cs typeface="Lucida Sans Unicode"/>
              </a:rPr>
              <a:t>  </a:t>
            </a:r>
            <a:r>
              <a:rPr sz="1800" spc="-10" dirty="0">
                <a:latin typeface="Lucida Sans Unicode"/>
                <a:cs typeface="Lucida Sans Unicode"/>
              </a:rPr>
              <a:t>públicos </a:t>
            </a:r>
            <a:r>
              <a:rPr sz="1800" dirty="0">
                <a:latin typeface="Arial Black"/>
                <a:cs typeface="Arial Black"/>
              </a:rPr>
              <a:t>Ámbito:</a:t>
            </a:r>
            <a:r>
              <a:rPr sz="1800" spc="400" dirty="0">
                <a:latin typeface="Arial Black"/>
                <a:cs typeface="Arial Black"/>
              </a:rPr>
              <a:t>    </a:t>
            </a:r>
            <a:r>
              <a:rPr sz="1800" spc="60" dirty="0">
                <a:latin typeface="Lucida Sans Unicode"/>
                <a:cs typeface="Lucida Sans Unicode"/>
              </a:rPr>
              <a:t>nacional</a:t>
            </a:r>
            <a:r>
              <a:rPr sz="1800" spc="434" dirty="0">
                <a:latin typeface="Lucida Sans Unicode"/>
                <a:cs typeface="Lucida Sans Unicode"/>
              </a:rPr>
              <a:t>    </a:t>
            </a:r>
            <a:r>
              <a:rPr sz="1800" spc="-50" dirty="0">
                <a:latin typeface="Lucida Sans Unicode"/>
                <a:cs typeface="Lucida Sans Unicode"/>
              </a:rPr>
              <a:t>y </a:t>
            </a:r>
            <a:r>
              <a:rPr sz="1800" spc="-10" dirty="0">
                <a:latin typeface="Lucida Sans Unicode"/>
                <a:cs typeface="Lucida Sans Unicode"/>
              </a:rPr>
              <a:t>especializado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100" y="3657980"/>
            <a:ext cx="87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001F5F"/>
                </a:solidFill>
                <a:latin typeface="Arial Black"/>
                <a:cs typeface="Arial Black"/>
              </a:rPr>
              <a:t>Logros: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5413" y="4107941"/>
            <a:ext cx="3296920" cy="585470"/>
          </a:xfrm>
          <a:custGeom>
            <a:avLst/>
            <a:gdLst/>
            <a:ahLst/>
            <a:cxnLst/>
            <a:rect l="l" t="t" r="r" b="b"/>
            <a:pathLst>
              <a:path w="3296920" h="585470">
                <a:moveTo>
                  <a:pt x="0" y="585216"/>
                </a:moveTo>
                <a:lnTo>
                  <a:pt x="3296412" y="585216"/>
                </a:lnTo>
                <a:lnTo>
                  <a:pt x="329641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81248" y="4095369"/>
            <a:ext cx="981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públicos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6701" y="4095369"/>
            <a:ext cx="1937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67030" algn="l"/>
              </a:tabLst>
            </a:pPr>
            <a:r>
              <a:rPr sz="1800" spc="-50" dirty="0">
                <a:solidFill>
                  <a:srgbClr val="001F5F"/>
                </a:solidFill>
                <a:latin typeface="Arial Black"/>
                <a:cs typeface="Arial Black"/>
              </a:rPr>
              <a:t>6</a:t>
            </a: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procuradores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sz="1800" spc="45" dirty="0">
                <a:latin typeface="Lucida Sans Unicode"/>
                <a:cs typeface="Lucida Sans Unicode"/>
              </a:rPr>
              <a:t>designados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24705" y="2224277"/>
            <a:ext cx="3523615" cy="1308100"/>
          </a:xfrm>
          <a:custGeom>
            <a:avLst/>
            <a:gdLst/>
            <a:ahLst/>
            <a:cxnLst/>
            <a:rect l="l" t="t" r="r" b="b"/>
            <a:pathLst>
              <a:path w="3523615" h="1308100">
                <a:moveTo>
                  <a:pt x="0" y="1307591"/>
                </a:moveTo>
                <a:lnTo>
                  <a:pt x="3523488" y="1307591"/>
                </a:lnTo>
                <a:lnTo>
                  <a:pt x="3523488" y="0"/>
                </a:lnTo>
                <a:lnTo>
                  <a:pt x="0" y="0"/>
                </a:lnTo>
                <a:lnTo>
                  <a:pt x="0" y="1307591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03319" y="2145614"/>
            <a:ext cx="3366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3215" algn="l"/>
                <a:tab pos="3058160" algn="l"/>
              </a:tabLst>
            </a:pPr>
            <a:r>
              <a:rPr sz="1800" spc="50" dirty="0">
                <a:latin typeface="Lucida Sans Unicode"/>
                <a:cs typeface="Lucida Sans Unicode"/>
              </a:rPr>
              <a:t>Segundo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35" dirty="0">
                <a:latin typeface="Lucida Sans Unicode"/>
                <a:cs typeface="Lucida Sans Unicode"/>
              </a:rPr>
              <a:t>Proceso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60" dirty="0">
                <a:latin typeface="Lucida Sans Unicode"/>
                <a:cs typeface="Lucida Sans Unicode"/>
              </a:rPr>
              <a:t>de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55" dirty="0">
                <a:latin typeface="Lucida Sans Unicode"/>
                <a:cs typeface="Lucida Sans Unicode"/>
              </a:rPr>
              <a:t>Selección</a:t>
            </a:r>
            <a:r>
              <a:rPr sz="1800" spc="7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de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designación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de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8533" y="2671953"/>
            <a:ext cx="17830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>
              <a:lnSpc>
                <a:spcPct val="108300"/>
              </a:lnSpc>
              <a:spcBef>
                <a:spcPts val="100"/>
              </a:spcBef>
              <a:tabLst>
                <a:tab pos="1640205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públicos </a:t>
            </a:r>
            <a:r>
              <a:rPr sz="1800" spc="50" dirty="0">
                <a:latin typeface="Lucida Sans Unicode"/>
                <a:cs typeface="Lucida Sans Unicode"/>
              </a:rPr>
              <a:t>nacional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25" dirty="0">
                <a:latin typeface="Lucida Sans Unicode"/>
                <a:cs typeface="Lucida Sans Unicode"/>
              </a:rPr>
              <a:t>y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3319" y="2694813"/>
            <a:ext cx="16021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procuradores </a:t>
            </a:r>
            <a:r>
              <a:rPr sz="1800" spc="-10" dirty="0">
                <a:latin typeface="Arial Black"/>
                <a:cs typeface="Arial Black"/>
              </a:rPr>
              <a:t>Ámbito</a:t>
            </a:r>
            <a:r>
              <a:rPr sz="2000" spc="-10" dirty="0">
                <a:latin typeface="Arial Black"/>
                <a:cs typeface="Arial Black"/>
              </a:rPr>
              <a:t>: </a:t>
            </a:r>
            <a:r>
              <a:rPr sz="1800" spc="-10" dirty="0">
                <a:latin typeface="Lucida Sans Unicode"/>
                <a:cs typeface="Lucida Sans Unicode"/>
              </a:rPr>
              <a:t>especializado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7858" y="1853565"/>
            <a:ext cx="567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solidFill>
                  <a:srgbClr val="001F5F"/>
                </a:solidFill>
                <a:latin typeface="Arial Black"/>
                <a:cs typeface="Arial Black"/>
              </a:rPr>
              <a:t>2022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90238" y="4107941"/>
            <a:ext cx="3458210" cy="585470"/>
          </a:xfrm>
          <a:custGeom>
            <a:avLst/>
            <a:gdLst/>
            <a:ahLst/>
            <a:cxnLst/>
            <a:rect l="l" t="t" r="r" b="b"/>
            <a:pathLst>
              <a:path w="3458209" h="585470">
                <a:moveTo>
                  <a:pt x="0" y="585216"/>
                </a:moveTo>
                <a:lnTo>
                  <a:pt x="3457956" y="585216"/>
                </a:lnTo>
                <a:lnTo>
                  <a:pt x="3457956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89141" y="4095369"/>
            <a:ext cx="981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públicos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1551" y="4095369"/>
            <a:ext cx="2062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92125" algn="l"/>
              </a:tabLst>
            </a:pPr>
            <a:r>
              <a:rPr sz="1800" spc="-320" dirty="0">
                <a:solidFill>
                  <a:srgbClr val="001F5F"/>
                </a:solidFill>
                <a:latin typeface="Arial Black"/>
                <a:cs typeface="Arial Black"/>
              </a:rPr>
              <a:t>15</a:t>
            </a: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procuradores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r>
              <a:rPr sz="1800" spc="45" dirty="0">
                <a:latin typeface="Lucida Sans Unicode"/>
                <a:cs typeface="Lucida Sans Unicode"/>
              </a:rPr>
              <a:t>designados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7477" y="3596385"/>
            <a:ext cx="873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001F5F"/>
                </a:solidFill>
                <a:latin typeface="Arial Black"/>
                <a:cs typeface="Arial Black"/>
              </a:rPr>
              <a:t>Logros: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5413" y="4869941"/>
            <a:ext cx="3329940" cy="181356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377190" indent="-286385">
              <a:lnSpc>
                <a:spcPct val="100000"/>
              </a:lnSpc>
              <a:spcBef>
                <a:spcPts val="1265"/>
              </a:spcBef>
              <a:buFont typeface="Wingdings"/>
              <a:buChar char=""/>
              <a:tabLst>
                <a:tab pos="377190" algn="l"/>
              </a:tabLst>
            </a:pPr>
            <a:r>
              <a:rPr sz="1400" spc="55" dirty="0">
                <a:latin typeface="Lucida Sans Unicode"/>
                <a:cs typeface="Lucida Sans Unicode"/>
              </a:rPr>
              <a:t>MVCS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(Titular)</a:t>
            </a:r>
            <a:endParaRPr sz="1400">
              <a:latin typeface="Lucida Sans Unicode"/>
              <a:cs typeface="Lucida Sans Unicode"/>
            </a:endParaRPr>
          </a:p>
          <a:p>
            <a:pPr marL="377190" indent="-286385">
              <a:lnSpc>
                <a:spcPct val="100000"/>
              </a:lnSpc>
              <a:spcBef>
                <a:spcPts val="1605"/>
              </a:spcBef>
              <a:buFont typeface="Wingdings"/>
              <a:buChar char=""/>
              <a:tabLst>
                <a:tab pos="377190" algn="l"/>
              </a:tabLst>
            </a:pPr>
            <a:r>
              <a:rPr sz="1400" spc="-55" dirty="0">
                <a:latin typeface="Lucida Sans Unicode"/>
                <a:cs typeface="Lucida Sans Unicode"/>
              </a:rPr>
              <a:t>MINTRA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(Adjunto)</a:t>
            </a:r>
            <a:endParaRPr sz="1400">
              <a:latin typeface="Lucida Sans Unicode"/>
              <a:cs typeface="Lucida Sans Unicode"/>
            </a:endParaRPr>
          </a:p>
          <a:p>
            <a:pPr marL="377190" indent="-286385">
              <a:lnSpc>
                <a:spcPct val="100000"/>
              </a:lnSpc>
              <a:spcBef>
                <a:spcPts val="1600"/>
              </a:spcBef>
              <a:buFont typeface="Wingdings"/>
              <a:buChar char=""/>
              <a:tabLst>
                <a:tab pos="377190" algn="l"/>
              </a:tabLst>
            </a:pPr>
            <a:r>
              <a:rPr sz="1400" spc="180" dirty="0">
                <a:latin typeface="Lucida Sans Unicode"/>
                <a:cs typeface="Lucida Sans Unicode"/>
              </a:rPr>
              <a:t>JNJ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(Titular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y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adjunto)</a:t>
            </a:r>
            <a:endParaRPr sz="1400">
              <a:latin typeface="Lucida Sans Unicode"/>
              <a:cs typeface="Lucida Sans Unicode"/>
            </a:endParaRPr>
          </a:p>
          <a:p>
            <a:pPr marL="377190" indent="-286385">
              <a:lnSpc>
                <a:spcPct val="100000"/>
              </a:lnSpc>
              <a:spcBef>
                <a:spcPts val="1595"/>
              </a:spcBef>
              <a:buFont typeface="Wingdings"/>
              <a:buChar char=""/>
              <a:tabLst>
                <a:tab pos="377190" algn="l"/>
              </a:tabLst>
            </a:pPr>
            <a:r>
              <a:rPr sz="1400" dirty="0">
                <a:latin typeface="Lucida Sans Unicode"/>
                <a:cs typeface="Lucida Sans Unicode"/>
              </a:rPr>
              <a:t>PGE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(Titular</a:t>
            </a:r>
            <a:r>
              <a:rPr sz="1400" spc="-10" dirty="0">
                <a:latin typeface="Lucida Sans Unicode"/>
                <a:cs typeface="Lucida Sans Unicode"/>
              </a:rPr>
              <a:t> </a:t>
            </a:r>
            <a:r>
              <a:rPr sz="1400" spc="50" dirty="0">
                <a:latin typeface="Lucida Sans Unicode"/>
                <a:cs typeface="Lucida Sans Unicode"/>
              </a:rPr>
              <a:t>y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adjunto)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90238" y="4845558"/>
            <a:ext cx="1839595" cy="1815464"/>
          </a:xfrm>
          <a:custGeom>
            <a:avLst/>
            <a:gdLst/>
            <a:ahLst/>
            <a:cxnLst/>
            <a:rect l="l" t="t" r="r" b="b"/>
            <a:pathLst>
              <a:path w="1839595" h="1815465">
                <a:moveTo>
                  <a:pt x="0" y="1815083"/>
                </a:moveTo>
                <a:lnTo>
                  <a:pt x="1839467" y="1815083"/>
                </a:lnTo>
                <a:lnTo>
                  <a:pt x="1839467" y="0"/>
                </a:lnTo>
                <a:lnTo>
                  <a:pt x="0" y="0"/>
                </a:lnTo>
                <a:lnTo>
                  <a:pt x="0" y="1815083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281551" y="4890642"/>
            <a:ext cx="1656714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86385" algn="l"/>
              </a:tabLst>
            </a:pPr>
            <a:r>
              <a:rPr sz="1100" dirty="0">
                <a:latin typeface="Lucida Sans Unicode"/>
                <a:cs typeface="Lucida Sans Unicode"/>
              </a:rPr>
              <a:t>PPE</a:t>
            </a:r>
            <a:r>
              <a:rPr sz="1100" spc="65" dirty="0">
                <a:latin typeface="Lucida Sans Unicode"/>
                <a:cs typeface="Lucida Sans Unicode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de</a:t>
            </a:r>
            <a:r>
              <a:rPr sz="1100" spc="5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Extinción</a:t>
            </a:r>
            <a:r>
              <a:rPr sz="1100" spc="60" dirty="0">
                <a:latin typeface="Lucida Sans Unicode"/>
                <a:cs typeface="Lucida Sans Unicode"/>
              </a:rPr>
              <a:t> </a:t>
            </a:r>
            <a:r>
              <a:rPr sz="1100" spc="25" dirty="0">
                <a:latin typeface="Lucida Sans Unicode"/>
                <a:cs typeface="Lucida Sans Unicode"/>
              </a:rPr>
              <a:t>de </a:t>
            </a:r>
            <a:r>
              <a:rPr sz="1100" dirty="0">
                <a:latin typeface="Lucida Sans Unicode"/>
                <a:cs typeface="Lucida Sans Unicode"/>
              </a:rPr>
              <a:t>Dominio</a:t>
            </a:r>
            <a:r>
              <a:rPr sz="1100" spc="-7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  <a:p>
            <a:pPr marL="286385" indent="-286385">
              <a:lnSpc>
                <a:spcPct val="100000"/>
              </a:lnSpc>
              <a:buFont typeface="Wingdings"/>
              <a:buChar char=""/>
              <a:tabLst>
                <a:tab pos="286385" algn="l"/>
              </a:tabLst>
            </a:pPr>
            <a:r>
              <a:rPr sz="1100" spc="-10" dirty="0">
                <a:latin typeface="Lucida Sans Unicode"/>
                <a:cs typeface="Lucida Sans Unicode"/>
              </a:rPr>
              <a:t>MTC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(Adjunto)</a:t>
            </a:r>
            <a:endParaRPr sz="1100">
              <a:latin typeface="Lucida Sans Unicode"/>
              <a:cs typeface="Lucida Sans Unicode"/>
            </a:endParaRPr>
          </a:p>
          <a:p>
            <a:pPr marL="286385" indent="-286385">
              <a:lnSpc>
                <a:spcPct val="100000"/>
              </a:lnSpc>
              <a:buFont typeface="Wingdings"/>
              <a:buChar char=""/>
              <a:tabLst>
                <a:tab pos="286385" algn="l"/>
              </a:tabLst>
            </a:pPr>
            <a:r>
              <a:rPr sz="1100" spc="-55" dirty="0">
                <a:latin typeface="Lucida Sans Unicode"/>
                <a:cs typeface="Lucida Sans Unicode"/>
              </a:rPr>
              <a:t>ATU</a:t>
            </a:r>
            <a:r>
              <a:rPr sz="1100" spc="-7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  <a:p>
            <a:pPr marL="286385" indent="-286385">
              <a:lnSpc>
                <a:spcPct val="100000"/>
              </a:lnSpc>
              <a:buFont typeface="Wingdings"/>
              <a:buChar char=""/>
              <a:tabLst>
                <a:tab pos="286385" algn="l"/>
              </a:tabLst>
            </a:pPr>
            <a:r>
              <a:rPr sz="1100" dirty="0">
                <a:latin typeface="Lucida Sans Unicode"/>
                <a:cs typeface="Lucida Sans Unicode"/>
              </a:rPr>
              <a:t>CGE</a:t>
            </a:r>
            <a:r>
              <a:rPr sz="1100" spc="1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1551" y="5728817"/>
            <a:ext cx="1669414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86385" algn="l"/>
                <a:tab pos="920115" algn="l"/>
                <a:tab pos="1576705" algn="l"/>
              </a:tabLst>
            </a:pPr>
            <a:r>
              <a:rPr sz="1100" spc="-10" dirty="0">
                <a:latin typeface="Lucida Sans Unicode"/>
                <a:cs typeface="Lucida Sans Unicode"/>
              </a:rPr>
              <a:t>RENIEC</a:t>
            </a:r>
            <a:r>
              <a:rPr sz="1100" dirty="0">
                <a:latin typeface="Lucida Sans Unicode"/>
                <a:cs typeface="Lucida Sans Unicode"/>
              </a:rPr>
              <a:t>	</a:t>
            </a:r>
            <a:r>
              <a:rPr sz="1100" spc="-10" dirty="0">
                <a:latin typeface="Lucida Sans Unicode"/>
                <a:cs typeface="Lucida Sans Unicode"/>
              </a:rPr>
              <a:t>(Titular</a:t>
            </a:r>
            <a:r>
              <a:rPr sz="1100" dirty="0">
                <a:latin typeface="Lucida Sans Unicode"/>
                <a:cs typeface="Lucida Sans Unicode"/>
              </a:rPr>
              <a:t>	</a:t>
            </a:r>
            <a:r>
              <a:rPr sz="1100" spc="-50" dirty="0">
                <a:latin typeface="Lucida Sans Unicode"/>
                <a:cs typeface="Lucida Sans Unicode"/>
              </a:rPr>
              <a:t>y </a:t>
            </a:r>
            <a:r>
              <a:rPr sz="1100" spc="-10" dirty="0">
                <a:latin typeface="Lucida Sans Unicode"/>
                <a:cs typeface="Lucida Sans Unicode"/>
              </a:rPr>
              <a:t>adjunto)</a:t>
            </a:r>
            <a:endParaRPr sz="1100">
              <a:latin typeface="Lucida Sans Unicode"/>
              <a:cs typeface="Lucida Sans Unicode"/>
            </a:endParaRPr>
          </a:p>
          <a:p>
            <a:pPr marL="2863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86385" algn="l"/>
                <a:tab pos="897255" algn="l"/>
                <a:tab pos="1576705" algn="l"/>
              </a:tabLst>
            </a:pPr>
            <a:r>
              <a:rPr sz="1100" spc="-10" dirty="0">
                <a:latin typeface="Lucida Sans Unicode"/>
                <a:cs typeface="Lucida Sans Unicode"/>
              </a:rPr>
              <a:t>MINEN</a:t>
            </a:r>
            <a:r>
              <a:rPr sz="1100" dirty="0">
                <a:latin typeface="Lucida Sans Unicode"/>
                <a:cs typeface="Lucida Sans Unicode"/>
              </a:rPr>
              <a:t>	</a:t>
            </a:r>
            <a:r>
              <a:rPr sz="1100" spc="-10" dirty="0">
                <a:latin typeface="Lucida Sans Unicode"/>
                <a:cs typeface="Lucida Sans Unicode"/>
              </a:rPr>
              <a:t>(Titular</a:t>
            </a:r>
            <a:r>
              <a:rPr sz="1100" dirty="0">
                <a:latin typeface="Lucida Sans Unicode"/>
                <a:cs typeface="Lucida Sans Unicode"/>
              </a:rPr>
              <a:t>	</a:t>
            </a:r>
            <a:r>
              <a:rPr sz="1100" spc="-50" dirty="0">
                <a:latin typeface="Lucida Sans Unicode"/>
                <a:cs typeface="Lucida Sans Unicode"/>
              </a:rPr>
              <a:t>y </a:t>
            </a:r>
            <a:r>
              <a:rPr sz="1100" spc="-10" dirty="0">
                <a:latin typeface="Lucida Sans Unicode"/>
                <a:cs typeface="Lucida Sans Unicode"/>
              </a:rPr>
              <a:t>adjunto)</a:t>
            </a:r>
            <a:endParaRPr sz="1100">
              <a:latin typeface="Lucida Sans Unicode"/>
              <a:cs typeface="Lucida Sans Unicode"/>
            </a:endParaRPr>
          </a:p>
          <a:p>
            <a:pPr marL="286385" indent="-286385">
              <a:lnSpc>
                <a:spcPct val="100000"/>
              </a:lnSpc>
              <a:buFont typeface="Wingdings"/>
              <a:buChar char=""/>
              <a:tabLst>
                <a:tab pos="286385" algn="l"/>
              </a:tabLst>
            </a:pPr>
            <a:r>
              <a:rPr sz="1100" spc="-20" dirty="0">
                <a:latin typeface="Lucida Sans Unicode"/>
                <a:cs typeface="Lucida Sans Unicode"/>
              </a:rPr>
              <a:t>MIDIS</a:t>
            </a:r>
            <a:r>
              <a:rPr sz="1100" spc="-5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(Adjunto)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60770" y="4854702"/>
            <a:ext cx="1527175" cy="181546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77190" indent="-286385">
              <a:lnSpc>
                <a:spcPct val="100000"/>
              </a:lnSpc>
              <a:spcBef>
                <a:spcPts val="275"/>
              </a:spcBef>
              <a:buFont typeface="Wingdings"/>
              <a:buChar char=""/>
              <a:tabLst>
                <a:tab pos="377190" algn="l"/>
              </a:tabLst>
            </a:pPr>
            <a:r>
              <a:rPr sz="1100" spc="-10" dirty="0">
                <a:latin typeface="Lucida Sans Unicode"/>
                <a:cs typeface="Lucida Sans Unicode"/>
              </a:rPr>
              <a:t>MINSA</a:t>
            </a:r>
            <a:r>
              <a:rPr sz="1100" spc="-7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  <a:p>
            <a:pPr marL="377190" indent="-286385">
              <a:lnSpc>
                <a:spcPct val="100000"/>
              </a:lnSpc>
              <a:buFont typeface="Wingdings"/>
              <a:buChar char=""/>
              <a:tabLst>
                <a:tab pos="377190" algn="l"/>
              </a:tabLst>
            </a:pPr>
            <a:r>
              <a:rPr sz="1100" spc="-10" dirty="0">
                <a:latin typeface="Lucida Sans Unicode"/>
                <a:cs typeface="Lucida Sans Unicode"/>
              </a:rPr>
              <a:t>OSINERMING</a:t>
            </a:r>
            <a:endParaRPr sz="1100">
              <a:latin typeface="Lucida Sans Unicode"/>
              <a:cs typeface="Lucida Sans Unicode"/>
            </a:endParaRPr>
          </a:p>
          <a:p>
            <a:pPr marL="377190">
              <a:lnSpc>
                <a:spcPct val="100000"/>
              </a:lnSpc>
            </a:pP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  <a:p>
            <a:pPr marL="377190" indent="-28638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7190" algn="l"/>
              </a:tabLst>
            </a:pPr>
            <a:r>
              <a:rPr sz="1100" dirty="0">
                <a:latin typeface="Lucida Sans Unicode"/>
                <a:cs typeface="Lucida Sans Unicode"/>
              </a:rPr>
              <a:t>MP</a:t>
            </a:r>
            <a:r>
              <a:rPr sz="1100" spc="-5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(adjunto)</a:t>
            </a:r>
            <a:endParaRPr sz="1100">
              <a:latin typeface="Lucida Sans Unicode"/>
              <a:cs typeface="Lucida Sans Unicode"/>
            </a:endParaRPr>
          </a:p>
          <a:p>
            <a:pPr marL="377190" indent="-286385">
              <a:lnSpc>
                <a:spcPct val="100000"/>
              </a:lnSpc>
              <a:buFont typeface="Wingdings"/>
              <a:buChar char=""/>
              <a:tabLst>
                <a:tab pos="377190" algn="l"/>
              </a:tabLst>
            </a:pPr>
            <a:r>
              <a:rPr sz="1100" spc="-20" dirty="0">
                <a:latin typeface="Lucida Sans Unicode"/>
                <a:cs typeface="Lucida Sans Unicode"/>
              </a:rPr>
              <a:t>ONPE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  <a:p>
            <a:pPr marL="377190" indent="-286385">
              <a:lnSpc>
                <a:spcPct val="100000"/>
              </a:lnSpc>
              <a:buFont typeface="Wingdings"/>
              <a:buChar char=""/>
              <a:tabLst>
                <a:tab pos="377190" algn="l"/>
              </a:tabLst>
            </a:pPr>
            <a:r>
              <a:rPr sz="1100" spc="-20" dirty="0">
                <a:latin typeface="Lucida Sans Unicode"/>
                <a:cs typeface="Lucida Sans Unicode"/>
              </a:rPr>
              <a:t>FAP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  <a:p>
            <a:pPr marL="377190" indent="-286385">
              <a:lnSpc>
                <a:spcPct val="100000"/>
              </a:lnSpc>
              <a:buFont typeface="Wingdings"/>
              <a:buChar char=""/>
              <a:tabLst>
                <a:tab pos="377190" algn="l"/>
              </a:tabLst>
            </a:pPr>
            <a:r>
              <a:rPr sz="1100" spc="-10" dirty="0">
                <a:latin typeface="Lucida Sans Unicode"/>
                <a:cs typeface="Lucida Sans Unicode"/>
              </a:rPr>
              <a:t>SUNAT</a:t>
            </a:r>
            <a:endParaRPr sz="1100">
              <a:latin typeface="Lucida Sans Unicode"/>
              <a:cs typeface="Lucida Sans Unicode"/>
            </a:endParaRPr>
          </a:p>
          <a:p>
            <a:pPr marL="377190">
              <a:lnSpc>
                <a:spcPct val="100000"/>
              </a:lnSpc>
            </a:pPr>
            <a:r>
              <a:rPr sz="1100" spc="-10" dirty="0">
                <a:latin typeface="Lucida Sans Unicode"/>
                <a:cs typeface="Lucida Sans Unicode"/>
              </a:rPr>
              <a:t>(adjunto)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98942" y="2212085"/>
            <a:ext cx="3769360" cy="1335405"/>
          </a:xfrm>
          <a:custGeom>
            <a:avLst/>
            <a:gdLst/>
            <a:ahLst/>
            <a:cxnLst/>
            <a:rect l="l" t="t" r="r" b="b"/>
            <a:pathLst>
              <a:path w="3769359" h="1335404">
                <a:moveTo>
                  <a:pt x="0" y="1335024"/>
                </a:moveTo>
                <a:lnTo>
                  <a:pt x="3768852" y="1335024"/>
                </a:lnTo>
                <a:lnTo>
                  <a:pt x="3768852" y="0"/>
                </a:lnTo>
                <a:lnTo>
                  <a:pt x="0" y="0"/>
                </a:lnTo>
                <a:lnTo>
                  <a:pt x="0" y="1335024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378697" y="1793875"/>
            <a:ext cx="3609975" cy="6534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409"/>
              </a:spcBef>
            </a:pPr>
            <a:r>
              <a:rPr sz="1800" spc="-130" dirty="0">
                <a:solidFill>
                  <a:srgbClr val="001F5F"/>
                </a:solidFill>
                <a:latin typeface="Arial Black"/>
                <a:cs typeface="Arial Black"/>
              </a:rPr>
              <a:t>2023</a:t>
            </a:r>
            <a:r>
              <a:rPr sz="1800" spc="-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440" dirty="0">
                <a:solidFill>
                  <a:srgbClr val="001F5F"/>
                </a:solidFill>
                <a:latin typeface="Arial Black"/>
                <a:cs typeface="Arial Black"/>
              </a:rPr>
              <a:t>-</a:t>
            </a:r>
            <a:r>
              <a:rPr sz="1800" spc="-204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2024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  <a:tabLst>
                <a:tab pos="1870075" algn="l"/>
                <a:tab pos="2433955" algn="l"/>
              </a:tabLst>
            </a:pPr>
            <a:r>
              <a:rPr sz="1800" spc="50" dirty="0">
                <a:latin typeface="Lucida Sans Unicode"/>
                <a:cs typeface="Lucida Sans Unicode"/>
              </a:rPr>
              <a:t>Convocatoria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50" dirty="0">
                <a:latin typeface="Lucida Sans Unicode"/>
                <a:cs typeface="Lucida Sans Unicode"/>
              </a:rPr>
              <a:t>N°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70" dirty="0">
                <a:latin typeface="Lucida Sans Unicode"/>
                <a:cs typeface="Lucida Sans Unicode"/>
              </a:rPr>
              <a:t>001-</a:t>
            </a:r>
            <a:r>
              <a:rPr sz="1800" spc="-45" dirty="0">
                <a:latin typeface="Lucida Sans Unicode"/>
                <a:cs typeface="Lucida Sans Unicode"/>
              </a:rPr>
              <a:t>2023-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78697" y="2422016"/>
            <a:ext cx="969644" cy="60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PGE/CD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ts val="2390"/>
              </a:lnSpc>
            </a:pPr>
            <a:r>
              <a:rPr sz="1800" spc="-35" dirty="0">
                <a:latin typeface="Arial Black"/>
                <a:cs typeface="Arial Black"/>
              </a:rPr>
              <a:t>Ámbito</a:t>
            </a:r>
            <a:r>
              <a:rPr sz="2000" spc="-35" dirty="0">
                <a:latin typeface="Arial Black"/>
                <a:cs typeface="Arial Black"/>
              </a:rPr>
              <a:t>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22634" y="2719196"/>
            <a:ext cx="106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nacional,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78697" y="3001136"/>
            <a:ext cx="3611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12390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especializado,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regional, </a:t>
            </a:r>
            <a:r>
              <a:rPr sz="1800" dirty="0">
                <a:latin typeface="Lucida Sans Unicode"/>
                <a:cs typeface="Lucida Sans Unicode"/>
              </a:rPr>
              <a:t>municipal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y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FFAA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y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Fuero</a:t>
            </a:r>
            <a:r>
              <a:rPr sz="1800" spc="-10" dirty="0">
                <a:latin typeface="Lucida Sans Unicode"/>
                <a:cs typeface="Lucida Sans Unicode"/>
              </a:rPr>
              <a:t> Militar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17585" y="2175510"/>
            <a:ext cx="0" cy="4494530"/>
          </a:xfrm>
          <a:custGeom>
            <a:avLst/>
            <a:gdLst/>
            <a:ahLst/>
            <a:cxnLst/>
            <a:rect l="l" t="t" r="r" b="b"/>
            <a:pathLst>
              <a:path h="4494530">
                <a:moveTo>
                  <a:pt x="0" y="0"/>
                </a:moveTo>
                <a:lnTo>
                  <a:pt x="0" y="4494123"/>
                </a:lnTo>
              </a:path>
            </a:pathLst>
          </a:custGeom>
          <a:ln w="38100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597010" y="3565017"/>
            <a:ext cx="8743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001F5F"/>
                </a:solidFill>
                <a:latin typeface="Arial Black"/>
                <a:cs typeface="Arial Black"/>
              </a:rPr>
              <a:t>Logros: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38793" y="4082034"/>
            <a:ext cx="3458210" cy="585470"/>
          </a:xfrm>
          <a:custGeom>
            <a:avLst/>
            <a:gdLst/>
            <a:ahLst/>
            <a:cxnLst/>
            <a:rect l="l" t="t" r="r" b="b"/>
            <a:pathLst>
              <a:path w="3458209" h="585470">
                <a:moveTo>
                  <a:pt x="0" y="585215"/>
                </a:moveTo>
                <a:lnTo>
                  <a:pt x="3457955" y="585215"/>
                </a:lnTo>
                <a:lnTo>
                  <a:pt x="3457955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730742" y="4069207"/>
            <a:ext cx="3288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306955" algn="l"/>
              </a:tabLst>
            </a:pPr>
            <a:r>
              <a:rPr sz="1800" spc="-380" dirty="0">
                <a:solidFill>
                  <a:srgbClr val="001F5F"/>
                </a:solidFill>
                <a:latin typeface="Arial Black"/>
                <a:cs typeface="Arial Black"/>
              </a:rPr>
              <a:t>12</a:t>
            </a: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procuradores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públicos </a:t>
            </a:r>
            <a:r>
              <a:rPr sz="1800" spc="70" dirty="0">
                <a:latin typeface="Lucida Sans Unicode"/>
                <a:cs typeface="Lucida Sans Unicode"/>
              </a:rPr>
              <a:t>declarados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ganadores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417814" y="4845558"/>
            <a:ext cx="1788160" cy="1815464"/>
          </a:xfrm>
          <a:custGeom>
            <a:avLst/>
            <a:gdLst/>
            <a:ahLst/>
            <a:cxnLst/>
            <a:rect l="l" t="t" r="r" b="b"/>
            <a:pathLst>
              <a:path w="1788159" h="1815465">
                <a:moveTo>
                  <a:pt x="0" y="1815083"/>
                </a:moveTo>
                <a:lnTo>
                  <a:pt x="1787652" y="1815083"/>
                </a:lnTo>
                <a:lnTo>
                  <a:pt x="1787652" y="0"/>
                </a:lnTo>
                <a:lnTo>
                  <a:pt x="0" y="0"/>
                </a:lnTo>
                <a:lnTo>
                  <a:pt x="0" y="1815083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09381" y="4890642"/>
            <a:ext cx="161988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86385" algn="l"/>
              </a:tabLst>
            </a:pPr>
            <a:r>
              <a:rPr sz="1100" spc="-10" dirty="0">
                <a:latin typeface="Lucida Sans Unicode"/>
                <a:cs typeface="Lucida Sans Unicode"/>
              </a:rPr>
              <a:t>MRE(Titular)</a:t>
            </a:r>
            <a:endParaRPr sz="1100">
              <a:latin typeface="Lucida Sans Unicode"/>
              <a:cs typeface="Lucida Sans Unicode"/>
            </a:endParaRPr>
          </a:p>
          <a:p>
            <a:pPr marL="286385" indent="-286385">
              <a:lnSpc>
                <a:spcPct val="100000"/>
              </a:lnSpc>
              <a:buFont typeface="Wingdings"/>
              <a:buChar char=""/>
              <a:tabLst>
                <a:tab pos="286385" algn="l"/>
              </a:tabLst>
            </a:pPr>
            <a:r>
              <a:rPr sz="1100" spc="-35" dirty="0">
                <a:latin typeface="Lucida Sans Unicode"/>
                <a:cs typeface="Lucida Sans Unicode"/>
              </a:rPr>
              <a:t>SUTRAN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(Adjunto)</a:t>
            </a:r>
            <a:endParaRPr sz="1100">
              <a:latin typeface="Lucida Sans Unicode"/>
              <a:cs typeface="Lucida Sans Unicode"/>
            </a:endParaRPr>
          </a:p>
          <a:p>
            <a:pPr marL="286385" marR="5715" indent="-287020">
              <a:lnSpc>
                <a:spcPct val="100000"/>
              </a:lnSpc>
              <a:buFont typeface="Wingdings"/>
              <a:buChar char=""/>
              <a:tabLst>
                <a:tab pos="286385" algn="l"/>
              </a:tabLst>
            </a:pPr>
            <a:r>
              <a:rPr sz="1100" dirty="0">
                <a:latin typeface="Lucida Sans Unicode"/>
                <a:cs typeface="Lucida Sans Unicode"/>
              </a:rPr>
              <a:t>PPE</a:t>
            </a:r>
            <a:r>
              <a:rPr sz="1100" spc="145" dirty="0">
                <a:latin typeface="Lucida Sans Unicode"/>
                <a:cs typeface="Lucida Sans Unicode"/>
              </a:rPr>
              <a:t>  </a:t>
            </a:r>
            <a:r>
              <a:rPr sz="1100" dirty="0">
                <a:latin typeface="Lucida Sans Unicode"/>
                <a:cs typeface="Lucida Sans Unicode"/>
              </a:rPr>
              <a:t>Tráfico</a:t>
            </a:r>
            <a:r>
              <a:rPr sz="1100" spc="145" dirty="0">
                <a:latin typeface="Lucida Sans Unicode"/>
                <a:cs typeface="Lucida Sans Unicode"/>
              </a:rPr>
              <a:t>  </a:t>
            </a:r>
            <a:r>
              <a:rPr sz="1100" spc="-10" dirty="0">
                <a:latin typeface="Lucida Sans Unicode"/>
                <a:cs typeface="Lucida Sans Unicode"/>
              </a:rPr>
              <a:t>Ilícito </a:t>
            </a:r>
            <a:r>
              <a:rPr sz="1100" spc="60" dirty="0">
                <a:latin typeface="Lucida Sans Unicode"/>
                <a:cs typeface="Lucida Sans Unicode"/>
              </a:rPr>
              <a:t>de</a:t>
            </a:r>
            <a:r>
              <a:rPr sz="1100" spc="1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Drogas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  <a:p>
            <a:pPr marL="286385" marR="5080" indent="-287020">
              <a:lnSpc>
                <a:spcPct val="100000"/>
              </a:lnSpc>
              <a:buFont typeface="Wingdings"/>
              <a:buChar char=""/>
              <a:tabLst>
                <a:tab pos="286385" algn="l"/>
              </a:tabLst>
            </a:pPr>
            <a:r>
              <a:rPr sz="1100" dirty="0">
                <a:latin typeface="Lucida Sans Unicode"/>
                <a:cs typeface="Lucida Sans Unicode"/>
              </a:rPr>
              <a:t>Marina</a:t>
            </a:r>
            <a:r>
              <a:rPr sz="1100" spc="400" dirty="0">
                <a:latin typeface="Lucida Sans Unicode"/>
                <a:cs typeface="Lucida Sans Unicode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de</a:t>
            </a:r>
            <a:r>
              <a:rPr sz="1100" spc="41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Guerra (Titular)</a:t>
            </a:r>
            <a:endParaRPr sz="1100">
              <a:latin typeface="Lucida Sans Unicode"/>
              <a:cs typeface="Lucida Sans Unicode"/>
            </a:endParaRPr>
          </a:p>
          <a:p>
            <a:pPr marL="286385" indent="-28638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86385" algn="l"/>
              </a:tabLst>
            </a:pPr>
            <a:r>
              <a:rPr sz="1100" dirty="0">
                <a:latin typeface="Lucida Sans Unicode"/>
                <a:cs typeface="Lucida Sans Unicode"/>
              </a:rPr>
              <a:t>GORE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Lucida Sans Unicode"/>
                <a:cs typeface="Lucida Sans Unicode"/>
              </a:rPr>
              <a:t>LIMA</a:t>
            </a:r>
            <a:r>
              <a:rPr sz="1100" spc="-6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  <a:p>
            <a:pPr marL="286385" indent="-286385">
              <a:lnSpc>
                <a:spcPct val="100000"/>
              </a:lnSpc>
              <a:buFont typeface="Wingdings"/>
              <a:buChar char=""/>
              <a:tabLst>
                <a:tab pos="286385" algn="l"/>
                <a:tab pos="1296670" algn="l"/>
              </a:tabLst>
            </a:pPr>
            <a:r>
              <a:rPr sz="1100" spc="-25" dirty="0">
                <a:latin typeface="Lucida Sans Unicode"/>
                <a:cs typeface="Lucida Sans Unicode"/>
              </a:rPr>
              <a:t>MP</a:t>
            </a:r>
            <a:r>
              <a:rPr sz="1100" dirty="0">
                <a:latin typeface="Lucida Sans Unicode"/>
                <a:cs typeface="Lucida Sans Unicode"/>
              </a:rPr>
              <a:t>	</a:t>
            </a:r>
            <a:r>
              <a:rPr sz="1100" spc="-35" dirty="0">
                <a:latin typeface="Lucida Sans Unicode"/>
                <a:cs typeface="Lucida Sans Unicode"/>
              </a:rPr>
              <a:t>LIMA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95893" y="6232042"/>
            <a:ext cx="11252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latin typeface="Lucida Sans Unicode"/>
                <a:cs typeface="Lucida Sans Unicode"/>
              </a:rPr>
              <a:t>METROPOLITANA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95893" y="6399682"/>
            <a:ext cx="12687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Lucida Sans Unicode"/>
                <a:cs typeface="Lucida Sans Unicode"/>
              </a:rPr>
              <a:t>(Titular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y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Adjunto)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290047" y="4828032"/>
            <a:ext cx="1826260" cy="1882139"/>
            <a:chOff x="10290047" y="4828032"/>
            <a:chExt cx="1826260" cy="1882139"/>
          </a:xfrm>
        </p:grpSpPr>
        <p:sp>
          <p:nvSpPr>
            <p:cNvPr id="43" name="object 43"/>
            <p:cNvSpPr/>
            <p:nvPr/>
          </p:nvSpPr>
          <p:spPr>
            <a:xfrm>
              <a:off x="10309097" y="4847082"/>
              <a:ext cx="1788160" cy="1844039"/>
            </a:xfrm>
            <a:custGeom>
              <a:avLst/>
              <a:gdLst/>
              <a:ahLst/>
              <a:cxnLst/>
              <a:rect l="l" t="t" r="r" b="b"/>
              <a:pathLst>
                <a:path w="1788159" h="1844040">
                  <a:moveTo>
                    <a:pt x="1787652" y="0"/>
                  </a:moveTo>
                  <a:lnTo>
                    <a:pt x="0" y="0"/>
                  </a:lnTo>
                  <a:lnTo>
                    <a:pt x="0" y="1844039"/>
                  </a:lnTo>
                  <a:lnTo>
                    <a:pt x="1787652" y="1844039"/>
                  </a:lnTo>
                  <a:lnTo>
                    <a:pt x="1787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09097" y="4847082"/>
              <a:ext cx="1788160" cy="1844039"/>
            </a:xfrm>
            <a:custGeom>
              <a:avLst/>
              <a:gdLst/>
              <a:ahLst/>
              <a:cxnLst/>
              <a:rect l="l" t="t" r="r" b="b"/>
              <a:pathLst>
                <a:path w="1788159" h="1844040">
                  <a:moveTo>
                    <a:pt x="0" y="1844039"/>
                  </a:moveTo>
                  <a:lnTo>
                    <a:pt x="1787652" y="1844039"/>
                  </a:lnTo>
                  <a:lnTo>
                    <a:pt x="1787652" y="0"/>
                  </a:lnTo>
                  <a:lnTo>
                    <a:pt x="0" y="0"/>
                  </a:lnTo>
                  <a:lnTo>
                    <a:pt x="0" y="1844039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401045" y="4822697"/>
            <a:ext cx="16186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86385" algn="l"/>
              </a:tabLst>
            </a:pPr>
            <a:r>
              <a:rPr sz="1100" dirty="0">
                <a:latin typeface="Lucida Sans Unicode"/>
                <a:cs typeface="Lucida Sans Unicode"/>
              </a:rPr>
              <a:t>MD</a:t>
            </a:r>
            <a:r>
              <a:rPr sz="1100" spc="204" dirty="0">
                <a:latin typeface="Lucida Sans Unicode"/>
                <a:cs typeface="Lucida Sans Unicode"/>
              </a:rPr>
              <a:t> </a:t>
            </a:r>
            <a:r>
              <a:rPr sz="1100" spc="55" dirty="0">
                <a:latin typeface="Lucida Sans Unicode"/>
                <a:cs typeface="Lucida Sans Unicode"/>
              </a:rPr>
              <a:t>Carmen</a:t>
            </a:r>
            <a:r>
              <a:rPr sz="1100" spc="200" dirty="0">
                <a:latin typeface="Lucida Sans Unicode"/>
                <a:cs typeface="Lucida Sans Unicode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de</a:t>
            </a:r>
            <a:r>
              <a:rPr sz="1100" spc="200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la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87557" y="4990338"/>
            <a:ext cx="13322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41425" algn="l"/>
              </a:tabLst>
            </a:pPr>
            <a:r>
              <a:rPr sz="1100" spc="-10" dirty="0">
                <a:latin typeface="Lucida Sans Unicode"/>
                <a:cs typeface="Lucida Sans Unicode"/>
              </a:rPr>
              <a:t>Legua</a:t>
            </a:r>
            <a:r>
              <a:rPr sz="1100" dirty="0">
                <a:latin typeface="Lucida Sans Unicode"/>
                <a:cs typeface="Lucida Sans Unicode"/>
              </a:rPr>
              <a:t>	</a:t>
            </a:r>
            <a:r>
              <a:rPr sz="1100" spc="-50" dirty="0">
                <a:latin typeface="Lucida Sans Unicode"/>
                <a:cs typeface="Lucida Sans Unicode"/>
              </a:rPr>
              <a:t>-</a:t>
            </a:r>
            <a:endParaRPr sz="1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Lucida Sans Unicode"/>
                <a:cs typeface="Lucida Sans Unicode"/>
              </a:rPr>
              <a:t>Reynoso(Titular)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401045" y="5325617"/>
            <a:ext cx="16192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86385" algn="l"/>
              </a:tabLst>
            </a:pPr>
            <a:r>
              <a:rPr sz="1100" spc="-35" dirty="0">
                <a:latin typeface="Lucida Sans Unicode"/>
                <a:cs typeface="Lucida Sans Unicode"/>
              </a:rPr>
              <a:t>MD</a:t>
            </a:r>
            <a:r>
              <a:rPr sz="1100" spc="-60" dirty="0">
                <a:latin typeface="Lucida Sans Unicode"/>
                <a:cs typeface="Lucida Sans Unicode"/>
              </a:rPr>
              <a:t> </a:t>
            </a:r>
            <a:r>
              <a:rPr sz="1100" spc="50" dirty="0">
                <a:latin typeface="Lucida Sans Unicode"/>
                <a:cs typeface="Lucida Sans Unicode"/>
              </a:rPr>
              <a:t>Mara</a:t>
            </a:r>
            <a:r>
              <a:rPr sz="1100" spc="-7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  <a:p>
            <a:pPr marL="286385" indent="-286385">
              <a:lnSpc>
                <a:spcPct val="100000"/>
              </a:lnSpc>
              <a:buFont typeface="Wingdings"/>
              <a:buChar char=""/>
              <a:tabLst>
                <a:tab pos="286385" algn="l"/>
                <a:tab pos="831850" algn="l"/>
              </a:tabLst>
            </a:pPr>
            <a:r>
              <a:rPr sz="1100" spc="-25" dirty="0">
                <a:latin typeface="Lucida Sans Unicode"/>
                <a:cs typeface="Lucida Sans Unicode"/>
              </a:rPr>
              <a:t>MD</a:t>
            </a:r>
            <a:r>
              <a:rPr sz="1100" dirty="0">
                <a:latin typeface="Lucida Sans Unicode"/>
                <a:cs typeface="Lucida Sans Unicode"/>
              </a:rPr>
              <a:t>	</a:t>
            </a:r>
            <a:r>
              <a:rPr sz="1100" spc="-10" dirty="0">
                <a:latin typeface="Lucida Sans Unicode"/>
                <a:cs typeface="Lucida Sans Unicode"/>
              </a:rPr>
              <a:t>Lurigancho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687557" y="5660847"/>
            <a:ext cx="5727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Lucida Sans Unicode"/>
                <a:cs typeface="Lucida Sans Unicode"/>
              </a:rPr>
              <a:t>(Titular)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401045" y="5828791"/>
            <a:ext cx="161925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86385" algn="l"/>
              </a:tabLst>
            </a:pPr>
            <a:r>
              <a:rPr sz="1100" dirty="0">
                <a:latin typeface="Lucida Sans Unicode"/>
                <a:cs typeface="Lucida Sans Unicode"/>
              </a:rPr>
              <a:t>MD</a:t>
            </a:r>
            <a:r>
              <a:rPr sz="1100" spc="455" dirty="0">
                <a:latin typeface="Lucida Sans Unicode"/>
                <a:cs typeface="Lucida Sans Unicode"/>
              </a:rPr>
              <a:t> </a:t>
            </a:r>
            <a:r>
              <a:rPr sz="1100" spc="60" dirty="0">
                <a:latin typeface="Lucida Sans Unicode"/>
                <a:cs typeface="Lucida Sans Unicode"/>
              </a:rPr>
              <a:t>San</a:t>
            </a:r>
            <a:r>
              <a:rPr sz="1100" spc="445" dirty="0">
                <a:latin typeface="Lucida Sans Unicode"/>
                <a:cs typeface="Lucida Sans Unicode"/>
              </a:rPr>
              <a:t> </a:t>
            </a:r>
            <a:r>
              <a:rPr sz="1100" spc="95" dirty="0">
                <a:latin typeface="Lucida Sans Unicode"/>
                <a:cs typeface="Lucida Sans Unicode"/>
              </a:rPr>
              <a:t>Juan</a:t>
            </a:r>
            <a:r>
              <a:rPr sz="1100" spc="434" dirty="0">
                <a:latin typeface="Lucida Sans Unicode"/>
                <a:cs typeface="Lucida Sans Unicode"/>
              </a:rPr>
              <a:t> </a:t>
            </a:r>
            <a:r>
              <a:rPr sz="1100" spc="35" dirty="0">
                <a:latin typeface="Lucida Sans Unicode"/>
                <a:cs typeface="Lucida Sans Unicode"/>
              </a:rPr>
              <a:t>de </a:t>
            </a:r>
            <a:r>
              <a:rPr sz="1100" spc="-10" dirty="0">
                <a:latin typeface="Lucida Sans Unicode"/>
                <a:cs typeface="Lucida Sans Unicode"/>
              </a:rPr>
              <a:t>Miraflores</a:t>
            </a:r>
            <a:r>
              <a:rPr sz="1100" spc="50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(Adjunto)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01045" y="6331711"/>
            <a:ext cx="16192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86385" algn="l"/>
                <a:tab pos="1078865" algn="l"/>
              </a:tabLst>
            </a:pPr>
            <a:r>
              <a:rPr sz="1100" spc="-25" dirty="0">
                <a:latin typeface="Lucida Sans Unicode"/>
                <a:cs typeface="Lucida Sans Unicode"/>
              </a:rPr>
              <a:t>MD</a:t>
            </a:r>
            <a:r>
              <a:rPr sz="1100" dirty="0">
                <a:latin typeface="Lucida Sans Unicode"/>
                <a:cs typeface="Lucida Sans Unicode"/>
              </a:rPr>
              <a:t>	</a:t>
            </a:r>
            <a:r>
              <a:rPr sz="1100" spc="-10" dirty="0">
                <a:latin typeface="Lucida Sans Unicode"/>
                <a:cs typeface="Lucida Sans Unicode"/>
              </a:rPr>
              <a:t>Platería (Titular)</a:t>
            </a:r>
            <a:endParaRPr sz="1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493767" y="1051589"/>
            <a:ext cx="10880148" cy="13123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700" b="1" dirty="0">
                <a:latin typeface="Poppins" panose="020B0604020202020204" charset="0"/>
                <a:cs typeface="Poppins" panose="020B0604020202020204" charset="0"/>
              </a:rPr>
              <a:t>Estado situacional de la defensa jurídica de </a:t>
            </a:r>
            <a:r>
              <a:rPr lang="es-PE" sz="2700" b="1" dirty="0">
                <a:latin typeface="Poppins" panose="020B0604020202020204" charset="0"/>
                <a:cs typeface="Poppins" panose="020B0604020202020204" charset="0"/>
              </a:rPr>
              <a:t>las entidades de los departamentos de Arequipa, Cusco, Moquegua, Puno y Tacna</a:t>
            </a:r>
            <a:endParaRPr sz="27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36</a:t>
            </a:fld>
            <a:endParaRPr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48" y="244180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56" y="21377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" y="232268"/>
            <a:ext cx="2169953" cy="3950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B6B8A49-742B-82BE-FCAC-63EAC8C70BE9}"/>
              </a:ext>
            </a:extLst>
          </p:cNvPr>
          <p:cNvSpPr txBox="1"/>
          <p:nvPr/>
        </p:nvSpPr>
        <p:spPr>
          <a:xfrm>
            <a:off x="493767" y="2498215"/>
            <a:ext cx="4596765" cy="3894118"/>
          </a:xfrm>
          <a:prstGeom prst="rect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285750" indent="-28575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1200" dirty="0"/>
              <a:t>En el </a:t>
            </a:r>
            <a:r>
              <a:rPr lang="es-MX" sz="1200" b="1" u="sng" dirty="0">
                <a:solidFill>
                  <a:srgbClr val="0070C0"/>
                </a:solidFill>
              </a:rPr>
              <a:t>ámbito municipal y regional existe una brecha de 296 </a:t>
            </a:r>
            <a:r>
              <a:rPr lang="es-MX" sz="1200" dirty="0"/>
              <a:t>procuradores públicos por designar: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Respecto a las </a:t>
            </a:r>
            <a:r>
              <a:rPr lang="es-MX" sz="1400" u="sng" dirty="0"/>
              <a:t>municipalidades provinciales</a:t>
            </a:r>
            <a:r>
              <a:rPr lang="es-MX" sz="1400" dirty="0"/>
              <a:t>, de un total de </a:t>
            </a:r>
            <a:r>
              <a:rPr lang="es-MX" sz="1400" b="1" dirty="0">
                <a:solidFill>
                  <a:srgbClr val="0070C0"/>
                </a:solidFill>
              </a:rPr>
              <a:t>41</a:t>
            </a:r>
            <a:r>
              <a:rPr lang="es-MX" sz="1400" dirty="0"/>
              <a:t> municipalidades, 26 cuentan con procurador público, teniendo una </a:t>
            </a:r>
            <a:r>
              <a:rPr lang="es-MX" sz="1400" b="1" dirty="0">
                <a:solidFill>
                  <a:srgbClr val="0070C0"/>
                </a:solidFill>
              </a:rPr>
              <a:t>brecha de 15 procuradores públicos por designar</a:t>
            </a:r>
            <a:r>
              <a:rPr lang="es-MX" sz="1400" dirty="0"/>
              <a:t>. Por su parte, en las </a:t>
            </a:r>
            <a:r>
              <a:rPr lang="es-MX" sz="1400" u="sng" dirty="0"/>
              <a:t>municipalidades distritales</a:t>
            </a:r>
            <a:r>
              <a:rPr lang="es-MX" sz="1400" dirty="0"/>
              <a:t>, de un total de </a:t>
            </a:r>
            <a:r>
              <a:rPr lang="es-MX" sz="1400" b="1" dirty="0">
                <a:solidFill>
                  <a:srgbClr val="0070C0"/>
                </a:solidFill>
              </a:rPr>
              <a:t>343</a:t>
            </a:r>
            <a:r>
              <a:rPr lang="es-MX" sz="1400" dirty="0"/>
              <a:t>, solo 64 cuentan con procurador público, teniendo una </a:t>
            </a:r>
            <a:r>
              <a:rPr lang="es-MX" sz="1400" b="1" dirty="0">
                <a:solidFill>
                  <a:srgbClr val="0070C0"/>
                </a:solidFill>
              </a:rPr>
              <a:t>brecha de 279 procuradores públicos por designar</a:t>
            </a:r>
            <a:r>
              <a:rPr lang="es-MX" sz="1400" dirty="0"/>
              <a:t>.</a:t>
            </a:r>
          </a:p>
          <a:p>
            <a:pPr lvl="1" algn="just"/>
            <a:endParaRPr lang="es-MX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En el caso de los gobiernos regionales, el Gobierno Regional de Arequipa, Puno y Tacna cuenta con un procurador público, existiendo una </a:t>
            </a:r>
            <a:r>
              <a:rPr lang="es-MX" sz="1400" b="1" dirty="0">
                <a:solidFill>
                  <a:srgbClr val="0070C0"/>
                </a:solidFill>
              </a:rPr>
              <a:t>brecha de 2 procuradores públicos por designar (Gobierno Regional de Cusco y Moquegua)</a:t>
            </a:r>
            <a:r>
              <a:rPr lang="es-MX" sz="1400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EE5F08-85D7-2D8E-F740-4021EFCF1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183" y="2429691"/>
            <a:ext cx="6115050" cy="21369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E34FF8E-C76F-76E9-C539-E282F5409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658" y="4748076"/>
            <a:ext cx="3169748" cy="16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62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714374" y="1126432"/>
            <a:ext cx="10693459" cy="7056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000" b="1" dirty="0">
                <a:latin typeface="Poppins" panose="020B0604020202020204" charset="0"/>
                <a:cs typeface="Poppins" panose="020B0604020202020204" charset="0"/>
              </a:rPr>
              <a:t>Identificación de plazas vacantes </a:t>
            </a:r>
            <a:endParaRPr sz="30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37</a:t>
            </a:fld>
            <a:endParaRPr/>
          </a:p>
        </p:txBody>
      </p:sp>
      <p:sp>
        <p:nvSpPr>
          <p:cNvPr id="557" name="Google Shape;557;p43"/>
          <p:cNvSpPr/>
          <p:nvPr/>
        </p:nvSpPr>
        <p:spPr>
          <a:xfrm>
            <a:off x="5009665" y="3464760"/>
            <a:ext cx="387728" cy="5259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48" y="244180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56" y="21377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" y="232268"/>
            <a:ext cx="2169953" cy="395053"/>
          </a:xfrm>
          <a:prstGeom prst="rect">
            <a:avLst/>
          </a:prstGeom>
        </p:spPr>
      </p:pic>
      <p:sp>
        <p:nvSpPr>
          <p:cNvPr id="2" name="Google Shape;557;p43">
            <a:extLst>
              <a:ext uri="{FF2B5EF4-FFF2-40B4-BE49-F238E27FC236}">
                <a16:creationId xmlns:a16="http://schemas.microsoft.com/office/drawing/2014/main" id="{E47C6841-2975-1C81-31AA-0DD3D87C51BA}"/>
              </a:ext>
            </a:extLst>
          </p:cNvPr>
          <p:cNvSpPr/>
          <p:nvPr/>
        </p:nvSpPr>
        <p:spPr>
          <a:xfrm>
            <a:off x="5009665" y="3464760"/>
            <a:ext cx="387728" cy="5259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solidFill>
                <a:schemeClr val="lt1"/>
              </a:solidFill>
              <a:latin typeface="Poppin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F60FB8-32C8-A740-B1F8-149484235CA5}"/>
              </a:ext>
            </a:extLst>
          </p:cNvPr>
          <p:cNvSpPr/>
          <p:nvPr/>
        </p:nvSpPr>
        <p:spPr>
          <a:xfrm>
            <a:off x="939069" y="2992118"/>
            <a:ext cx="4420848" cy="1483273"/>
          </a:xfrm>
          <a:prstGeom prst="rect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Brecha identificada: 296 procuradurías públicas sin procurador público designado</a:t>
            </a:r>
            <a:r>
              <a:rPr lang="es-ES" sz="1500" dirty="0">
                <a:latin typeface="Poppins"/>
                <a:ea typeface="Poppins"/>
                <a:cs typeface="Poppins"/>
                <a:sym typeface="Poppins"/>
              </a:rPr>
              <a:t>, de la cuales </a:t>
            </a:r>
            <a:r>
              <a:rPr lang="es-ES" sz="15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134</a:t>
            </a:r>
            <a:r>
              <a:rPr lang="es-ES" sz="1500" dirty="0">
                <a:latin typeface="Poppins"/>
                <a:ea typeface="Poppins"/>
                <a:cs typeface="Poppins"/>
                <a:sym typeface="Poppins"/>
              </a:rPr>
              <a:t> cuentan con un procurador público encargado (132 municipalidades y 2 regionales)</a:t>
            </a:r>
            <a:endParaRPr lang="es-E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0130D4-777B-300E-4B9E-E67EC71CA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881" y="1906947"/>
            <a:ext cx="5353050" cy="21703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0DFA85-3D97-DE5B-9460-17CAC5CDE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881" y="4225508"/>
            <a:ext cx="30670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46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714374" y="1026144"/>
            <a:ext cx="10693459" cy="7056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000" b="1" dirty="0">
                <a:latin typeface="Poppins" panose="020B0604020202020204" charset="0"/>
                <a:cs typeface="Poppins" panose="020B0604020202020204" charset="0"/>
              </a:rPr>
              <a:t>Identificación de plazas vacantes </a:t>
            </a:r>
            <a:endParaRPr sz="30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38</a:t>
            </a:fld>
            <a:endParaRPr/>
          </a:p>
        </p:txBody>
      </p:sp>
      <p:sp>
        <p:nvSpPr>
          <p:cNvPr id="557" name="Google Shape;557;p43"/>
          <p:cNvSpPr/>
          <p:nvPr/>
        </p:nvSpPr>
        <p:spPr>
          <a:xfrm>
            <a:off x="5009665" y="3464760"/>
            <a:ext cx="387728" cy="5259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48" y="244180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56" y="213779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" y="232268"/>
            <a:ext cx="2169953" cy="395053"/>
          </a:xfrm>
          <a:prstGeom prst="rect">
            <a:avLst/>
          </a:prstGeom>
        </p:spPr>
      </p:pic>
      <p:sp>
        <p:nvSpPr>
          <p:cNvPr id="2" name="Google Shape;557;p43">
            <a:extLst>
              <a:ext uri="{FF2B5EF4-FFF2-40B4-BE49-F238E27FC236}">
                <a16:creationId xmlns:a16="http://schemas.microsoft.com/office/drawing/2014/main" id="{E47C6841-2975-1C81-31AA-0DD3D87C51BA}"/>
              </a:ext>
            </a:extLst>
          </p:cNvPr>
          <p:cNvSpPr/>
          <p:nvPr/>
        </p:nvSpPr>
        <p:spPr>
          <a:xfrm>
            <a:off x="5009665" y="3464760"/>
            <a:ext cx="387728" cy="5259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solidFill>
                <a:schemeClr val="lt1"/>
              </a:solidFill>
              <a:latin typeface="Poppin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B7BC561-A584-0578-5AE8-9179FC57B507}"/>
              </a:ext>
            </a:extLst>
          </p:cNvPr>
          <p:cNvSpPr/>
          <p:nvPr/>
        </p:nvSpPr>
        <p:spPr>
          <a:xfrm>
            <a:off x="707729" y="2765727"/>
            <a:ext cx="4495800" cy="1924050"/>
          </a:xfrm>
          <a:prstGeom prst="rect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/>
                </a:solidFill>
                <a:latin typeface="Poppins"/>
                <a:cs typeface="Poppins"/>
              </a:rPr>
              <a:t>Se cuenta con </a:t>
            </a:r>
            <a:r>
              <a:rPr lang="es-ES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1</a:t>
            </a:r>
            <a:r>
              <a:rPr lang="es-ES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lang="es-ES" dirty="0">
                <a:latin typeface="Poppins"/>
                <a:ea typeface="Poppins"/>
                <a:cs typeface="Poppins"/>
                <a:sym typeface="Poppins"/>
              </a:rPr>
              <a:t> plazas vacantes expeditas a convocar en </a:t>
            </a:r>
            <a:r>
              <a:rPr lang="es-MX" dirty="0">
                <a:solidFill>
                  <a:schemeClr val="tx1"/>
                </a:solidFill>
                <a:latin typeface="Poppins"/>
                <a:cs typeface="Poppins"/>
              </a:rPr>
              <a:t>una próxima convocatoria (respecto a las procuraduría públicas que cuentan con procurador encargado).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5977E1-D71B-3AB8-D978-AEF4CA3A8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336" y="1774288"/>
            <a:ext cx="4780228" cy="119533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9A50875-0922-B04D-57BB-CBB640B2BCC0}"/>
              </a:ext>
            </a:extLst>
          </p:cNvPr>
          <p:cNvSpPr txBox="1"/>
          <p:nvPr/>
        </p:nvSpPr>
        <p:spPr>
          <a:xfrm>
            <a:off x="668155" y="5046558"/>
            <a:ext cx="453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*En el caso del Gobierno Regional de Cusco y Gobierno Regional de Moquegua se tiene pendiente actualización de información respecto a la disponibilidad presupuestal para el financiamiento de las plazas de procuradores públicos.</a:t>
            </a:r>
            <a:endParaRPr lang="es-PE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AC970D-BB52-EE2C-DE3B-B612D25E0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657" y="3154783"/>
            <a:ext cx="5820216" cy="35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18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55" y="12696"/>
            <a:ext cx="10654474" cy="6845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82059" y="2698242"/>
            <a:ext cx="4629785" cy="190436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065" marR="5080" algn="ctr">
              <a:lnSpc>
                <a:spcPts val="4750"/>
              </a:lnSpc>
              <a:spcBef>
                <a:spcPts val="705"/>
              </a:spcBef>
            </a:pPr>
            <a:r>
              <a:rPr sz="4400" spc="-190" dirty="0">
                <a:latin typeface="Arial Black"/>
                <a:cs typeface="Arial Black"/>
              </a:rPr>
              <a:t>Soluciones</a:t>
            </a:r>
            <a:r>
              <a:rPr sz="4400" spc="-540" dirty="0">
                <a:latin typeface="Arial Black"/>
                <a:cs typeface="Arial Black"/>
              </a:rPr>
              <a:t> </a:t>
            </a:r>
            <a:r>
              <a:rPr sz="4400" dirty="0">
                <a:latin typeface="Arial Black"/>
                <a:cs typeface="Arial Black"/>
              </a:rPr>
              <a:t>a</a:t>
            </a:r>
            <a:r>
              <a:rPr sz="4400" spc="-490" dirty="0">
                <a:latin typeface="Arial Black"/>
                <a:cs typeface="Arial Black"/>
              </a:rPr>
              <a:t> </a:t>
            </a:r>
            <a:r>
              <a:rPr sz="4400" spc="-80" dirty="0">
                <a:latin typeface="Arial Black"/>
                <a:cs typeface="Arial Black"/>
              </a:rPr>
              <a:t>las </a:t>
            </a:r>
            <a:r>
              <a:rPr sz="4400" spc="-40" dirty="0">
                <a:latin typeface="Arial Black"/>
                <a:cs typeface="Arial Black"/>
              </a:rPr>
              <a:t>dificultades </a:t>
            </a:r>
            <a:r>
              <a:rPr sz="4400" spc="-35" dirty="0">
                <a:latin typeface="Arial Black"/>
                <a:cs typeface="Arial Black"/>
              </a:rPr>
              <a:t>identificadas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9610" y="1174826"/>
            <a:ext cx="6864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90" dirty="0">
                <a:solidFill>
                  <a:srgbClr val="FFFFFF"/>
                </a:solidFill>
              </a:rPr>
              <a:t>5</a:t>
            </a:r>
            <a:endParaRPr sz="8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51283" y="660420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144"/>
            <a:ext cx="12192000" cy="1051560"/>
            <a:chOff x="0" y="9144"/>
            <a:chExt cx="12192000" cy="1051560"/>
          </a:xfrm>
        </p:grpSpPr>
        <p:sp>
          <p:nvSpPr>
            <p:cNvPr id="4" name="object 4"/>
            <p:cNvSpPr/>
            <p:nvPr/>
          </p:nvSpPr>
          <p:spPr>
            <a:xfrm>
              <a:off x="0" y="9144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59"/>
                  </a:lnTo>
                  <a:lnTo>
                    <a:pt x="12192000" y="105155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3923"/>
              <a:ext cx="1780032" cy="4358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1823" y="149351"/>
              <a:ext cx="1382268" cy="533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612" y="240791"/>
              <a:ext cx="2168652" cy="39471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7714" y="1464393"/>
            <a:ext cx="1146934" cy="4049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49466" y="1524380"/>
            <a:ext cx="5073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CONSEJO</a:t>
            </a:r>
            <a:r>
              <a:rPr sz="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DIRECTIVO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7714" y="2153362"/>
            <a:ext cx="1146934" cy="4047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86983" y="2213610"/>
            <a:ext cx="6318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PRESIDENCIA</a:t>
            </a:r>
            <a:r>
              <a:rPr sz="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EJECUTIVA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82567" y="1785925"/>
            <a:ext cx="1134745" cy="342900"/>
            <a:chOff x="7182567" y="1785925"/>
            <a:chExt cx="1134745" cy="3429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2567" y="1785925"/>
              <a:ext cx="1134707" cy="3426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05699" y="1819656"/>
              <a:ext cx="518922" cy="1760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0355" y="1911096"/>
              <a:ext cx="666750" cy="17602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459218" y="1830704"/>
            <a:ext cx="584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TRIBUNAL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DISCIPLINARIO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29156" y="2429065"/>
            <a:ext cx="1377315" cy="760095"/>
            <a:chOff x="5029156" y="2429065"/>
            <a:chExt cx="1377315" cy="760095"/>
          </a:xfrm>
        </p:grpSpPr>
        <p:sp>
          <p:nvSpPr>
            <p:cNvPr id="18" name="object 18"/>
            <p:cNvSpPr/>
            <p:nvPr/>
          </p:nvSpPr>
          <p:spPr>
            <a:xfrm>
              <a:off x="6400799" y="2433827"/>
              <a:ext cx="635" cy="48260"/>
            </a:xfrm>
            <a:custGeom>
              <a:avLst/>
              <a:gdLst/>
              <a:ahLst/>
              <a:cxnLst/>
              <a:rect l="l" t="t" r="r" b="b"/>
              <a:pathLst>
                <a:path w="635" h="48260">
                  <a:moveTo>
                    <a:pt x="635" y="0"/>
                  </a:moveTo>
                  <a:lnTo>
                    <a:pt x="0" y="4813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9156" y="2782698"/>
              <a:ext cx="1180410" cy="40638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71846" y="2844545"/>
            <a:ext cx="493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GERENCIA</a:t>
            </a:r>
            <a:r>
              <a:rPr sz="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06096" y="3672693"/>
            <a:ext cx="1180465" cy="358140"/>
            <a:chOff x="3406096" y="3672693"/>
            <a:chExt cx="1180465" cy="35814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6096" y="3672693"/>
              <a:ext cx="1180410" cy="3576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26180" y="3712463"/>
              <a:ext cx="567689" cy="1760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13404" y="3803903"/>
              <a:ext cx="770381" cy="17602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650741" y="3724147"/>
            <a:ext cx="688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OFICINA</a:t>
            </a:r>
            <a:r>
              <a:rPr sz="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ADMINISTRACIÓN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807195" y="3695700"/>
            <a:ext cx="1218565" cy="368935"/>
            <a:chOff x="8807195" y="3695700"/>
            <a:chExt cx="1218565" cy="368935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16134" y="3698463"/>
              <a:ext cx="1170210" cy="3659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07195" y="3695700"/>
              <a:ext cx="1218438" cy="1760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26651" y="3787139"/>
              <a:ext cx="776477" cy="1760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28175" y="3878579"/>
              <a:ext cx="753618" cy="17602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846311" y="3707383"/>
            <a:ext cx="1111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OFICINA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PLANEAMIENTO,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PRESUPUESTO</a:t>
            </a:r>
            <a:r>
              <a:rPr sz="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MODERNIZACIÓN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662849" y="3700171"/>
            <a:ext cx="1173480" cy="375920"/>
            <a:chOff x="6662849" y="3700171"/>
            <a:chExt cx="1173480" cy="37592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62849" y="3700171"/>
              <a:ext cx="1172860" cy="37585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72655" y="3749039"/>
              <a:ext cx="986790" cy="1760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21067" y="3840479"/>
              <a:ext cx="462546" cy="17602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810247" y="3761358"/>
            <a:ext cx="878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5080" indent="-24892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OFICINA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ASESORÍA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JURÍDICA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88208" y="5036553"/>
            <a:ext cx="1099820" cy="431800"/>
            <a:chOff x="1888208" y="5036553"/>
            <a:chExt cx="1099820" cy="431800"/>
          </a:xfrm>
        </p:grpSpPr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88208" y="5036553"/>
              <a:ext cx="1099621" cy="43119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10739" y="5065775"/>
              <a:ext cx="683513" cy="17602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9863" y="5157215"/>
              <a:ext cx="988313" cy="1760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77795" y="5248655"/>
              <a:ext cx="528066" cy="17602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997455" y="5078729"/>
            <a:ext cx="882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DIRECCIÓN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APLICACIÓN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JURÍDICO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PROCESAL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372547" y="5039700"/>
            <a:ext cx="1101725" cy="429895"/>
            <a:chOff x="3372547" y="5039700"/>
            <a:chExt cx="1101725" cy="429895"/>
          </a:xfrm>
        </p:grpSpPr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72547" y="5039700"/>
              <a:ext cx="1101219" cy="42943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96640" y="5068823"/>
              <a:ext cx="683513" cy="1760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66160" y="5160263"/>
              <a:ext cx="745998" cy="1760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75888" y="5251703"/>
              <a:ext cx="505206" cy="176022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3603752" y="5081396"/>
            <a:ext cx="643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DIRECCIÓN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r>
              <a:rPr sz="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REGISTRO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905719" y="5036591"/>
            <a:ext cx="1104265" cy="427990"/>
            <a:chOff x="4905719" y="5036591"/>
            <a:chExt cx="1104265" cy="427990"/>
          </a:xfrm>
        </p:grpSpPr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05719" y="5036591"/>
              <a:ext cx="1104228" cy="42791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31307" y="5111496"/>
              <a:ext cx="683513" cy="17602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30139" y="5202936"/>
              <a:ext cx="1066038" cy="176022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967478" y="5124450"/>
            <a:ext cx="984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295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DIRECCIÓN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VALORACIÓN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PERICIAS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435161" y="1808797"/>
            <a:ext cx="5396230" cy="3668395"/>
            <a:chOff x="2435161" y="1808797"/>
            <a:chExt cx="5396230" cy="3668395"/>
          </a:xfrm>
        </p:grpSpPr>
        <p:sp>
          <p:nvSpPr>
            <p:cNvPr id="55" name="object 55"/>
            <p:cNvSpPr/>
            <p:nvPr/>
          </p:nvSpPr>
          <p:spPr>
            <a:xfrm>
              <a:off x="5617463" y="2433828"/>
              <a:ext cx="784860" cy="362585"/>
            </a:xfrm>
            <a:custGeom>
              <a:avLst/>
              <a:gdLst/>
              <a:ahLst/>
              <a:cxnLst/>
              <a:rect l="l" t="t" r="r" b="b"/>
              <a:pathLst>
                <a:path w="784860" h="362585">
                  <a:moveTo>
                    <a:pt x="0" y="362331"/>
                  </a:moveTo>
                  <a:lnTo>
                    <a:pt x="0" y="181229"/>
                  </a:lnTo>
                  <a:lnTo>
                    <a:pt x="784478" y="181229"/>
                  </a:lnTo>
                  <a:lnTo>
                    <a:pt x="78447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58967" y="2502408"/>
              <a:ext cx="1790064" cy="2541905"/>
            </a:xfrm>
            <a:custGeom>
              <a:avLst/>
              <a:gdLst/>
              <a:ahLst/>
              <a:cxnLst/>
              <a:rect l="l" t="t" r="r" b="b"/>
              <a:pathLst>
                <a:path w="1790065" h="2541904">
                  <a:moveTo>
                    <a:pt x="1789684" y="1210690"/>
                  </a:moveTo>
                  <a:lnTo>
                    <a:pt x="1789684" y="1080515"/>
                  </a:lnTo>
                  <a:lnTo>
                    <a:pt x="998220" y="1080515"/>
                  </a:lnTo>
                </a:path>
                <a:path w="1790065" h="2541904">
                  <a:moveTo>
                    <a:pt x="0" y="2541397"/>
                  </a:moveTo>
                  <a:lnTo>
                    <a:pt x="0" y="2283079"/>
                  </a:lnTo>
                  <a:lnTo>
                    <a:pt x="942721" y="2283079"/>
                  </a:lnTo>
                  <a:lnTo>
                    <a:pt x="942721" y="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39923" y="2502408"/>
              <a:ext cx="3963035" cy="2541905"/>
            </a:xfrm>
            <a:custGeom>
              <a:avLst/>
              <a:gdLst/>
              <a:ahLst/>
              <a:cxnLst/>
              <a:rect l="l" t="t" r="r" b="b"/>
              <a:pathLst>
                <a:path w="3963035" h="2541904">
                  <a:moveTo>
                    <a:pt x="0" y="2541397"/>
                  </a:moveTo>
                  <a:lnTo>
                    <a:pt x="0" y="2290698"/>
                  </a:lnTo>
                  <a:lnTo>
                    <a:pt x="3962654" y="2290698"/>
                  </a:lnTo>
                  <a:lnTo>
                    <a:pt x="3962654" y="0"/>
                  </a:lnTo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24299" y="2502408"/>
              <a:ext cx="2477135" cy="2544445"/>
            </a:xfrm>
            <a:custGeom>
              <a:avLst/>
              <a:gdLst/>
              <a:ahLst/>
              <a:cxnLst/>
              <a:rect l="l" t="t" r="r" b="b"/>
              <a:pathLst>
                <a:path w="2477135" h="2544445">
                  <a:moveTo>
                    <a:pt x="0" y="2544064"/>
                  </a:moveTo>
                  <a:lnTo>
                    <a:pt x="0" y="2292096"/>
                  </a:lnTo>
                  <a:lnTo>
                    <a:pt x="2477135" y="2292096"/>
                  </a:lnTo>
                  <a:lnTo>
                    <a:pt x="2477135" y="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02323" y="1813560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28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31427" y="5047317"/>
              <a:ext cx="1099902" cy="42933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63511" y="5123688"/>
              <a:ext cx="1067561" cy="17602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06767" y="5215127"/>
              <a:ext cx="756666" cy="176022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6801739" y="5136007"/>
            <a:ext cx="961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FORMACIÓN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CAPACITACIÓN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924249" y="1657906"/>
            <a:ext cx="4891405" cy="3397250"/>
            <a:chOff x="3924249" y="1657906"/>
            <a:chExt cx="4891405" cy="3397250"/>
          </a:xfrm>
        </p:grpSpPr>
        <p:sp>
          <p:nvSpPr>
            <p:cNvPr id="65" name="object 65"/>
            <p:cNvSpPr/>
            <p:nvPr/>
          </p:nvSpPr>
          <p:spPr>
            <a:xfrm>
              <a:off x="6402323" y="2502408"/>
              <a:ext cx="2408555" cy="2548255"/>
            </a:xfrm>
            <a:custGeom>
              <a:avLst/>
              <a:gdLst/>
              <a:ahLst/>
              <a:cxnLst/>
              <a:rect l="l" t="t" r="r" b="b"/>
              <a:pathLst>
                <a:path w="2408554" h="2548254">
                  <a:moveTo>
                    <a:pt x="2408174" y="2547747"/>
                  </a:moveTo>
                  <a:lnTo>
                    <a:pt x="2408174" y="2278506"/>
                  </a:lnTo>
                  <a:lnTo>
                    <a:pt x="0" y="2278506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95927" y="3133344"/>
              <a:ext cx="1622425" cy="546735"/>
            </a:xfrm>
            <a:custGeom>
              <a:avLst/>
              <a:gdLst/>
              <a:ahLst/>
              <a:cxnLst/>
              <a:rect l="l" t="t" r="r" b="b"/>
              <a:pathLst>
                <a:path w="1622425" h="546735">
                  <a:moveTo>
                    <a:pt x="0" y="546607"/>
                  </a:moveTo>
                  <a:lnTo>
                    <a:pt x="0" y="435609"/>
                  </a:lnTo>
                  <a:lnTo>
                    <a:pt x="1622171" y="435609"/>
                  </a:lnTo>
                  <a:lnTo>
                    <a:pt x="1622171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24249" y="1657906"/>
              <a:ext cx="1006702" cy="33809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67555" y="1687067"/>
              <a:ext cx="157734" cy="17602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17847" y="1687067"/>
              <a:ext cx="707898" cy="17602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12335" y="1778507"/>
              <a:ext cx="442709" cy="176022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4104894" y="1698752"/>
            <a:ext cx="648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PROCURADURÍA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PÚBLICA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24421" y="1737169"/>
            <a:ext cx="11212195" cy="4373245"/>
            <a:chOff x="324421" y="1737169"/>
            <a:chExt cx="11212195" cy="4373245"/>
          </a:xfrm>
        </p:grpSpPr>
        <p:sp>
          <p:nvSpPr>
            <p:cNvPr id="73" name="object 73"/>
            <p:cNvSpPr/>
            <p:nvPr/>
          </p:nvSpPr>
          <p:spPr>
            <a:xfrm>
              <a:off x="4908804" y="1741932"/>
              <a:ext cx="945515" cy="0"/>
            </a:xfrm>
            <a:custGeom>
              <a:avLst/>
              <a:gdLst/>
              <a:ahLst/>
              <a:cxnLst/>
              <a:rect l="l" t="t" r="r" b="b"/>
              <a:pathLst>
                <a:path w="945514">
                  <a:moveTo>
                    <a:pt x="94538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9184" y="6085332"/>
              <a:ext cx="11202670" cy="20320"/>
            </a:xfrm>
            <a:custGeom>
              <a:avLst/>
              <a:gdLst/>
              <a:ahLst/>
              <a:cxnLst/>
              <a:rect l="l" t="t" r="r" b="b"/>
              <a:pathLst>
                <a:path w="11202670" h="20320">
                  <a:moveTo>
                    <a:pt x="0" y="0"/>
                  </a:moveTo>
                  <a:lnTo>
                    <a:pt x="11202543" y="19875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245852" y="5155691"/>
              <a:ext cx="1035050" cy="350520"/>
            </a:xfrm>
            <a:custGeom>
              <a:avLst/>
              <a:gdLst/>
              <a:ahLst/>
              <a:cxnLst/>
              <a:rect l="l" t="t" r="r" b="b"/>
              <a:pathLst>
                <a:path w="1035050" h="350520">
                  <a:moveTo>
                    <a:pt x="0" y="350519"/>
                  </a:moveTo>
                  <a:lnTo>
                    <a:pt x="1034796" y="350519"/>
                  </a:lnTo>
                  <a:lnTo>
                    <a:pt x="1034796" y="0"/>
                  </a:lnTo>
                  <a:lnTo>
                    <a:pt x="0" y="0"/>
                  </a:lnTo>
                  <a:lnTo>
                    <a:pt x="0" y="350519"/>
                  </a:lnTo>
                  <a:close/>
                </a:path>
              </a:pathLst>
            </a:custGeom>
            <a:ln w="9525">
              <a:solidFill>
                <a:srgbClr val="424E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201655" y="5120640"/>
              <a:ext cx="1035050" cy="352425"/>
            </a:xfrm>
            <a:custGeom>
              <a:avLst/>
              <a:gdLst/>
              <a:ahLst/>
              <a:cxnLst/>
              <a:rect l="l" t="t" r="r" b="b"/>
              <a:pathLst>
                <a:path w="1035050" h="352425">
                  <a:moveTo>
                    <a:pt x="1034796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1034796" y="352044"/>
                  </a:lnTo>
                  <a:lnTo>
                    <a:pt x="1034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201655" y="5120640"/>
              <a:ext cx="1035050" cy="352425"/>
            </a:xfrm>
            <a:custGeom>
              <a:avLst/>
              <a:gdLst/>
              <a:ahLst/>
              <a:cxnLst/>
              <a:rect l="l" t="t" r="r" b="b"/>
              <a:pathLst>
                <a:path w="1035050" h="352425">
                  <a:moveTo>
                    <a:pt x="0" y="352044"/>
                  </a:moveTo>
                  <a:lnTo>
                    <a:pt x="1034796" y="352044"/>
                  </a:lnTo>
                  <a:lnTo>
                    <a:pt x="1034796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9525">
              <a:solidFill>
                <a:srgbClr val="424E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157460" y="5087111"/>
              <a:ext cx="1035050" cy="352425"/>
            </a:xfrm>
            <a:custGeom>
              <a:avLst/>
              <a:gdLst/>
              <a:ahLst/>
              <a:cxnLst/>
              <a:rect l="l" t="t" r="r" b="b"/>
              <a:pathLst>
                <a:path w="1035050" h="352425">
                  <a:moveTo>
                    <a:pt x="1034796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1034796" y="352044"/>
                  </a:lnTo>
                  <a:lnTo>
                    <a:pt x="1034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157460" y="5087111"/>
              <a:ext cx="1035050" cy="352425"/>
            </a:xfrm>
            <a:custGeom>
              <a:avLst/>
              <a:gdLst/>
              <a:ahLst/>
              <a:cxnLst/>
              <a:rect l="l" t="t" r="r" b="b"/>
              <a:pathLst>
                <a:path w="1035050" h="352425">
                  <a:moveTo>
                    <a:pt x="0" y="352044"/>
                  </a:moveTo>
                  <a:lnTo>
                    <a:pt x="1034796" y="352044"/>
                  </a:lnTo>
                  <a:lnTo>
                    <a:pt x="1034796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9525">
              <a:solidFill>
                <a:srgbClr val="424E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75164" y="5016995"/>
              <a:ext cx="1127010" cy="46711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251948" y="5061203"/>
              <a:ext cx="808481" cy="17602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396727" y="5152644"/>
              <a:ext cx="518922" cy="17602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261091" y="5244084"/>
              <a:ext cx="764285" cy="176022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10250614" y="5073142"/>
            <a:ext cx="937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201930"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PROCURADURÍAS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PÚBLICAS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ESPECIALIZADAS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619244" y="6329174"/>
            <a:ext cx="1019175" cy="443230"/>
            <a:chOff x="4619244" y="6329174"/>
            <a:chExt cx="1019175" cy="443230"/>
          </a:xfrm>
        </p:grpSpPr>
        <p:pic>
          <p:nvPicPr>
            <p:cNvPr id="86" name="object 8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704533" y="6428146"/>
              <a:ext cx="933558" cy="33621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55820" y="6382510"/>
              <a:ext cx="960881" cy="36347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19244" y="6329174"/>
              <a:ext cx="960881" cy="44273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713732" y="6348983"/>
              <a:ext cx="808482" cy="17602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56988" y="6440423"/>
              <a:ext cx="518922" cy="17602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800600" y="6531863"/>
              <a:ext cx="605789" cy="176022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4751578" y="6361277"/>
            <a:ext cx="699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PROCURADURÍAS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PÚBLICAS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NACIONALES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922264" y="6339842"/>
            <a:ext cx="1019175" cy="443230"/>
            <a:chOff x="5922264" y="6339842"/>
            <a:chExt cx="1019175" cy="443230"/>
          </a:xfrm>
        </p:grpSpPr>
        <p:pic>
          <p:nvPicPr>
            <p:cNvPr id="94" name="object 9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07553" y="6438649"/>
              <a:ext cx="933558" cy="33657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58840" y="6393182"/>
              <a:ext cx="960882" cy="36349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922264" y="6339842"/>
              <a:ext cx="960882" cy="44273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016752" y="6358127"/>
              <a:ext cx="808481" cy="17602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160008" y="6449567"/>
              <a:ext cx="518921" cy="17602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103620" y="6541007"/>
              <a:ext cx="607301" cy="176022"/>
            </a:xfrm>
            <a:prstGeom prst="rect">
              <a:avLst/>
            </a:prstGeom>
          </p:spPr>
        </p:pic>
      </p:grpSp>
      <p:sp>
        <p:nvSpPr>
          <p:cNvPr id="100" name="object 100"/>
          <p:cNvSpPr txBox="1"/>
          <p:nvPr/>
        </p:nvSpPr>
        <p:spPr>
          <a:xfrm>
            <a:off x="6054978" y="6371640"/>
            <a:ext cx="699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PROCURADURÍAS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PÚBLICAS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REGIONALES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141464" y="6333741"/>
            <a:ext cx="1019175" cy="441325"/>
            <a:chOff x="7141464" y="6333741"/>
            <a:chExt cx="1019175" cy="441325"/>
          </a:xfrm>
        </p:grpSpPr>
        <p:pic>
          <p:nvPicPr>
            <p:cNvPr id="102" name="object 10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26689" y="6432716"/>
              <a:ext cx="933699" cy="33621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178040" y="6387083"/>
              <a:ext cx="960881" cy="36347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141464" y="6333741"/>
              <a:ext cx="960881" cy="44122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35952" y="6352031"/>
              <a:ext cx="808481" cy="17602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379208" y="6443471"/>
              <a:ext cx="518922" cy="17602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313676" y="6534911"/>
              <a:ext cx="625601" cy="176021"/>
            </a:xfrm>
            <a:prstGeom prst="rect">
              <a:avLst/>
            </a:prstGeom>
          </p:spPr>
        </p:pic>
      </p:grpSp>
      <p:sp>
        <p:nvSpPr>
          <p:cNvPr id="108" name="object 108"/>
          <p:cNvSpPr txBox="1"/>
          <p:nvPr/>
        </p:nvSpPr>
        <p:spPr>
          <a:xfrm>
            <a:off x="7274179" y="6364935"/>
            <a:ext cx="699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PROCURADURÍAS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PÚBLICAS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MUNICIPALES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8244840" y="5029200"/>
            <a:ext cx="1129030" cy="455295"/>
            <a:chOff x="8244840" y="5029200"/>
            <a:chExt cx="1129030" cy="455295"/>
          </a:xfrm>
        </p:grpSpPr>
        <p:pic>
          <p:nvPicPr>
            <p:cNvPr id="110" name="object 11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44840" y="5029200"/>
              <a:ext cx="1128522" cy="45491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339328" y="5117592"/>
              <a:ext cx="963929" cy="176022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35924" y="5209031"/>
              <a:ext cx="553974" cy="176022"/>
            </a:xfrm>
            <a:prstGeom prst="rect">
              <a:avLst/>
            </a:prstGeom>
          </p:spPr>
        </p:pic>
      </p:grpSp>
      <p:sp>
        <p:nvSpPr>
          <p:cNvPr id="113" name="object 113"/>
          <p:cNvSpPr txBox="1"/>
          <p:nvPr/>
        </p:nvSpPr>
        <p:spPr>
          <a:xfrm>
            <a:off x="8378443" y="5130800"/>
            <a:ext cx="864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5080" indent="-19685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OFICINA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FUNCIONAL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4890325" y="1552765"/>
            <a:ext cx="5754370" cy="4835525"/>
            <a:chOff x="4890325" y="1552765"/>
            <a:chExt cx="5754370" cy="4835525"/>
          </a:xfrm>
        </p:grpSpPr>
        <p:sp>
          <p:nvSpPr>
            <p:cNvPr id="115" name="object 115"/>
            <p:cNvSpPr/>
            <p:nvPr/>
          </p:nvSpPr>
          <p:spPr>
            <a:xfrm>
              <a:off x="6402324" y="2502408"/>
              <a:ext cx="880744" cy="2553335"/>
            </a:xfrm>
            <a:custGeom>
              <a:avLst/>
              <a:gdLst/>
              <a:ahLst/>
              <a:cxnLst/>
              <a:rect l="l" t="t" r="r" b="b"/>
              <a:pathLst>
                <a:path w="880745" h="2553335">
                  <a:moveTo>
                    <a:pt x="880491" y="2552827"/>
                  </a:moveTo>
                  <a:lnTo>
                    <a:pt x="880491" y="2281047"/>
                  </a:lnTo>
                  <a:lnTo>
                    <a:pt x="0" y="22810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0828" y="2502408"/>
              <a:ext cx="2522220" cy="3881120"/>
            </a:xfrm>
            <a:custGeom>
              <a:avLst/>
              <a:gdLst/>
              <a:ahLst/>
              <a:cxnLst/>
              <a:rect l="l" t="t" r="r" b="b"/>
              <a:pathLst>
                <a:path w="2522220" h="3881120">
                  <a:moveTo>
                    <a:pt x="1301496" y="0"/>
                  </a:moveTo>
                  <a:lnTo>
                    <a:pt x="1303020" y="3879824"/>
                  </a:lnTo>
                </a:path>
                <a:path w="2522220" h="3881120">
                  <a:moveTo>
                    <a:pt x="0" y="3715512"/>
                  </a:moveTo>
                  <a:lnTo>
                    <a:pt x="2522220" y="3715512"/>
                  </a:lnTo>
                </a:path>
                <a:path w="2522220" h="3881120">
                  <a:moveTo>
                    <a:pt x="0" y="3715512"/>
                  </a:moveTo>
                  <a:lnTo>
                    <a:pt x="0" y="3870274"/>
                  </a:lnTo>
                </a:path>
                <a:path w="2522220" h="3881120">
                  <a:moveTo>
                    <a:pt x="1296289" y="3715512"/>
                  </a:moveTo>
                  <a:lnTo>
                    <a:pt x="1295400" y="3880802"/>
                  </a:lnTo>
                </a:path>
                <a:path w="2522220" h="3881120">
                  <a:moveTo>
                    <a:pt x="2522220" y="3715512"/>
                  </a:moveTo>
                  <a:lnTo>
                    <a:pt x="2522220" y="387027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895088" y="1557527"/>
              <a:ext cx="969010" cy="3175"/>
            </a:xfrm>
            <a:custGeom>
              <a:avLst/>
              <a:gdLst/>
              <a:ahLst/>
              <a:cxnLst/>
              <a:rect l="l" t="t" r="r" b="b"/>
              <a:pathLst>
                <a:path w="969010" h="3175">
                  <a:moveTo>
                    <a:pt x="0" y="0"/>
                  </a:moveTo>
                  <a:lnTo>
                    <a:pt x="969010" y="2921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402324" y="2502408"/>
              <a:ext cx="4237990" cy="2536190"/>
            </a:xfrm>
            <a:custGeom>
              <a:avLst/>
              <a:gdLst/>
              <a:ahLst/>
              <a:cxnLst/>
              <a:rect l="l" t="t" r="r" b="b"/>
              <a:pathLst>
                <a:path w="4237990" h="2536190">
                  <a:moveTo>
                    <a:pt x="4237608" y="2535935"/>
                  </a:moveTo>
                  <a:lnTo>
                    <a:pt x="4237608" y="2272537"/>
                  </a:lnTo>
                  <a:lnTo>
                    <a:pt x="0" y="227253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01127" y="5707380"/>
              <a:ext cx="820419" cy="265430"/>
            </a:xfrm>
            <a:custGeom>
              <a:avLst/>
              <a:gdLst/>
              <a:ahLst/>
              <a:cxnLst/>
              <a:rect l="l" t="t" r="r" b="b"/>
              <a:pathLst>
                <a:path w="820420" h="265429">
                  <a:moveTo>
                    <a:pt x="0" y="265176"/>
                  </a:moveTo>
                  <a:lnTo>
                    <a:pt x="819912" y="265176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265176"/>
                  </a:lnTo>
                  <a:close/>
                </a:path>
              </a:pathLst>
            </a:custGeom>
            <a:ln w="9525">
              <a:solidFill>
                <a:srgbClr val="424E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2785110" y="6342379"/>
            <a:ext cx="1135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PROCURADURÍAS PÚBLICAS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724013" y="5644388"/>
            <a:ext cx="3752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-40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553325" y="5735828"/>
            <a:ext cx="71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Evaluación,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Supervisión,</a:t>
            </a:r>
            <a:r>
              <a:rPr sz="600" spc="7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Control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y </a:t>
            </a:r>
            <a:r>
              <a:rPr sz="600" spc="-10" dirty="0">
                <a:latin typeface="Arial MT"/>
                <a:cs typeface="Arial MT"/>
              </a:rPr>
              <a:t>Fiscalización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441435" y="5705284"/>
            <a:ext cx="809625" cy="274955"/>
          </a:xfrm>
          <a:prstGeom prst="rect">
            <a:avLst/>
          </a:prstGeom>
          <a:ln w="9525">
            <a:solidFill>
              <a:srgbClr val="424E5B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9710" marR="210185" indent="10160">
              <a:lnSpc>
                <a:spcPct val="100000"/>
              </a:lnSpc>
              <a:spcBef>
                <a:spcPts val="330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-40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Instrucción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369552" y="5705284"/>
            <a:ext cx="807720" cy="274955"/>
          </a:xfrm>
          <a:prstGeom prst="rect">
            <a:avLst/>
          </a:prstGeom>
          <a:ln w="9525">
            <a:solidFill>
              <a:srgbClr val="424E5B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60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Sanción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443456" y="5039639"/>
            <a:ext cx="9335135" cy="672465"/>
            <a:chOff x="443456" y="5039639"/>
            <a:chExt cx="9335135" cy="672465"/>
          </a:xfrm>
        </p:grpSpPr>
        <p:sp>
          <p:nvSpPr>
            <p:cNvPr id="126" name="object 126"/>
            <p:cNvSpPr/>
            <p:nvPr/>
          </p:nvSpPr>
          <p:spPr>
            <a:xfrm>
              <a:off x="8833103" y="5416296"/>
              <a:ext cx="0" cy="290830"/>
            </a:xfrm>
            <a:custGeom>
              <a:avLst/>
              <a:gdLst/>
              <a:ahLst/>
              <a:cxnLst/>
              <a:rect l="l" t="t" r="r" b="b"/>
              <a:pathLst>
                <a:path h="290829">
                  <a:moveTo>
                    <a:pt x="0" y="0"/>
                  </a:moveTo>
                  <a:lnTo>
                    <a:pt x="0" y="29038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911084" y="5596128"/>
              <a:ext cx="923290" cy="111760"/>
            </a:xfrm>
            <a:custGeom>
              <a:avLst/>
              <a:gdLst/>
              <a:ahLst/>
              <a:cxnLst/>
              <a:rect l="l" t="t" r="r" b="b"/>
              <a:pathLst>
                <a:path w="923290" h="111760">
                  <a:moveTo>
                    <a:pt x="0" y="111163"/>
                  </a:moveTo>
                  <a:lnTo>
                    <a:pt x="0" y="0"/>
                  </a:lnTo>
                  <a:lnTo>
                    <a:pt x="92316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638031" y="5596128"/>
              <a:ext cx="1135380" cy="105410"/>
            </a:xfrm>
            <a:custGeom>
              <a:avLst/>
              <a:gdLst/>
              <a:ahLst/>
              <a:cxnLst/>
              <a:rect l="l" t="t" r="r" b="b"/>
              <a:pathLst>
                <a:path w="1135379" h="105410">
                  <a:moveTo>
                    <a:pt x="1135252" y="105181"/>
                  </a:moveTo>
                  <a:lnTo>
                    <a:pt x="1135252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43456" y="5039639"/>
              <a:ext cx="1099621" cy="42791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47115" y="5114544"/>
              <a:ext cx="919734" cy="17602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14755" y="5205984"/>
              <a:ext cx="564642" cy="176021"/>
            </a:xfrm>
            <a:prstGeom prst="rect">
              <a:avLst/>
            </a:prstGeom>
          </p:spPr>
        </p:pic>
      </p:grpSp>
      <p:sp>
        <p:nvSpPr>
          <p:cNvPr id="132" name="object 132"/>
          <p:cNvSpPr txBox="1"/>
          <p:nvPr/>
        </p:nvSpPr>
        <p:spPr>
          <a:xfrm>
            <a:off x="584708" y="5127117"/>
            <a:ext cx="817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5080" indent="-16764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DIRECCIÓN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TÉCNICO</a:t>
            </a:r>
            <a:r>
              <a:rPr sz="6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NORMATIVA</a:t>
            </a:r>
            <a:endParaRPr sz="6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95172" y="2502407"/>
            <a:ext cx="8406765" cy="2544445"/>
          </a:xfrm>
          <a:custGeom>
            <a:avLst/>
            <a:gdLst/>
            <a:ahLst/>
            <a:cxnLst/>
            <a:rect l="l" t="t" r="r" b="b"/>
            <a:pathLst>
              <a:path w="8406765" h="2544445">
                <a:moveTo>
                  <a:pt x="0" y="2544064"/>
                </a:moveTo>
                <a:lnTo>
                  <a:pt x="0" y="2284475"/>
                </a:lnTo>
                <a:lnTo>
                  <a:pt x="5407406" y="2284475"/>
                </a:lnTo>
                <a:lnTo>
                  <a:pt x="5407406" y="0"/>
                </a:lnTo>
              </a:path>
              <a:path w="8406765" h="2544445">
                <a:moveTo>
                  <a:pt x="8406511" y="1203324"/>
                </a:moveTo>
                <a:lnTo>
                  <a:pt x="8406511" y="1077849"/>
                </a:lnTo>
                <a:lnTo>
                  <a:pt x="5451348" y="1077849"/>
                </a:lnTo>
                <a:lnTo>
                  <a:pt x="5451348" y="107746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5419344" y="4145279"/>
            <a:ext cx="838200" cy="296545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67310" marR="59690" algn="ctr">
              <a:lnSpc>
                <a:spcPct val="100000"/>
              </a:lnSpc>
              <a:spcBef>
                <a:spcPts val="90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Tecnologías</a:t>
            </a:r>
            <a:r>
              <a:rPr sz="600" dirty="0">
                <a:latin typeface="Arial MT"/>
                <a:cs typeface="Arial MT"/>
              </a:rPr>
              <a:t> de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la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Información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592067" y="4145279"/>
            <a:ext cx="807720" cy="294005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89230" marR="45085" indent="-137160">
              <a:lnSpc>
                <a:spcPct val="100000"/>
              </a:lnSpc>
              <a:spcBef>
                <a:spcPts val="420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Contabilidad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789176" y="4145279"/>
            <a:ext cx="809625" cy="288290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69215" marR="45720" indent="-17145">
              <a:lnSpc>
                <a:spcPct val="100000"/>
              </a:lnSpc>
              <a:spcBef>
                <a:spcPts val="405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Recursos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Humanos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194560" y="3977640"/>
            <a:ext cx="2709545" cy="168275"/>
          </a:xfrm>
          <a:custGeom>
            <a:avLst/>
            <a:gdLst/>
            <a:ahLst/>
            <a:cxnLst/>
            <a:rect l="l" t="t" r="r" b="b"/>
            <a:pathLst>
              <a:path w="2709545" h="168275">
                <a:moveTo>
                  <a:pt x="1801876" y="168275"/>
                </a:moveTo>
                <a:lnTo>
                  <a:pt x="1801876" y="84201"/>
                </a:lnTo>
                <a:lnTo>
                  <a:pt x="1801367" y="84201"/>
                </a:lnTo>
                <a:lnTo>
                  <a:pt x="1801367" y="0"/>
                </a:lnTo>
              </a:path>
              <a:path w="2709545" h="168275">
                <a:moveTo>
                  <a:pt x="0" y="168275"/>
                </a:moveTo>
                <a:lnTo>
                  <a:pt x="0" y="84201"/>
                </a:lnTo>
                <a:lnTo>
                  <a:pt x="1801367" y="84201"/>
                </a:lnTo>
                <a:lnTo>
                  <a:pt x="1801367" y="0"/>
                </a:lnTo>
              </a:path>
              <a:path w="2709545" h="168275">
                <a:moveTo>
                  <a:pt x="2709164" y="168275"/>
                </a:moveTo>
                <a:lnTo>
                  <a:pt x="2709164" y="84201"/>
                </a:lnTo>
                <a:lnTo>
                  <a:pt x="1801367" y="84201"/>
                </a:lnTo>
                <a:lnTo>
                  <a:pt x="180136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9948671" y="4145279"/>
            <a:ext cx="807720" cy="289560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52705" marR="43815" algn="ctr">
              <a:lnSpc>
                <a:spcPct val="100000"/>
              </a:lnSpc>
              <a:spcBef>
                <a:spcPts val="45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Modernización</a:t>
            </a:r>
            <a:r>
              <a:rPr sz="600" spc="65" dirty="0">
                <a:latin typeface="Arial MT"/>
                <a:cs typeface="Arial MT"/>
              </a:rPr>
              <a:t> </a:t>
            </a:r>
            <a:r>
              <a:rPr sz="600" spc="-50" dirty="0">
                <a:latin typeface="Arial MT"/>
                <a:cs typeface="Arial MT"/>
              </a:rPr>
              <a:t>y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Cooperación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046719" y="4145279"/>
            <a:ext cx="807720" cy="292735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69545" marR="44450" indent="-117475">
              <a:lnSpc>
                <a:spcPct val="100000"/>
              </a:lnSpc>
              <a:spcBef>
                <a:spcPts val="450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Planeamiento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996171" y="4145279"/>
            <a:ext cx="809625" cy="289560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90500" marR="45085" indent="-137160">
              <a:lnSpc>
                <a:spcPct val="100000"/>
              </a:lnSpc>
              <a:spcBef>
                <a:spcPts val="405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Presupuesto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8445817" y="4004881"/>
            <a:ext cx="1911350" cy="145415"/>
            <a:chOff x="8445817" y="4004881"/>
            <a:chExt cx="1911350" cy="145415"/>
          </a:xfrm>
        </p:grpSpPr>
        <p:sp>
          <p:nvSpPr>
            <p:cNvPr id="142" name="object 142"/>
            <p:cNvSpPr/>
            <p:nvPr/>
          </p:nvSpPr>
          <p:spPr>
            <a:xfrm>
              <a:off x="8450580" y="4009644"/>
              <a:ext cx="951865" cy="135890"/>
            </a:xfrm>
            <a:custGeom>
              <a:avLst/>
              <a:gdLst/>
              <a:ahLst/>
              <a:cxnLst/>
              <a:rect l="l" t="t" r="r" b="b"/>
              <a:pathLst>
                <a:path w="951865" h="135889">
                  <a:moveTo>
                    <a:pt x="0" y="135762"/>
                  </a:moveTo>
                  <a:lnTo>
                    <a:pt x="0" y="67944"/>
                  </a:lnTo>
                  <a:lnTo>
                    <a:pt x="951738" y="67944"/>
                  </a:lnTo>
                  <a:lnTo>
                    <a:pt x="9517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400032" y="4009644"/>
              <a:ext cx="1270" cy="135890"/>
            </a:xfrm>
            <a:custGeom>
              <a:avLst/>
              <a:gdLst/>
              <a:ahLst/>
              <a:cxnLst/>
              <a:rect l="l" t="t" r="r" b="b"/>
              <a:pathLst>
                <a:path w="1270" h="135889">
                  <a:moveTo>
                    <a:pt x="0" y="135762"/>
                  </a:moveTo>
                  <a:lnTo>
                    <a:pt x="0" y="67944"/>
                  </a:lnTo>
                  <a:lnTo>
                    <a:pt x="1143" y="67944"/>
                  </a:lnTo>
                  <a:lnTo>
                    <a:pt x="114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401556" y="4009644"/>
              <a:ext cx="951230" cy="135890"/>
            </a:xfrm>
            <a:custGeom>
              <a:avLst/>
              <a:gdLst/>
              <a:ahLst/>
              <a:cxnLst/>
              <a:rect l="l" t="t" r="r" b="b"/>
              <a:pathLst>
                <a:path w="951229" h="135889">
                  <a:moveTo>
                    <a:pt x="950849" y="135762"/>
                  </a:moveTo>
                  <a:lnTo>
                    <a:pt x="950849" y="67944"/>
                  </a:lnTo>
                  <a:lnTo>
                    <a:pt x="0" y="6794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4498847" y="4145279"/>
            <a:ext cx="807720" cy="296545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40029" marR="44450" indent="-187960">
              <a:lnSpc>
                <a:spcPct val="100000"/>
              </a:lnSpc>
              <a:spcBef>
                <a:spcPts val="450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Tesorería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995928" y="3977640"/>
            <a:ext cx="1843405" cy="168275"/>
          </a:xfrm>
          <a:custGeom>
            <a:avLst/>
            <a:gdLst/>
            <a:ahLst/>
            <a:cxnLst/>
            <a:rect l="l" t="t" r="r" b="b"/>
            <a:pathLst>
              <a:path w="1843404" h="168275">
                <a:moveTo>
                  <a:pt x="1843277" y="168275"/>
                </a:moveTo>
                <a:lnTo>
                  <a:pt x="1843277" y="84201"/>
                </a:lnTo>
                <a:lnTo>
                  <a:pt x="0" y="84201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3703320" y="2816351"/>
            <a:ext cx="900430" cy="312420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67310" marR="55244" indent="33020">
              <a:lnSpc>
                <a:spcPct val="100000"/>
              </a:lnSpc>
              <a:spcBef>
                <a:spcPts val="140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Atención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al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Ciudadano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y</a:t>
            </a:r>
            <a:r>
              <a:rPr sz="600" spc="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Gestión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Documental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597908" y="2574035"/>
            <a:ext cx="462280" cy="391160"/>
          </a:xfrm>
          <a:custGeom>
            <a:avLst/>
            <a:gdLst/>
            <a:ahLst/>
            <a:cxnLst/>
            <a:rect l="l" t="t" r="r" b="b"/>
            <a:pathLst>
              <a:path w="462279" h="391160">
                <a:moveTo>
                  <a:pt x="0" y="0"/>
                </a:moveTo>
                <a:lnTo>
                  <a:pt x="239267" y="0"/>
                </a:lnTo>
                <a:lnTo>
                  <a:pt x="239267" y="391033"/>
                </a:lnTo>
                <a:lnTo>
                  <a:pt x="461771" y="3910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674620" y="4145279"/>
            <a:ext cx="807720" cy="288925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41605" marR="45085" indent="-90170">
              <a:lnSpc>
                <a:spcPct val="100000"/>
              </a:lnSpc>
              <a:spcBef>
                <a:spcPts val="420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Abastecimiento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3073717" y="1808797"/>
            <a:ext cx="4144645" cy="2341880"/>
            <a:chOff x="3073717" y="1808797"/>
            <a:chExt cx="4144645" cy="2341880"/>
          </a:xfrm>
        </p:grpSpPr>
        <p:sp>
          <p:nvSpPr>
            <p:cNvPr id="151" name="object 151"/>
            <p:cNvSpPr/>
            <p:nvPr/>
          </p:nvSpPr>
          <p:spPr>
            <a:xfrm>
              <a:off x="3078479" y="3977639"/>
              <a:ext cx="916940" cy="168275"/>
            </a:xfrm>
            <a:custGeom>
              <a:avLst/>
              <a:gdLst/>
              <a:ahLst/>
              <a:cxnLst/>
              <a:rect l="l" t="t" r="r" b="b"/>
              <a:pathLst>
                <a:path w="916939" h="168275">
                  <a:moveTo>
                    <a:pt x="0" y="168275"/>
                  </a:moveTo>
                  <a:lnTo>
                    <a:pt x="0" y="84201"/>
                  </a:lnTo>
                  <a:lnTo>
                    <a:pt x="916812" y="84201"/>
                  </a:lnTo>
                  <a:lnTo>
                    <a:pt x="91681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605527" y="1813560"/>
              <a:ext cx="2607945" cy="1767205"/>
            </a:xfrm>
            <a:custGeom>
              <a:avLst/>
              <a:gdLst/>
              <a:ahLst/>
              <a:cxnLst/>
              <a:rect l="l" t="t" r="r" b="b"/>
              <a:pathLst>
                <a:path w="2607945" h="1767204">
                  <a:moveTo>
                    <a:pt x="0" y="1158239"/>
                  </a:moveTo>
                  <a:lnTo>
                    <a:pt x="226441" y="1158239"/>
                  </a:lnTo>
                  <a:lnTo>
                    <a:pt x="226441" y="1150619"/>
                  </a:lnTo>
                  <a:lnTo>
                    <a:pt x="453009" y="1150619"/>
                  </a:lnTo>
                </a:path>
                <a:path w="2607945" h="1767204">
                  <a:moveTo>
                    <a:pt x="2607564" y="122174"/>
                  </a:moveTo>
                  <a:lnTo>
                    <a:pt x="1796796" y="122174"/>
                  </a:lnTo>
                  <a:lnTo>
                    <a:pt x="1796796" y="0"/>
                  </a:lnTo>
                </a:path>
                <a:path w="2607945" h="1767204">
                  <a:moveTo>
                    <a:pt x="1757172" y="1766951"/>
                  </a:moveTo>
                  <a:lnTo>
                    <a:pt x="1760265" y="1749099"/>
                  </a:lnTo>
                  <a:lnTo>
                    <a:pt x="1769062" y="1734439"/>
                  </a:lnTo>
                  <a:lnTo>
                    <a:pt x="1782264" y="1724445"/>
                  </a:lnTo>
                  <a:lnTo>
                    <a:pt x="1798574" y="1720595"/>
                  </a:lnTo>
                  <a:lnTo>
                    <a:pt x="1814917" y="1723925"/>
                  </a:lnTo>
                  <a:lnTo>
                    <a:pt x="1828355" y="1733518"/>
                  </a:lnTo>
                  <a:lnTo>
                    <a:pt x="1837507" y="1747920"/>
                  </a:lnTo>
                  <a:lnTo>
                    <a:pt x="1840992" y="1765680"/>
                  </a:lnTo>
                  <a:lnTo>
                    <a:pt x="1840992" y="1765935"/>
                  </a:lnTo>
                  <a:lnTo>
                    <a:pt x="1840992" y="1766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617463" y="3133344"/>
              <a:ext cx="744855" cy="447675"/>
            </a:xfrm>
            <a:custGeom>
              <a:avLst/>
              <a:gdLst/>
              <a:ahLst/>
              <a:cxnLst/>
              <a:rect l="l" t="t" r="r" b="b"/>
              <a:pathLst>
                <a:path w="744854" h="447675">
                  <a:moveTo>
                    <a:pt x="744601" y="447166"/>
                  </a:moveTo>
                  <a:lnTo>
                    <a:pt x="744601" y="440816"/>
                  </a:lnTo>
                  <a:lnTo>
                    <a:pt x="0" y="440816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3703320" y="2424683"/>
            <a:ext cx="900430" cy="297180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2384" marR="36195" indent="-1905" algn="ctr">
              <a:lnSpc>
                <a:spcPct val="100000"/>
              </a:lnSpc>
              <a:spcBef>
                <a:spcPts val="85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Comunicación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e</a:t>
            </a:r>
            <a:r>
              <a:rPr sz="600" spc="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Imagen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Institucional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703320" y="3208020"/>
            <a:ext cx="900430" cy="268605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8580" marR="56515" indent="33020">
              <a:lnSpc>
                <a:spcPct val="100000"/>
              </a:lnSpc>
              <a:spcBef>
                <a:spcPts val="330"/>
              </a:spcBef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de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Integridad</a:t>
            </a:r>
            <a:r>
              <a:rPr sz="600" spc="4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Institucional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4607052" y="2964179"/>
            <a:ext cx="452120" cy="377825"/>
          </a:xfrm>
          <a:custGeom>
            <a:avLst/>
            <a:gdLst/>
            <a:ahLst/>
            <a:cxnLst/>
            <a:rect l="l" t="t" r="r" b="b"/>
            <a:pathLst>
              <a:path w="452120" h="377825">
                <a:moveTo>
                  <a:pt x="0" y="377571"/>
                </a:moveTo>
                <a:lnTo>
                  <a:pt x="225806" y="377571"/>
                </a:lnTo>
                <a:lnTo>
                  <a:pt x="225806" y="0"/>
                </a:lnTo>
                <a:lnTo>
                  <a:pt x="451612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7203947" y="2165604"/>
            <a:ext cx="1088390" cy="337185"/>
          </a:xfrm>
          <a:prstGeom prst="rect">
            <a:avLst/>
          </a:prstGeom>
          <a:solidFill>
            <a:srgbClr val="CCEBFF"/>
          </a:solidFill>
          <a:ln w="9525">
            <a:solidFill>
              <a:srgbClr val="424E5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sz="600" dirty="0">
                <a:latin typeface="Arial MT"/>
                <a:cs typeface="Arial MT"/>
              </a:rPr>
              <a:t>Unidad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Funcional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para </a:t>
            </a:r>
            <a:r>
              <a:rPr sz="600" spc="-25" dirty="0">
                <a:latin typeface="Arial MT"/>
                <a:cs typeface="Arial MT"/>
              </a:rPr>
              <a:t>la</a:t>
            </a:r>
            <a:endParaRPr sz="600">
              <a:latin typeface="Arial MT"/>
              <a:cs typeface="Arial MT"/>
            </a:endParaRPr>
          </a:p>
          <a:p>
            <a:pPr marL="65405" marR="59055" algn="ctr">
              <a:lnSpc>
                <a:spcPct val="100000"/>
              </a:lnSpc>
            </a:pPr>
            <a:r>
              <a:rPr sz="600" dirty="0">
                <a:latin typeface="Arial MT"/>
                <a:cs typeface="Arial MT"/>
              </a:rPr>
              <a:t>Defensa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Jurídica</a:t>
            </a:r>
            <a:r>
              <a:rPr sz="600" spc="-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del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Estado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en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Casos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Seguidos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contra</a:t>
            </a:r>
            <a:r>
              <a:rPr sz="600" spc="50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Altos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Funcionarios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3212782" y="2328481"/>
            <a:ext cx="3991610" cy="3343910"/>
            <a:chOff x="3212782" y="2328481"/>
            <a:chExt cx="3991610" cy="3343910"/>
          </a:xfrm>
        </p:grpSpPr>
        <p:sp>
          <p:nvSpPr>
            <p:cNvPr id="159" name="object 159"/>
            <p:cNvSpPr/>
            <p:nvPr/>
          </p:nvSpPr>
          <p:spPr>
            <a:xfrm>
              <a:off x="6946391" y="2333244"/>
              <a:ext cx="257810" cy="635"/>
            </a:xfrm>
            <a:custGeom>
              <a:avLst/>
              <a:gdLst/>
              <a:ahLst/>
              <a:cxnLst/>
              <a:rect l="l" t="t" r="r" b="b"/>
              <a:pathLst>
                <a:path w="257809" h="635">
                  <a:moveTo>
                    <a:pt x="0" y="0"/>
                  </a:moveTo>
                  <a:lnTo>
                    <a:pt x="128904" y="0"/>
                  </a:lnTo>
                  <a:lnTo>
                    <a:pt x="257809" y="12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227070" y="4712970"/>
              <a:ext cx="1466215" cy="944880"/>
            </a:xfrm>
            <a:custGeom>
              <a:avLst/>
              <a:gdLst/>
              <a:ahLst/>
              <a:cxnLst/>
              <a:rect l="l" t="t" r="r" b="b"/>
              <a:pathLst>
                <a:path w="1466214" h="944879">
                  <a:moveTo>
                    <a:pt x="0" y="472439"/>
                  </a:moveTo>
                  <a:lnTo>
                    <a:pt x="8712" y="399360"/>
                  </a:lnTo>
                  <a:lnTo>
                    <a:pt x="33981" y="329815"/>
                  </a:lnTo>
                  <a:lnTo>
                    <a:pt x="74502" y="264645"/>
                  </a:lnTo>
                  <a:lnTo>
                    <a:pt x="100076" y="233962"/>
                  </a:lnTo>
                  <a:lnTo>
                    <a:pt x="128973" y="204687"/>
                  </a:lnTo>
                  <a:lnTo>
                    <a:pt x="161033" y="176926"/>
                  </a:lnTo>
                  <a:lnTo>
                    <a:pt x="196090" y="150782"/>
                  </a:lnTo>
                  <a:lnTo>
                    <a:pt x="233984" y="126362"/>
                  </a:lnTo>
                  <a:lnTo>
                    <a:pt x="274551" y="103769"/>
                  </a:lnTo>
                  <a:lnTo>
                    <a:pt x="317627" y="83109"/>
                  </a:lnTo>
                  <a:lnTo>
                    <a:pt x="363050" y="64487"/>
                  </a:lnTo>
                  <a:lnTo>
                    <a:pt x="410658" y="48008"/>
                  </a:lnTo>
                  <a:lnTo>
                    <a:pt x="460286" y="33776"/>
                  </a:lnTo>
                  <a:lnTo>
                    <a:pt x="511773" y="21896"/>
                  </a:lnTo>
                  <a:lnTo>
                    <a:pt x="564955" y="12474"/>
                  </a:lnTo>
                  <a:lnTo>
                    <a:pt x="619669" y="5614"/>
                  </a:lnTo>
                  <a:lnTo>
                    <a:pt x="675753" y="1420"/>
                  </a:lnTo>
                  <a:lnTo>
                    <a:pt x="733044" y="0"/>
                  </a:lnTo>
                  <a:lnTo>
                    <a:pt x="790334" y="1420"/>
                  </a:lnTo>
                  <a:lnTo>
                    <a:pt x="846418" y="5614"/>
                  </a:lnTo>
                  <a:lnTo>
                    <a:pt x="901132" y="12474"/>
                  </a:lnTo>
                  <a:lnTo>
                    <a:pt x="954314" y="21896"/>
                  </a:lnTo>
                  <a:lnTo>
                    <a:pt x="1005801" y="33776"/>
                  </a:lnTo>
                  <a:lnTo>
                    <a:pt x="1055429" y="48008"/>
                  </a:lnTo>
                  <a:lnTo>
                    <a:pt x="1103037" y="64487"/>
                  </a:lnTo>
                  <a:lnTo>
                    <a:pt x="1148460" y="83109"/>
                  </a:lnTo>
                  <a:lnTo>
                    <a:pt x="1191536" y="103769"/>
                  </a:lnTo>
                  <a:lnTo>
                    <a:pt x="1232103" y="126362"/>
                  </a:lnTo>
                  <a:lnTo>
                    <a:pt x="1269997" y="150782"/>
                  </a:lnTo>
                  <a:lnTo>
                    <a:pt x="1305054" y="176926"/>
                  </a:lnTo>
                  <a:lnTo>
                    <a:pt x="1337114" y="204687"/>
                  </a:lnTo>
                  <a:lnTo>
                    <a:pt x="1366012" y="233962"/>
                  </a:lnTo>
                  <a:lnTo>
                    <a:pt x="1391585" y="264645"/>
                  </a:lnTo>
                  <a:lnTo>
                    <a:pt x="1413671" y="296631"/>
                  </a:lnTo>
                  <a:lnTo>
                    <a:pt x="1446729" y="364093"/>
                  </a:lnTo>
                  <a:lnTo>
                    <a:pt x="1463882" y="435510"/>
                  </a:lnTo>
                  <a:lnTo>
                    <a:pt x="1466088" y="472439"/>
                  </a:lnTo>
                  <a:lnTo>
                    <a:pt x="1463882" y="509352"/>
                  </a:lnTo>
                  <a:lnTo>
                    <a:pt x="1446729" y="580746"/>
                  </a:lnTo>
                  <a:lnTo>
                    <a:pt x="1413671" y="648196"/>
                  </a:lnTo>
                  <a:lnTo>
                    <a:pt x="1391585" y="680179"/>
                  </a:lnTo>
                  <a:lnTo>
                    <a:pt x="1366012" y="710861"/>
                  </a:lnTo>
                  <a:lnTo>
                    <a:pt x="1337114" y="740136"/>
                  </a:lnTo>
                  <a:lnTo>
                    <a:pt x="1305054" y="767900"/>
                  </a:lnTo>
                  <a:lnTo>
                    <a:pt x="1269997" y="794047"/>
                  </a:lnTo>
                  <a:lnTo>
                    <a:pt x="1232103" y="818472"/>
                  </a:lnTo>
                  <a:lnTo>
                    <a:pt x="1191536" y="841070"/>
                  </a:lnTo>
                  <a:lnTo>
                    <a:pt x="1148460" y="861735"/>
                  </a:lnTo>
                  <a:lnTo>
                    <a:pt x="1103037" y="880363"/>
                  </a:lnTo>
                  <a:lnTo>
                    <a:pt x="1055429" y="896849"/>
                  </a:lnTo>
                  <a:lnTo>
                    <a:pt x="1005801" y="911087"/>
                  </a:lnTo>
                  <a:lnTo>
                    <a:pt x="954314" y="922972"/>
                  </a:lnTo>
                  <a:lnTo>
                    <a:pt x="901132" y="932399"/>
                  </a:lnTo>
                  <a:lnTo>
                    <a:pt x="846418" y="939262"/>
                  </a:lnTo>
                  <a:lnTo>
                    <a:pt x="790334" y="943458"/>
                  </a:lnTo>
                  <a:lnTo>
                    <a:pt x="733044" y="944879"/>
                  </a:lnTo>
                  <a:lnTo>
                    <a:pt x="675753" y="943458"/>
                  </a:lnTo>
                  <a:lnTo>
                    <a:pt x="619669" y="939262"/>
                  </a:lnTo>
                  <a:lnTo>
                    <a:pt x="564955" y="932399"/>
                  </a:lnTo>
                  <a:lnTo>
                    <a:pt x="511773" y="922972"/>
                  </a:lnTo>
                  <a:lnTo>
                    <a:pt x="460286" y="911087"/>
                  </a:lnTo>
                  <a:lnTo>
                    <a:pt x="410658" y="896849"/>
                  </a:lnTo>
                  <a:lnTo>
                    <a:pt x="363050" y="880363"/>
                  </a:lnTo>
                  <a:lnTo>
                    <a:pt x="317627" y="861735"/>
                  </a:lnTo>
                  <a:lnTo>
                    <a:pt x="274551" y="841070"/>
                  </a:lnTo>
                  <a:lnTo>
                    <a:pt x="233984" y="818472"/>
                  </a:lnTo>
                  <a:lnTo>
                    <a:pt x="196090" y="794047"/>
                  </a:lnTo>
                  <a:lnTo>
                    <a:pt x="161033" y="767900"/>
                  </a:lnTo>
                  <a:lnTo>
                    <a:pt x="128973" y="740136"/>
                  </a:lnTo>
                  <a:lnTo>
                    <a:pt x="100075" y="710861"/>
                  </a:lnTo>
                  <a:lnTo>
                    <a:pt x="74502" y="680179"/>
                  </a:lnTo>
                  <a:lnTo>
                    <a:pt x="52416" y="648196"/>
                  </a:lnTo>
                  <a:lnTo>
                    <a:pt x="19358" y="580746"/>
                  </a:lnTo>
                  <a:lnTo>
                    <a:pt x="2205" y="509352"/>
                  </a:lnTo>
                  <a:lnTo>
                    <a:pt x="0" y="472439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>
            <a:spLocks noGrp="1"/>
          </p:cNvSpPr>
          <p:nvPr>
            <p:ph type="title"/>
          </p:nvPr>
        </p:nvSpPr>
        <p:spPr>
          <a:xfrm>
            <a:off x="3171189" y="1018794"/>
            <a:ext cx="6577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90" dirty="0"/>
              <a:t>Estructura</a:t>
            </a:r>
            <a:r>
              <a:rPr sz="2000" spc="-270" dirty="0"/>
              <a:t> </a:t>
            </a:r>
            <a:r>
              <a:rPr sz="2000" spc="-45" dirty="0"/>
              <a:t>orgánica</a:t>
            </a:r>
            <a:r>
              <a:rPr sz="2000" spc="-229" dirty="0"/>
              <a:t> </a:t>
            </a:r>
            <a:r>
              <a:rPr sz="2000" spc="-50" dirty="0"/>
              <a:t>de</a:t>
            </a:r>
            <a:r>
              <a:rPr sz="2000" spc="-245" dirty="0"/>
              <a:t> </a:t>
            </a:r>
            <a:r>
              <a:rPr sz="2000" spc="-30" dirty="0"/>
              <a:t>la</a:t>
            </a:r>
            <a:r>
              <a:rPr sz="2000" spc="-245" dirty="0"/>
              <a:t> </a:t>
            </a:r>
            <a:r>
              <a:rPr sz="2000" spc="-215" dirty="0"/>
              <a:t>PGE,</a:t>
            </a:r>
            <a:r>
              <a:rPr sz="2000" spc="-240" dirty="0"/>
              <a:t> </a:t>
            </a:r>
            <a:r>
              <a:rPr sz="2000" spc="-35" dirty="0"/>
              <a:t>que</a:t>
            </a:r>
            <a:r>
              <a:rPr sz="2000" spc="-235" dirty="0"/>
              <a:t> </a:t>
            </a:r>
            <a:r>
              <a:rPr sz="2000" spc="-20" dirty="0"/>
              <a:t>incluye</a:t>
            </a:r>
            <a:r>
              <a:rPr sz="2000" spc="150" dirty="0"/>
              <a:t> </a:t>
            </a:r>
            <a:r>
              <a:rPr sz="2000" dirty="0"/>
              <a:t>a</a:t>
            </a:r>
            <a:r>
              <a:rPr sz="2000" spc="-250" dirty="0"/>
              <a:t> </a:t>
            </a:r>
            <a:r>
              <a:rPr sz="2000" spc="-30" dirty="0"/>
              <a:t>la</a:t>
            </a:r>
            <a:r>
              <a:rPr sz="2000" spc="-245" dirty="0"/>
              <a:t> </a:t>
            </a:r>
            <a:r>
              <a:rPr sz="2000" spc="-40" dirty="0"/>
              <a:t>DIR</a:t>
            </a:r>
            <a:endParaRPr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title"/>
          </p:nvPr>
        </p:nvSpPr>
        <p:spPr>
          <a:xfrm>
            <a:off x="714374" y="851611"/>
            <a:ext cx="10693459" cy="91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latin typeface="Poppins" panose="020B0604020202020204" charset="0"/>
                <a:cs typeface="Poppins" panose="020B0604020202020204" charset="0"/>
              </a:rPr>
              <a:t>Soluciones</a:t>
            </a:r>
            <a:endParaRPr sz="36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48" name="Google Shape;548;p4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40</a:t>
            </a:fld>
            <a:endParaRPr/>
          </a:p>
        </p:txBody>
      </p:sp>
      <p:sp>
        <p:nvSpPr>
          <p:cNvPr id="557" name="Google Shape;557;p43"/>
          <p:cNvSpPr/>
          <p:nvPr/>
        </p:nvSpPr>
        <p:spPr>
          <a:xfrm>
            <a:off x="5009665" y="3464760"/>
            <a:ext cx="387728" cy="5259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solidFill>
                <a:schemeClr val="lt1"/>
              </a:solidFill>
              <a:latin typeface="Poppin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5535E69-A0C7-4A74-9DE8-27153D34F70A}"/>
              </a:ext>
            </a:extLst>
          </p:cNvPr>
          <p:cNvSpPr/>
          <p:nvPr/>
        </p:nvSpPr>
        <p:spPr>
          <a:xfrm>
            <a:off x="0" y="0"/>
            <a:ext cx="12192000" cy="1051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8CE90A2-1344-47B4-B3AA-94F038F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90" y="215685"/>
            <a:ext cx="1781144" cy="43576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0F286F-70ED-4EC2-816C-8215114D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56" y="145552"/>
            <a:ext cx="1381977" cy="5343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4BE3C8-546A-4A39-9B54-AA3D56DCE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6" y="194851"/>
            <a:ext cx="2169953" cy="39505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6EDE1F1-143B-0542-5D22-64A4327E7381}"/>
              </a:ext>
            </a:extLst>
          </p:cNvPr>
          <p:cNvSpPr/>
          <p:nvPr/>
        </p:nvSpPr>
        <p:spPr>
          <a:xfrm>
            <a:off x="704416" y="2473234"/>
            <a:ext cx="3409728" cy="2767391"/>
          </a:xfrm>
          <a:prstGeom prst="rect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s-E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Brecha identificada de </a:t>
            </a:r>
            <a:r>
              <a:rPr lang="es-ES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296</a:t>
            </a:r>
            <a:r>
              <a:rPr lang="es-E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procuradores públicos del ámbito municipal y regional por designar, de las cuales </a:t>
            </a:r>
            <a:r>
              <a:rPr lang="es-ES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134</a:t>
            </a:r>
            <a:r>
              <a:rPr lang="es-E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 entidades se encuentran encargadas, de ellas sólo 16 cuentan con presupuesto.</a:t>
            </a:r>
            <a:endParaRPr lang="es-ES" sz="18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DB6618-D5E8-9FF9-CA0D-80ED0054E096}"/>
              </a:ext>
            </a:extLst>
          </p:cNvPr>
          <p:cNvSpPr txBox="1"/>
          <p:nvPr/>
        </p:nvSpPr>
        <p:spPr>
          <a:xfrm>
            <a:off x="704416" y="1788703"/>
            <a:ext cx="3907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Dificultad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233D69-1236-5095-1698-00A8DC1725AF}"/>
              </a:ext>
            </a:extLst>
          </p:cNvPr>
          <p:cNvSpPr txBox="1"/>
          <p:nvPr/>
        </p:nvSpPr>
        <p:spPr>
          <a:xfrm>
            <a:off x="4430918" y="1563619"/>
            <a:ext cx="3907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Solución a </a:t>
            </a:r>
            <a:r>
              <a:rPr lang="es-ES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corto plazo:</a:t>
            </a:r>
            <a:endParaRPr lang="es-ES" sz="1800" b="1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0FB18D-3E81-8A36-4C58-02CEC8697BD7}"/>
              </a:ext>
            </a:extLst>
          </p:cNvPr>
          <p:cNvSpPr/>
          <p:nvPr/>
        </p:nvSpPr>
        <p:spPr>
          <a:xfrm>
            <a:off x="4559676" y="2024117"/>
            <a:ext cx="7557715" cy="2463086"/>
          </a:xfrm>
          <a:prstGeom prst="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ea typeface="Poppins"/>
                <a:cs typeface="Poppins"/>
                <a:sym typeface="Poppins"/>
              </a:rPr>
              <a:t>Sostener reuniones con las autoridades regionales y municipales a fin de informarles la urgencia de implementar de manera adecuada las procuradurías públicas en cumplimiento de la décima disposición complementaria final del DL 1326 </a:t>
            </a:r>
            <a:r>
              <a:rPr lang="es-ES_tradnl" sz="1600" i="1" dirty="0">
                <a:solidFill>
                  <a:schemeClr val="tx1"/>
                </a:solidFill>
                <a:latin typeface="Arial" panose="020B0604020202020204" pitchFamily="34" charset="0"/>
                <a:ea typeface="Poppins"/>
                <a:cs typeface="Poppins"/>
                <a:sym typeface="Poppins"/>
              </a:rPr>
              <a:t>“</a:t>
            </a:r>
            <a:r>
              <a:rPr lang="es-MX" sz="1600" i="1" dirty="0"/>
              <a:t>Los/as titulares de las entidades públicas tienen la obligación de asegurar el normal funcionamiento de las Procuradurías Públicas. Para ello tienen la obligación de implementar adecuadamente sus órganos de defensa jurídica y asegurar la asignación de los recursos logísticos necesarios para el normal desempeño de las funciones de los servidores de la Procuraduría Pública de la entidad, en particular lo referido a medios informáticos, mobiliario, etc.” </a:t>
            </a:r>
            <a:endParaRPr lang="es-ES_tradnl" sz="1600" dirty="0">
              <a:solidFill>
                <a:schemeClr val="tx1"/>
              </a:solidFill>
              <a:latin typeface="Arial" panose="020B060402020202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F43A090-8D4A-AFB8-A314-E191189772E5}"/>
              </a:ext>
            </a:extLst>
          </p:cNvPr>
          <p:cNvCxnSpPr>
            <a:cxnSpLocks/>
          </p:cNvCxnSpPr>
          <p:nvPr/>
        </p:nvCxnSpPr>
        <p:spPr>
          <a:xfrm>
            <a:off x="4308231" y="1679331"/>
            <a:ext cx="0" cy="4578856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B019AA4B-6989-47A7-A37A-ECE4AEB70D4A}"/>
              </a:ext>
            </a:extLst>
          </p:cNvPr>
          <p:cNvSpPr/>
          <p:nvPr/>
        </p:nvSpPr>
        <p:spPr>
          <a:xfrm>
            <a:off x="4559676" y="5126515"/>
            <a:ext cx="7557715" cy="1131672"/>
          </a:xfrm>
          <a:prstGeom prst="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s-ES" sz="1600" dirty="0">
                <a:latin typeface="Arial" panose="020B0604020202020204" pitchFamily="34" charset="0"/>
                <a:sym typeface="Poppins"/>
              </a:rPr>
              <a:t>Aprobación de la </a:t>
            </a:r>
            <a:r>
              <a:rPr lang="es-ES" sz="1600" b="1" dirty="0">
                <a:solidFill>
                  <a:srgbClr val="0070C0"/>
                </a:solidFill>
                <a:latin typeface="Arial" panose="020B0604020202020204" pitchFamily="34" charset="0"/>
                <a:sym typeface="Poppins"/>
              </a:rPr>
              <a:t>nueva directiva que regule el proceso de selección</a:t>
            </a:r>
            <a:r>
              <a:rPr lang="es-ES" sz="1600" dirty="0">
                <a:latin typeface="Arial" panose="020B0604020202020204" pitchFamily="34" charset="0"/>
                <a:sym typeface="Poppins"/>
              </a:rPr>
              <a:t> para la designación de procuradores públicos a fin de que dicho proceso sea más eficiente, eficaz y célere. (se reduce de un año a 3 meses).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332287-C539-69D0-C0B9-617B062E08B5}"/>
              </a:ext>
            </a:extLst>
          </p:cNvPr>
          <p:cNvSpPr txBox="1"/>
          <p:nvPr/>
        </p:nvSpPr>
        <p:spPr>
          <a:xfrm>
            <a:off x="4552749" y="4740570"/>
            <a:ext cx="3907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Solución a mediano</a:t>
            </a:r>
            <a:r>
              <a:rPr lang="es-ES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 plazo:</a:t>
            </a:r>
            <a:endParaRPr lang="es-ES" sz="1800" b="1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75418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9430" y="367411"/>
            <a:ext cx="10064370" cy="128926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92075" marR="5080" indent="-80963" algn="ctr">
              <a:lnSpc>
                <a:spcPts val="4750"/>
              </a:lnSpc>
              <a:spcBef>
                <a:spcPts val="705"/>
              </a:spcBef>
            </a:pPr>
            <a:r>
              <a:rPr lang="es-MX" sz="2800" spc="-420" dirty="0">
                <a:solidFill>
                  <a:srgbClr val="0070C0"/>
                </a:solidFill>
                <a:latin typeface="Arial Black" panose="020B0A04020102020204" pitchFamily="34" charset="0"/>
              </a:rPr>
              <a:t>OFICIOS  DE  SOLICITUD</a:t>
            </a:r>
            <a:r>
              <a:rPr lang="es-MX" sz="2800" spc="-555" dirty="0">
                <a:solidFill>
                  <a:srgbClr val="0070C0"/>
                </a:solidFill>
                <a:latin typeface="Arial Black" panose="020B0A04020102020204" pitchFamily="34" charset="0"/>
              </a:rPr>
              <a:t>  </a:t>
            </a:r>
            <a:r>
              <a:rPr lang="es-MX" sz="2800" spc="-530" dirty="0">
                <a:solidFill>
                  <a:srgbClr val="0070C0"/>
                </a:solidFill>
                <a:latin typeface="Arial Black" panose="020B0A04020102020204" pitchFamily="34" charset="0"/>
              </a:rPr>
              <a:t>DE</a:t>
            </a:r>
            <a:r>
              <a:rPr lang="es-MX" sz="2800" spc="-525" dirty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es-MX" sz="2800" spc="-335" dirty="0">
                <a:solidFill>
                  <a:srgbClr val="0070C0"/>
                </a:solidFill>
                <a:latin typeface="Arial Black" panose="020B0A04020102020204" pitchFamily="34" charset="0"/>
              </a:rPr>
              <a:t>INFORMACIÓN</a:t>
            </a:r>
            <a:r>
              <a:rPr lang="es-MX" sz="2800" spc="-525" dirty="0">
                <a:solidFill>
                  <a:srgbClr val="0070C0"/>
                </a:solidFill>
                <a:latin typeface="Arial Black" panose="020B0A04020102020204" pitchFamily="34" charset="0"/>
              </a:rPr>
              <a:t>  </a:t>
            </a:r>
            <a:r>
              <a:rPr lang="es-MX" sz="2800" spc="-530" dirty="0">
                <a:solidFill>
                  <a:srgbClr val="0070C0"/>
                </a:solidFill>
                <a:latin typeface="Arial Black" panose="020B0A04020102020204" pitchFamily="34" charset="0"/>
              </a:rPr>
              <a:t>DE</a:t>
            </a:r>
            <a:r>
              <a:rPr lang="es-MX" sz="2800" spc="-515" dirty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es-MX" sz="2800" spc="-535" dirty="0">
                <a:solidFill>
                  <a:srgbClr val="0070C0"/>
                </a:solidFill>
                <a:latin typeface="Arial Black" panose="020B0A04020102020204" pitchFamily="34" charset="0"/>
              </a:rPr>
              <a:t>LA   </a:t>
            </a:r>
            <a:r>
              <a:rPr lang="es-MX" sz="2800" spc="-425" dirty="0">
                <a:solidFill>
                  <a:srgbClr val="0070C0"/>
                </a:solidFill>
                <a:latin typeface="Arial Black" panose="020B0A04020102020204" pitchFamily="34" charset="0"/>
              </a:rPr>
              <a:t>DIR   Y ESTADO  ACTUAL   DE   ATENCIÓN</a:t>
            </a:r>
            <a:endParaRPr lang="es-MX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5013" y="2248082"/>
            <a:ext cx="4385600" cy="359687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8DAD3DC9-5D81-6D79-80C4-239A34E1B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7312" y="457200"/>
            <a:ext cx="9477375" cy="126226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92075" marR="5080" indent="-80963" algn="ctr">
              <a:lnSpc>
                <a:spcPts val="4750"/>
              </a:lnSpc>
              <a:spcBef>
                <a:spcPts val="705"/>
              </a:spcBef>
            </a:pPr>
            <a:r>
              <a:rPr lang="es-MX" sz="2800" spc="-420" dirty="0">
                <a:solidFill>
                  <a:srgbClr val="0070C0"/>
                </a:solidFill>
                <a:latin typeface="Arial Black" panose="020B0A04020102020204" pitchFamily="34" charset="0"/>
              </a:rPr>
              <a:t>IDENTIFICACIÓN DE PROCURADURIAS PÚBLICAS MEDIANTE LA PCM GEO PERÚ</a:t>
            </a:r>
            <a:endParaRPr lang="es-MX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A9E5C5-5C3D-8718-B1F1-3D695F410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4724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6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5834" y="3897883"/>
            <a:ext cx="4250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65" dirty="0">
                <a:solidFill>
                  <a:srgbClr val="3A3838"/>
                </a:solidFill>
              </a:rPr>
              <a:t>MUCHAS</a:t>
            </a:r>
            <a:r>
              <a:rPr sz="3600" spc="-445" dirty="0">
                <a:solidFill>
                  <a:srgbClr val="3A3838"/>
                </a:solidFill>
              </a:rPr>
              <a:t> </a:t>
            </a:r>
            <a:r>
              <a:rPr sz="3600" spc="-285" dirty="0">
                <a:solidFill>
                  <a:srgbClr val="3A3838"/>
                </a:solidFill>
              </a:rPr>
              <a:t>GRACIAS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8645" y="2427494"/>
            <a:ext cx="1794163" cy="96374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39090" y="970025"/>
            <a:ext cx="11585575" cy="0"/>
          </a:xfrm>
          <a:custGeom>
            <a:avLst/>
            <a:gdLst/>
            <a:ahLst/>
            <a:cxnLst/>
            <a:rect l="l" t="t" r="r" b="b"/>
            <a:pathLst>
              <a:path w="11585575">
                <a:moveTo>
                  <a:pt x="0" y="0"/>
                </a:moveTo>
                <a:lnTo>
                  <a:pt x="11585448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090" y="6162294"/>
            <a:ext cx="11585575" cy="0"/>
          </a:xfrm>
          <a:custGeom>
            <a:avLst/>
            <a:gdLst/>
            <a:ahLst/>
            <a:cxnLst/>
            <a:rect l="l" t="t" r="r" b="b"/>
            <a:pathLst>
              <a:path w="11585575">
                <a:moveTo>
                  <a:pt x="0" y="0"/>
                </a:moveTo>
                <a:lnTo>
                  <a:pt x="11585448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51283" y="660420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144"/>
            <a:ext cx="12192000" cy="1051560"/>
            <a:chOff x="0" y="9144"/>
            <a:chExt cx="12192000" cy="1051560"/>
          </a:xfrm>
        </p:grpSpPr>
        <p:sp>
          <p:nvSpPr>
            <p:cNvPr id="4" name="object 4"/>
            <p:cNvSpPr/>
            <p:nvPr/>
          </p:nvSpPr>
          <p:spPr>
            <a:xfrm>
              <a:off x="0" y="9144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59"/>
                  </a:lnTo>
                  <a:lnTo>
                    <a:pt x="12192000" y="105155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3923"/>
              <a:ext cx="1780032" cy="4358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1823" y="149351"/>
              <a:ext cx="1382268" cy="533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612" y="240791"/>
              <a:ext cx="2168652" cy="39471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78451" y="1446021"/>
            <a:ext cx="38055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90" dirty="0"/>
              <a:t>Estructura</a:t>
            </a:r>
            <a:r>
              <a:rPr sz="2000" spc="-240" dirty="0"/>
              <a:t> </a:t>
            </a:r>
            <a:r>
              <a:rPr sz="2000" spc="-45" dirty="0"/>
              <a:t>orgánica</a:t>
            </a:r>
            <a:r>
              <a:rPr sz="2000" spc="-190" dirty="0"/>
              <a:t> </a:t>
            </a:r>
            <a:r>
              <a:rPr sz="2000" spc="-50" dirty="0"/>
              <a:t>de</a:t>
            </a:r>
            <a:r>
              <a:rPr sz="2000" spc="-210" dirty="0"/>
              <a:t> </a:t>
            </a:r>
            <a:r>
              <a:rPr sz="2000" spc="-30" dirty="0"/>
              <a:t>la</a:t>
            </a:r>
            <a:r>
              <a:rPr sz="2000" spc="-204" dirty="0"/>
              <a:t> </a:t>
            </a:r>
            <a:r>
              <a:rPr sz="2000" spc="-100" dirty="0"/>
              <a:t>DIR</a:t>
            </a:r>
            <a:endParaRPr sz="20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1989" y="2048043"/>
            <a:ext cx="9778322" cy="341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512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Competencias</a:t>
            </a:r>
            <a:r>
              <a:rPr sz="3600" spc="-430" dirty="0"/>
              <a:t> </a:t>
            </a:r>
            <a:r>
              <a:rPr sz="3600" spc="65" dirty="0"/>
              <a:t>y</a:t>
            </a:r>
            <a:r>
              <a:rPr sz="3600" spc="-405" dirty="0"/>
              <a:t> </a:t>
            </a:r>
            <a:r>
              <a:rPr sz="3600" spc="-114" dirty="0"/>
              <a:t>funciones</a:t>
            </a:r>
            <a:r>
              <a:rPr sz="3600" spc="-425" dirty="0"/>
              <a:t> </a:t>
            </a:r>
            <a:r>
              <a:rPr sz="3600" spc="-80" dirty="0"/>
              <a:t>de</a:t>
            </a:r>
            <a:r>
              <a:rPr sz="3600" spc="-405" dirty="0"/>
              <a:t> </a:t>
            </a:r>
            <a:r>
              <a:rPr sz="3600" spc="-60" dirty="0"/>
              <a:t>la</a:t>
            </a:r>
            <a:r>
              <a:rPr sz="3600" spc="-390" dirty="0"/>
              <a:t> </a:t>
            </a:r>
            <a:r>
              <a:rPr sz="3600" spc="-355" dirty="0"/>
              <a:t>DIR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648313" y="6280200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1042669"/>
            <a:chOff x="0" y="0"/>
            <a:chExt cx="12192000" cy="1042669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042669"/>
            </a:xfrm>
            <a:custGeom>
              <a:avLst/>
              <a:gdLst/>
              <a:ahLst/>
              <a:cxnLst/>
              <a:rect l="l" t="t" r="r" b="b"/>
              <a:pathLst>
                <a:path w="12192000" h="1042669">
                  <a:moveTo>
                    <a:pt x="0" y="1042415"/>
                  </a:moveTo>
                  <a:lnTo>
                    <a:pt x="12192000" y="104241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4241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4084" y="160020"/>
              <a:ext cx="1781556" cy="4358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1571" y="140207"/>
              <a:ext cx="1382268" cy="5349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59" y="243840"/>
              <a:ext cx="2170176" cy="39471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5413" y="2996945"/>
            <a:ext cx="10694035" cy="233489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square" lIns="0" tIns="307340" rIns="0" bIns="0" rtlCol="0">
            <a:spAutoFit/>
          </a:bodyPr>
          <a:lstStyle/>
          <a:p>
            <a:pPr marL="90805" marR="82550" algn="just">
              <a:lnSpc>
                <a:spcPct val="100000"/>
              </a:lnSpc>
              <a:spcBef>
                <a:spcPts val="2420"/>
              </a:spcBef>
            </a:pPr>
            <a:r>
              <a:rPr sz="2200" dirty="0">
                <a:latin typeface="Lucida Sans Unicode"/>
                <a:cs typeface="Lucida Sans Unicode"/>
              </a:rPr>
              <a:t>La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Dirección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114" dirty="0">
                <a:latin typeface="Lucida Sans Unicode"/>
                <a:cs typeface="Lucida Sans Unicode"/>
              </a:rPr>
              <a:t>de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Información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80" dirty="0">
                <a:latin typeface="Lucida Sans Unicode"/>
                <a:cs typeface="Lucida Sans Unicode"/>
              </a:rPr>
              <a:t>y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Registro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es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-155" dirty="0">
                <a:solidFill>
                  <a:srgbClr val="001F5F"/>
                </a:solidFill>
                <a:latin typeface="Arial Black"/>
                <a:cs typeface="Arial Black"/>
              </a:rPr>
              <a:t>el</a:t>
            </a:r>
            <a:r>
              <a:rPr sz="2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Arial Black"/>
                <a:cs typeface="Arial Black"/>
              </a:rPr>
              <a:t>órgano</a:t>
            </a:r>
            <a:r>
              <a:rPr sz="22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spc="-30" dirty="0">
                <a:solidFill>
                  <a:srgbClr val="001F5F"/>
                </a:solidFill>
                <a:latin typeface="Arial Black"/>
                <a:cs typeface="Arial Black"/>
              </a:rPr>
              <a:t>de</a:t>
            </a:r>
            <a:r>
              <a:rPr sz="22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spc="-55" dirty="0">
                <a:solidFill>
                  <a:srgbClr val="001F5F"/>
                </a:solidFill>
                <a:latin typeface="Arial Black"/>
                <a:cs typeface="Arial Black"/>
              </a:rPr>
              <a:t>línea</a:t>
            </a:r>
            <a:r>
              <a:rPr sz="22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spc="120" dirty="0">
                <a:latin typeface="Lucida Sans Unicode"/>
                <a:cs typeface="Lucida Sans Unicode"/>
              </a:rPr>
              <a:t>encargado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90" dirty="0">
                <a:latin typeface="Lucida Sans Unicode"/>
                <a:cs typeface="Lucida Sans Unicode"/>
              </a:rPr>
              <a:t>de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gestionar</a:t>
            </a:r>
            <a:r>
              <a:rPr sz="2200" spc="3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la</a:t>
            </a:r>
            <a:r>
              <a:rPr sz="2200" spc="3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creación</a:t>
            </a:r>
            <a:r>
              <a:rPr sz="2200" spc="3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y</a:t>
            </a:r>
            <a:r>
              <a:rPr sz="2200" spc="3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actualización</a:t>
            </a:r>
            <a:r>
              <a:rPr sz="2200" spc="40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de</a:t>
            </a:r>
            <a:r>
              <a:rPr sz="2200" spc="3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registros</a:t>
            </a:r>
            <a:r>
              <a:rPr sz="2200" spc="3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con</a:t>
            </a:r>
            <a:r>
              <a:rPr sz="2200" spc="3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Arial Black"/>
                <a:cs typeface="Arial Black"/>
              </a:rPr>
              <a:t>información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relacionada</a:t>
            </a:r>
            <a:r>
              <a:rPr sz="2200" spc="-7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a</a:t>
            </a:r>
            <a:r>
              <a:rPr sz="2200" spc="-7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la</a:t>
            </a:r>
            <a:r>
              <a:rPr sz="2200" spc="-6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defensa</a:t>
            </a:r>
            <a:r>
              <a:rPr sz="2200" spc="-7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jurídica</a:t>
            </a:r>
            <a:r>
              <a:rPr sz="2200" spc="-6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del</a:t>
            </a:r>
            <a:r>
              <a:rPr sz="2200" spc="-7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2200" dirty="0">
                <a:solidFill>
                  <a:srgbClr val="001F5F"/>
                </a:solidFill>
                <a:latin typeface="Arial Black"/>
                <a:cs typeface="Arial Black"/>
              </a:rPr>
              <a:t>Estado</a:t>
            </a:r>
            <a:r>
              <a:rPr sz="2200" dirty="0">
                <a:latin typeface="Lucida Sans Unicode"/>
                <a:cs typeface="Lucida Sans Unicode"/>
              </a:rPr>
              <a:t>;</a:t>
            </a:r>
            <a:r>
              <a:rPr sz="2200" spc="-35" dirty="0">
                <a:latin typeface="Lucida Sans Unicode"/>
                <a:cs typeface="Lucida Sans Unicode"/>
              </a:rPr>
              <a:t>  </a:t>
            </a:r>
            <a:r>
              <a:rPr sz="2200" spc="85" dirty="0">
                <a:latin typeface="Lucida Sans Unicode"/>
                <a:cs typeface="Lucida Sans Unicode"/>
              </a:rPr>
              <a:t>proyecta</a:t>
            </a:r>
            <a:r>
              <a:rPr sz="2200" spc="-3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directivas</a:t>
            </a:r>
            <a:r>
              <a:rPr sz="2200" spc="-25" dirty="0">
                <a:latin typeface="Lucida Sans Unicode"/>
                <a:cs typeface="Lucida Sans Unicode"/>
              </a:rPr>
              <a:t>  </a:t>
            </a:r>
            <a:r>
              <a:rPr sz="2200" spc="30" dirty="0">
                <a:latin typeface="Lucida Sans Unicode"/>
                <a:cs typeface="Lucida Sans Unicode"/>
              </a:rPr>
              <a:t>y </a:t>
            </a:r>
            <a:r>
              <a:rPr sz="2200" dirty="0">
                <a:latin typeface="Lucida Sans Unicode"/>
                <a:cs typeface="Lucida Sans Unicode"/>
              </a:rPr>
              <a:t>lineamientos</a:t>
            </a:r>
            <a:r>
              <a:rPr sz="2200" spc="200" dirty="0">
                <a:latin typeface="Lucida Sans Unicode"/>
                <a:cs typeface="Lucida Sans Unicode"/>
              </a:rPr>
              <a:t> </a:t>
            </a:r>
            <a:r>
              <a:rPr sz="2200" spc="135" dirty="0">
                <a:latin typeface="Lucida Sans Unicode"/>
                <a:cs typeface="Lucida Sans Unicode"/>
              </a:rPr>
              <a:t>para</a:t>
            </a:r>
            <a:r>
              <a:rPr sz="2200" spc="19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su</a:t>
            </a:r>
            <a:r>
              <a:rPr sz="2200" spc="204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correcto</a:t>
            </a:r>
            <a:r>
              <a:rPr sz="2200" spc="195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funcionamiento</a:t>
            </a:r>
            <a:r>
              <a:rPr sz="2200" spc="210" dirty="0">
                <a:latin typeface="Lucida Sans Unicode"/>
                <a:cs typeface="Lucida Sans Unicode"/>
              </a:rPr>
              <a:t> </a:t>
            </a:r>
            <a:r>
              <a:rPr sz="2200" spc="80" dirty="0">
                <a:latin typeface="Lucida Sans Unicode"/>
                <a:cs typeface="Lucida Sans Unicode"/>
              </a:rPr>
              <a:t>y</a:t>
            </a:r>
            <a:r>
              <a:rPr sz="2200" spc="190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consolida</a:t>
            </a:r>
            <a:r>
              <a:rPr sz="2200" spc="204" dirty="0">
                <a:latin typeface="Lucida Sans Unicode"/>
                <a:cs typeface="Lucida Sans Unicode"/>
              </a:rPr>
              <a:t> </a:t>
            </a:r>
            <a:r>
              <a:rPr sz="2200" spc="80" dirty="0">
                <a:latin typeface="Lucida Sans Unicode"/>
                <a:cs typeface="Lucida Sans Unicode"/>
              </a:rPr>
              <a:t>la</a:t>
            </a:r>
            <a:r>
              <a:rPr sz="2200" spc="19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información </a:t>
            </a:r>
            <a:r>
              <a:rPr sz="2200" spc="265" dirty="0">
                <a:latin typeface="Lucida Sans Unicode"/>
                <a:cs typeface="Lucida Sans Unicode"/>
              </a:rPr>
              <a:t>a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ser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remitida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265" dirty="0">
                <a:latin typeface="Lucida Sans Unicode"/>
                <a:cs typeface="Lucida Sans Unicode"/>
              </a:rPr>
              <a:t>a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las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procuradurías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públicas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265" dirty="0">
                <a:latin typeface="Lucida Sans Unicode"/>
                <a:cs typeface="Lucida Sans Unicode"/>
              </a:rPr>
              <a:t>a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nivel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nacional.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001" y="2232405"/>
            <a:ext cx="2791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Arial Black"/>
                <a:cs typeface="Arial Black"/>
              </a:rPr>
              <a:t>Competencias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solidFill>
                  <a:srgbClr val="001F5F"/>
                </a:solidFill>
                <a:latin typeface="Arial Black"/>
                <a:cs typeface="Arial Black"/>
              </a:rPr>
              <a:t>Art.</a:t>
            </a:r>
            <a:r>
              <a:rPr sz="1800" spc="-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150" dirty="0">
                <a:solidFill>
                  <a:srgbClr val="001F5F"/>
                </a:solidFill>
                <a:latin typeface="Arial Black"/>
                <a:cs typeface="Arial Black"/>
              </a:rPr>
              <a:t>32</a:t>
            </a:r>
            <a:r>
              <a:rPr sz="1800" spc="-1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Arial Black"/>
                <a:cs typeface="Arial Black"/>
              </a:rPr>
              <a:t>del</a:t>
            </a:r>
            <a:r>
              <a:rPr sz="1800" spc="-1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185" dirty="0">
                <a:solidFill>
                  <a:srgbClr val="001F5F"/>
                </a:solidFill>
                <a:latin typeface="Arial Black"/>
                <a:cs typeface="Arial Black"/>
              </a:rPr>
              <a:t>ROF</a:t>
            </a:r>
            <a:r>
              <a:rPr sz="1800" spc="-2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Arial Black"/>
                <a:cs typeface="Arial Black"/>
              </a:rPr>
              <a:t>de</a:t>
            </a:r>
            <a:r>
              <a:rPr sz="1800" spc="-2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Arial Black"/>
                <a:cs typeface="Arial Black"/>
              </a:rPr>
              <a:t>la</a:t>
            </a:r>
            <a:r>
              <a:rPr sz="1800" spc="-2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170" dirty="0">
                <a:solidFill>
                  <a:srgbClr val="001F5F"/>
                </a:solidFill>
                <a:latin typeface="Arial Black"/>
                <a:cs typeface="Arial Black"/>
              </a:rPr>
              <a:t>PGE</a:t>
            </a:r>
            <a:endParaRPr sz="1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55" y="12696"/>
            <a:ext cx="10654474" cy="6845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4940" y="2038045"/>
            <a:ext cx="4262755" cy="296100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25"/>
              </a:spcBef>
            </a:pPr>
            <a:r>
              <a:rPr sz="3500" spc="-120" dirty="0">
                <a:latin typeface="Arial Black"/>
                <a:cs typeface="Arial Black"/>
              </a:rPr>
              <a:t>Sistema</a:t>
            </a:r>
            <a:r>
              <a:rPr sz="3500" spc="-405" dirty="0">
                <a:latin typeface="Arial Black"/>
                <a:cs typeface="Arial Black"/>
              </a:rPr>
              <a:t> </a:t>
            </a:r>
            <a:r>
              <a:rPr sz="3500" spc="-185" dirty="0">
                <a:latin typeface="Arial Black"/>
                <a:cs typeface="Arial Black"/>
              </a:rPr>
              <a:t>Único</a:t>
            </a:r>
            <a:r>
              <a:rPr sz="3500" spc="-409" dirty="0">
                <a:latin typeface="Arial Black"/>
                <a:cs typeface="Arial Black"/>
              </a:rPr>
              <a:t> </a:t>
            </a:r>
            <a:r>
              <a:rPr sz="3500" spc="-25" dirty="0">
                <a:latin typeface="Arial Black"/>
                <a:cs typeface="Arial Black"/>
              </a:rPr>
              <a:t>de </a:t>
            </a:r>
            <a:r>
              <a:rPr sz="3500" spc="-90" dirty="0">
                <a:latin typeface="Arial Black"/>
                <a:cs typeface="Arial Black"/>
              </a:rPr>
              <a:t>Administración</a:t>
            </a:r>
            <a:r>
              <a:rPr sz="3500" spc="-350" dirty="0">
                <a:latin typeface="Arial Black"/>
                <a:cs typeface="Arial Black"/>
              </a:rPr>
              <a:t> </a:t>
            </a:r>
            <a:r>
              <a:rPr sz="3500" spc="-25" dirty="0">
                <a:latin typeface="Arial Black"/>
                <a:cs typeface="Arial Black"/>
              </a:rPr>
              <a:t>de </a:t>
            </a:r>
            <a:r>
              <a:rPr sz="3500" spc="-180" dirty="0">
                <a:latin typeface="Arial Black"/>
                <a:cs typeface="Arial Black"/>
              </a:rPr>
              <a:t>Expedientes</a:t>
            </a:r>
            <a:r>
              <a:rPr sz="3500" spc="-420" dirty="0">
                <a:latin typeface="Arial Black"/>
                <a:cs typeface="Arial Black"/>
              </a:rPr>
              <a:t> </a:t>
            </a:r>
            <a:r>
              <a:rPr sz="3500" spc="-80" dirty="0">
                <a:latin typeface="Arial Black"/>
                <a:cs typeface="Arial Black"/>
              </a:rPr>
              <a:t>de</a:t>
            </a:r>
            <a:r>
              <a:rPr sz="3500" spc="-395" dirty="0">
                <a:latin typeface="Arial Black"/>
                <a:cs typeface="Arial Black"/>
              </a:rPr>
              <a:t> </a:t>
            </a:r>
            <a:r>
              <a:rPr sz="3500" spc="-40" dirty="0">
                <a:latin typeface="Arial Black"/>
                <a:cs typeface="Arial Black"/>
              </a:rPr>
              <a:t>las </a:t>
            </a:r>
            <a:r>
              <a:rPr sz="3500" spc="-85" dirty="0">
                <a:latin typeface="Arial Black"/>
                <a:cs typeface="Arial Black"/>
              </a:rPr>
              <a:t>Procuradurías</a:t>
            </a:r>
            <a:r>
              <a:rPr sz="3500" spc="-355" dirty="0">
                <a:latin typeface="Arial Black"/>
                <a:cs typeface="Arial Black"/>
              </a:rPr>
              <a:t> </a:t>
            </a:r>
            <a:r>
              <a:rPr sz="3500" spc="-25" dirty="0">
                <a:latin typeface="Arial Black"/>
                <a:cs typeface="Arial Black"/>
              </a:rPr>
              <a:t>del </a:t>
            </a:r>
            <a:r>
              <a:rPr sz="3500" spc="-185" dirty="0">
                <a:latin typeface="Arial Black"/>
                <a:cs typeface="Arial Black"/>
              </a:rPr>
              <a:t>Estado</a:t>
            </a:r>
            <a:r>
              <a:rPr sz="3500" spc="-400" dirty="0">
                <a:latin typeface="Arial Black"/>
                <a:cs typeface="Arial Black"/>
              </a:rPr>
              <a:t> </a:t>
            </a:r>
            <a:r>
              <a:rPr sz="3500" spc="-100" dirty="0">
                <a:latin typeface="Arial Black"/>
                <a:cs typeface="Arial Black"/>
              </a:rPr>
              <a:t>Peruano</a:t>
            </a:r>
            <a:r>
              <a:rPr sz="3500" spc="-385" dirty="0">
                <a:latin typeface="Arial Black"/>
                <a:cs typeface="Arial Black"/>
              </a:rPr>
              <a:t> </a:t>
            </a:r>
            <a:r>
              <a:rPr sz="3500" spc="810" dirty="0">
                <a:latin typeface="Arial Black"/>
                <a:cs typeface="Arial Black"/>
              </a:rPr>
              <a:t>- </a:t>
            </a:r>
            <a:r>
              <a:rPr sz="3500" spc="-409" dirty="0">
                <a:latin typeface="Arial Black"/>
                <a:cs typeface="Arial Black"/>
              </a:rPr>
              <a:t>SAEP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9233" y="1174826"/>
            <a:ext cx="6064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855" dirty="0">
                <a:solidFill>
                  <a:srgbClr val="FFFFFF"/>
                </a:solidFill>
              </a:rPr>
              <a:t>2</a:t>
            </a:r>
            <a:endParaRPr sz="8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1560"/>
            <a:ext cx="12192000" cy="759460"/>
          </a:xfrm>
          <a:custGeom>
            <a:avLst/>
            <a:gdLst/>
            <a:ahLst/>
            <a:cxnLst/>
            <a:rect l="l" t="t" r="r" b="b"/>
            <a:pathLst>
              <a:path w="12192000" h="759460">
                <a:moveTo>
                  <a:pt x="0" y="758951"/>
                </a:moveTo>
                <a:lnTo>
                  <a:pt x="12192000" y="758951"/>
                </a:lnTo>
                <a:lnTo>
                  <a:pt x="12192000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792" y="1079119"/>
            <a:ext cx="1149286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SISTEMA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 Black"/>
                <a:cs typeface="Arial Black"/>
              </a:rPr>
              <a:t>ÚNICO</a:t>
            </a: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Arial Black"/>
                <a:cs typeface="Arial Black"/>
              </a:rPr>
              <a:t>ADMINISTRACIÓN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 DE</a:t>
            </a:r>
            <a:r>
              <a:rPr sz="2000" spc="-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60" dirty="0">
                <a:solidFill>
                  <a:srgbClr val="FFFFFF"/>
                </a:solidFill>
                <a:latin typeface="Arial Black"/>
                <a:cs typeface="Arial Black"/>
              </a:rPr>
              <a:t>EXPEDIENTES</a:t>
            </a:r>
            <a:r>
              <a:rPr sz="200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2000" spc="-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Arial Black"/>
                <a:cs typeface="Arial Black"/>
              </a:rPr>
              <a:t>LAS</a:t>
            </a:r>
            <a:r>
              <a:rPr sz="20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Arial Black"/>
                <a:cs typeface="Arial Black"/>
              </a:rPr>
              <a:t>PROCURADURÍAS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95" dirty="0">
                <a:solidFill>
                  <a:srgbClr val="FFFFFF"/>
                </a:solidFill>
                <a:latin typeface="Arial Black"/>
                <a:cs typeface="Arial Black"/>
              </a:rPr>
              <a:t>DEL</a:t>
            </a:r>
            <a:r>
              <a:rPr sz="20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 Black"/>
                <a:cs typeface="Arial Black"/>
              </a:rPr>
              <a:t>ESTADO</a:t>
            </a:r>
            <a:endParaRPr sz="2000">
              <a:latin typeface="Arial Black"/>
              <a:cs typeface="Arial Black"/>
            </a:endParaRPr>
          </a:p>
          <a:p>
            <a:pPr marL="4445" algn="ctr">
              <a:lnSpc>
                <a:spcPts val="2280"/>
              </a:lnSpc>
            </a:pPr>
            <a:r>
              <a:rPr sz="2000" spc="-204" dirty="0">
                <a:solidFill>
                  <a:srgbClr val="FFFFFF"/>
                </a:solidFill>
                <a:latin typeface="Arial Black"/>
                <a:cs typeface="Arial Black"/>
              </a:rPr>
              <a:t>PERUANO</a:t>
            </a:r>
            <a:r>
              <a:rPr sz="20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495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SAEP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8313" y="6280200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1051560"/>
            <a:chOff x="0" y="0"/>
            <a:chExt cx="12192000" cy="10515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2400"/>
              <a:ext cx="1780032" cy="435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0" y="16763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198120"/>
              <a:ext cx="2170176" cy="394715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801623" y="2221992"/>
            <a:ext cx="3312160" cy="1156970"/>
          </a:xfrm>
          <a:custGeom>
            <a:avLst/>
            <a:gdLst/>
            <a:ahLst/>
            <a:cxnLst/>
            <a:rect l="l" t="t" r="r" b="b"/>
            <a:pathLst>
              <a:path w="3312160" h="1156970">
                <a:moveTo>
                  <a:pt x="0" y="1156715"/>
                </a:moveTo>
                <a:lnTo>
                  <a:pt x="3311652" y="1156715"/>
                </a:lnTo>
                <a:lnTo>
                  <a:pt x="3311652" y="0"/>
                </a:lnTo>
                <a:lnTo>
                  <a:pt x="0" y="0"/>
                </a:lnTo>
                <a:lnTo>
                  <a:pt x="0" y="1156715"/>
                </a:lnTo>
                <a:close/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1623" y="2215642"/>
            <a:ext cx="3312160" cy="923925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311150" rIns="0" bIns="0" rtlCol="0">
            <a:spAutoFit/>
          </a:bodyPr>
          <a:lstStyle/>
          <a:p>
            <a:pPr marL="900430">
              <a:lnSpc>
                <a:spcPct val="100000"/>
              </a:lnSpc>
              <a:spcBef>
                <a:spcPts val="245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¿Qué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8322" y="3133089"/>
            <a:ext cx="3324860" cy="2739390"/>
            <a:chOff x="798322" y="3133089"/>
            <a:chExt cx="3324860" cy="2739390"/>
          </a:xfrm>
        </p:grpSpPr>
        <p:sp>
          <p:nvSpPr>
            <p:cNvPr id="13" name="object 13"/>
            <p:cNvSpPr/>
            <p:nvPr/>
          </p:nvSpPr>
          <p:spPr>
            <a:xfrm>
              <a:off x="804672" y="3139439"/>
              <a:ext cx="3312160" cy="2726690"/>
            </a:xfrm>
            <a:custGeom>
              <a:avLst/>
              <a:gdLst/>
              <a:ahLst/>
              <a:cxnLst/>
              <a:rect l="l" t="t" r="r" b="b"/>
              <a:pathLst>
                <a:path w="3312160" h="2726690">
                  <a:moveTo>
                    <a:pt x="3311652" y="0"/>
                  </a:moveTo>
                  <a:lnTo>
                    <a:pt x="0" y="0"/>
                  </a:lnTo>
                  <a:lnTo>
                    <a:pt x="0" y="2726436"/>
                  </a:lnTo>
                  <a:lnTo>
                    <a:pt x="3311652" y="2726436"/>
                  </a:lnTo>
                  <a:lnTo>
                    <a:pt x="3311652" y="0"/>
                  </a:lnTo>
                  <a:close/>
                </a:path>
              </a:pathLst>
            </a:custGeom>
            <a:solidFill>
              <a:srgbClr val="CFD1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672" y="3139439"/>
              <a:ext cx="3312160" cy="2726690"/>
            </a:xfrm>
            <a:custGeom>
              <a:avLst/>
              <a:gdLst/>
              <a:ahLst/>
              <a:cxnLst/>
              <a:rect l="l" t="t" r="r" b="b"/>
              <a:pathLst>
                <a:path w="3312160" h="2726690">
                  <a:moveTo>
                    <a:pt x="0" y="2726436"/>
                  </a:moveTo>
                  <a:lnTo>
                    <a:pt x="3311652" y="2726436"/>
                  </a:lnTo>
                  <a:lnTo>
                    <a:pt x="3311652" y="0"/>
                  </a:lnTo>
                  <a:lnTo>
                    <a:pt x="0" y="0"/>
                  </a:lnTo>
                  <a:lnTo>
                    <a:pt x="0" y="2726436"/>
                  </a:lnTo>
                  <a:close/>
                </a:path>
              </a:pathLst>
            </a:custGeom>
            <a:ln w="12700">
              <a:solidFill>
                <a:srgbClr val="CFD1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0016" y="3179444"/>
            <a:ext cx="3125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171450" algn="l"/>
                <a:tab pos="543560" algn="l"/>
                <a:tab pos="1263015" algn="l"/>
                <a:tab pos="1670050" algn="l"/>
                <a:tab pos="2206625" algn="l"/>
              </a:tabLst>
            </a:pPr>
            <a:r>
              <a:rPr sz="1600" spc="-25" dirty="0">
                <a:latin typeface="Calibri"/>
                <a:cs typeface="Calibri"/>
              </a:rPr>
              <a:t>El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SAEP"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es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una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plataforma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52726" y="3401948"/>
            <a:ext cx="1762760" cy="7156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5080" indent="194945" algn="r">
              <a:lnSpc>
                <a:spcPts val="1770"/>
              </a:lnSpc>
              <a:spcBef>
                <a:spcPts val="280"/>
              </a:spcBef>
              <a:tabLst>
                <a:tab pos="418465" algn="l"/>
                <a:tab pos="1380490" algn="l"/>
                <a:tab pos="1515745" algn="l"/>
              </a:tabLst>
            </a:pPr>
            <a:r>
              <a:rPr sz="1600" spc="-10" dirty="0">
                <a:latin typeface="Calibri"/>
                <a:cs typeface="Calibri"/>
              </a:rPr>
              <a:t>diseñada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para </a:t>
            </a:r>
            <a:r>
              <a:rPr sz="1600" spc="-50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gestionar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25" dirty="0">
                <a:latin typeface="Calibri"/>
                <a:cs typeface="Calibri"/>
              </a:rPr>
              <a:t>los</a:t>
            </a:r>
            <a:endParaRPr sz="1600">
              <a:latin typeface="Calibri"/>
              <a:cs typeface="Calibri"/>
            </a:endParaRPr>
          </a:p>
          <a:p>
            <a:pPr marR="6350" algn="r">
              <a:lnSpc>
                <a:spcPts val="1714"/>
              </a:lnSpc>
              <a:tabLst>
                <a:tab pos="454025" algn="l"/>
              </a:tabLst>
            </a:pPr>
            <a:r>
              <a:rPr sz="1600" spc="-25" dirty="0">
                <a:latin typeface="Calibri"/>
                <a:cs typeface="Calibri"/>
              </a:rPr>
              <a:t>por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los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2227" y="3401948"/>
            <a:ext cx="1111250" cy="9398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>
              <a:lnSpc>
                <a:spcPct val="91700"/>
              </a:lnSpc>
              <a:spcBef>
                <a:spcPts val="254"/>
              </a:spcBef>
            </a:pPr>
            <a:r>
              <a:rPr sz="1600" spc="-10" dirty="0">
                <a:latin typeface="Calibri"/>
                <a:cs typeface="Calibri"/>
              </a:rPr>
              <a:t>informática centralizar expedientes </a:t>
            </a:r>
            <a:r>
              <a:rPr sz="1600" spc="-20" dirty="0">
                <a:latin typeface="Calibri"/>
                <a:cs typeface="Calibri"/>
              </a:rPr>
              <a:t>procuradores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1389" y="3848861"/>
            <a:ext cx="925194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85090" marR="5080" indent="-85725">
              <a:lnSpc>
                <a:spcPts val="1760"/>
              </a:lnSpc>
              <a:spcBef>
                <a:spcPts val="285"/>
              </a:spcBef>
            </a:pPr>
            <a:r>
              <a:rPr sz="1600" spc="-20" dirty="0">
                <a:latin typeface="Calibri"/>
                <a:cs typeface="Calibri"/>
              </a:rPr>
              <a:t>registrados </a:t>
            </a:r>
            <a:r>
              <a:rPr sz="1600" spc="-10" dirty="0">
                <a:latin typeface="Calibri"/>
                <a:cs typeface="Calibri"/>
              </a:rPr>
              <a:t>públicos,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2227" y="4295394"/>
            <a:ext cx="20694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978535" algn="l"/>
                <a:tab pos="1295400" algn="l"/>
                <a:tab pos="1964055" algn="l"/>
              </a:tabLst>
            </a:pPr>
            <a:r>
              <a:rPr sz="1600" spc="-10" dirty="0">
                <a:latin typeface="Calibri"/>
                <a:cs typeface="Calibri"/>
              </a:rPr>
              <a:t>asociados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al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SADJE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8273" y="4072890"/>
            <a:ext cx="80772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81915" marR="5080" indent="-8255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latin typeface="Calibri"/>
                <a:cs typeface="Calibri"/>
              </a:rPr>
              <a:t>abogados personal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2227" y="4517897"/>
            <a:ext cx="2952115" cy="492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839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administrativo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procuradurías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839"/>
              </a:lnSpc>
            </a:pPr>
            <a:r>
              <a:rPr sz="1600" spc="-10" dirty="0">
                <a:latin typeface="Calibri"/>
                <a:cs typeface="Calibri"/>
              </a:rPr>
              <a:t>públicas.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70476" y="2231135"/>
            <a:ext cx="3312160" cy="1138555"/>
          </a:xfrm>
          <a:custGeom>
            <a:avLst/>
            <a:gdLst/>
            <a:ahLst/>
            <a:cxnLst/>
            <a:rect l="l" t="t" r="r" b="b"/>
            <a:pathLst>
              <a:path w="3312159" h="1138554">
                <a:moveTo>
                  <a:pt x="0" y="1138427"/>
                </a:moveTo>
                <a:lnTo>
                  <a:pt x="3311652" y="1138427"/>
                </a:lnTo>
                <a:lnTo>
                  <a:pt x="3311652" y="0"/>
                </a:lnTo>
                <a:lnTo>
                  <a:pt x="0" y="0"/>
                </a:lnTo>
                <a:lnTo>
                  <a:pt x="0" y="1138427"/>
                </a:lnTo>
                <a:close/>
              </a:path>
            </a:pathLst>
          </a:custGeom>
          <a:ln w="127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70476" y="2224785"/>
            <a:ext cx="3312160" cy="910590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2200">
              <a:latin typeface="Times New Roman"/>
              <a:cs typeface="Times New Roman"/>
            </a:endParaRPr>
          </a:p>
          <a:p>
            <a:pPr marL="73025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¿Para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sirve?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73270" y="3128517"/>
            <a:ext cx="3324860" cy="2739390"/>
            <a:chOff x="4573270" y="3128517"/>
            <a:chExt cx="3324860" cy="2739390"/>
          </a:xfrm>
        </p:grpSpPr>
        <p:sp>
          <p:nvSpPr>
            <p:cNvPr id="25" name="object 25"/>
            <p:cNvSpPr/>
            <p:nvPr/>
          </p:nvSpPr>
          <p:spPr>
            <a:xfrm>
              <a:off x="4579620" y="3134867"/>
              <a:ext cx="3312160" cy="2726690"/>
            </a:xfrm>
            <a:custGeom>
              <a:avLst/>
              <a:gdLst/>
              <a:ahLst/>
              <a:cxnLst/>
              <a:rect l="l" t="t" r="r" b="b"/>
              <a:pathLst>
                <a:path w="3312159" h="2726690">
                  <a:moveTo>
                    <a:pt x="3311652" y="0"/>
                  </a:moveTo>
                  <a:lnTo>
                    <a:pt x="0" y="0"/>
                  </a:lnTo>
                  <a:lnTo>
                    <a:pt x="0" y="2726436"/>
                  </a:lnTo>
                  <a:lnTo>
                    <a:pt x="3311652" y="2726436"/>
                  </a:lnTo>
                  <a:lnTo>
                    <a:pt x="3311652" y="0"/>
                  </a:lnTo>
                  <a:close/>
                </a:path>
              </a:pathLst>
            </a:custGeom>
            <a:solidFill>
              <a:srgbClr val="CFD1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9620" y="3134867"/>
              <a:ext cx="3312160" cy="2726690"/>
            </a:xfrm>
            <a:custGeom>
              <a:avLst/>
              <a:gdLst/>
              <a:ahLst/>
              <a:cxnLst/>
              <a:rect l="l" t="t" r="r" b="b"/>
              <a:pathLst>
                <a:path w="3312159" h="2726690">
                  <a:moveTo>
                    <a:pt x="0" y="2726436"/>
                  </a:moveTo>
                  <a:lnTo>
                    <a:pt x="3311652" y="2726436"/>
                  </a:lnTo>
                  <a:lnTo>
                    <a:pt x="3311652" y="0"/>
                  </a:lnTo>
                  <a:lnTo>
                    <a:pt x="0" y="0"/>
                  </a:lnTo>
                  <a:lnTo>
                    <a:pt x="0" y="2726436"/>
                  </a:lnTo>
                  <a:close/>
                </a:path>
              </a:pathLst>
            </a:custGeom>
            <a:ln w="12700">
              <a:solidFill>
                <a:srgbClr val="CFD1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665598" y="3175254"/>
            <a:ext cx="3126740" cy="16071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70815" marR="5080" indent="-171450" algn="just">
              <a:lnSpc>
                <a:spcPct val="91500"/>
              </a:lnSpc>
              <a:spcBef>
                <a:spcPts val="259"/>
              </a:spcBef>
              <a:buChar char="•"/>
              <a:tabLst>
                <a:tab pos="172085" algn="l"/>
              </a:tabLst>
            </a:pPr>
            <a:r>
              <a:rPr sz="1600" dirty="0">
                <a:latin typeface="Calibri"/>
                <a:cs typeface="Calibri"/>
              </a:rPr>
              <a:t>Su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propósito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principal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facilitar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la 	</a:t>
            </a:r>
            <a:r>
              <a:rPr sz="1600" dirty="0">
                <a:latin typeface="Calibri"/>
                <a:cs typeface="Calibri"/>
              </a:rPr>
              <a:t>gestión</a:t>
            </a:r>
            <a:r>
              <a:rPr sz="1600" spc="21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integral</a:t>
            </a:r>
            <a:r>
              <a:rPr sz="1600" spc="204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204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expedientes, 	</a:t>
            </a:r>
            <a:r>
              <a:rPr sz="1600" dirty="0">
                <a:latin typeface="Calibri"/>
                <a:cs typeface="Calibri"/>
              </a:rPr>
              <a:t>estadísticas,</a:t>
            </a:r>
            <a:r>
              <a:rPr sz="1600" spc="3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documentos,</a:t>
            </a:r>
            <a:r>
              <a:rPr sz="1600" spc="3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agenda, 	</a:t>
            </a:r>
            <a:r>
              <a:rPr sz="1600" dirty="0">
                <a:latin typeface="Calibri"/>
                <a:cs typeface="Calibri"/>
              </a:rPr>
              <a:t>sentencias,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alertas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notificaciones 	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33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32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procuradores</a:t>
            </a:r>
            <a:r>
              <a:rPr sz="1600" spc="33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públicos</a:t>
            </a:r>
            <a:r>
              <a:rPr sz="1600" spc="330" dirty="0">
                <a:latin typeface="Calibri"/>
                <a:cs typeface="Calibri"/>
              </a:rPr>
              <a:t>  </a:t>
            </a:r>
            <a:r>
              <a:rPr sz="1600" spc="-50" dirty="0">
                <a:latin typeface="Calibri"/>
                <a:cs typeface="Calibri"/>
              </a:rPr>
              <a:t>y 	</a:t>
            </a:r>
            <a:r>
              <a:rPr sz="1600" dirty="0">
                <a:latin typeface="Calibri"/>
                <a:cs typeface="Calibri"/>
              </a:rPr>
              <a:t>abogados</a:t>
            </a:r>
            <a:r>
              <a:rPr sz="1600" spc="36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37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36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procuradurías 	públicas.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65598" y="4774184"/>
            <a:ext cx="3126105" cy="493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72085" marR="5080" indent="-172720">
              <a:lnSpc>
                <a:spcPts val="1770"/>
              </a:lnSpc>
              <a:spcBef>
                <a:spcPts val="280"/>
              </a:spcBef>
              <a:buChar char="•"/>
              <a:tabLst>
                <a:tab pos="172085" algn="l"/>
                <a:tab pos="217170" algn="l"/>
                <a:tab pos="679450" algn="l"/>
              </a:tabLst>
            </a:pPr>
            <a:r>
              <a:rPr sz="1600" dirty="0">
                <a:latin typeface="Calibri"/>
                <a:cs typeface="Calibri"/>
              </a:rPr>
              <a:t>	Además,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cuenta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capacidad </a:t>
            </a:r>
            <a:r>
              <a:rPr sz="1600" spc="-2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integrarse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37810" y="5220970"/>
            <a:ext cx="1437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056005" algn="l"/>
              </a:tabLst>
            </a:pPr>
            <a:r>
              <a:rPr sz="1600" spc="-10" dirty="0">
                <a:latin typeface="Calibri"/>
                <a:cs typeface="Calibri"/>
              </a:rPr>
              <a:t>externos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para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71792" y="4998465"/>
            <a:ext cx="131953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32080" marR="5080" indent="-132715">
              <a:lnSpc>
                <a:spcPts val="1750"/>
              </a:lnSpc>
              <a:spcBef>
                <a:spcPts val="295"/>
              </a:spcBef>
              <a:tabLst>
                <a:tab pos="596900" algn="l"/>
                <a:tab pos="782955" algn="l"/>
              </a:tabLst>
            </a:pPr>
            <a:r>
              <a:rPr sz="1600" spc="-25" dirty="0">
                <a:latin typeface="Calibri"/>
                <a:cs typeface="Calibri"/>
              </a:rPr>
              <a:t>con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sistemas </a:t>
            </a:r>
            <a:r>
              <a:rPr sz="1600" spc="-25" dirty="0">
                <a:latin typeface="Calibri"/>
                <a:cs typeface="Calibri"/>
              </a:rPr>
              <a:t>una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25" dirty="0">
                <a:latin typeface="Calibri"/>
                <a:cs typeface="Calibri"/>
              </a:rPr>
              <a:t>mayor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37810" y="5445048"/>
            <a:ext cx="1978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versatilidad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eficiencia.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48218" y="2236977"/>
            <a:ext cx="3324860" cy="807720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87630" rIns="0" bIns="0" rtlCol="0">
            <a:spAutoFit/>
          </a:bodyPr>
          <a:lstStyle/>
          <a:p>
            <a:pPr marL="213360" marR="213995" indent="446405">
              <a:lnSpc>
                <a:spcPts val="2420"/>
              </a:lnSpc>
              <a:spcBef>
                <a:spcPts val="69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Requisitos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implementación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SAEP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348218" y="3044698"/>
            <a:ext cx="3324860" cy="2739390"/>
            <a:chOff x="8348218" y="3044698"/>
            <a:chExt cx="3324860" cy="2739390"/>
          </a:xfrm>
        </p:grpSpPr>
        <p:sp>
          <p:nvSpPr>
            <p:cNvPr id="34" name="object 34"/>
            <p:cNvSpPr/>
            <p:nvPr/>
          </p:nvSpPr>
          <p:spPr>
            <a:xfrm>
              <a:off x="8354568" y="3051048"/>
              <a:ext cx="3312160" cy="2726690"/>
            </a:xfrm>
            <a:custGeom>
              <a:avLst/>
              <a:gdLst/>
              <a:ahLst/>
              <a:cxnLst/>
              <a:rect l="l" t="t" r="r" b="b"/>
              <a:pathLst>
                <a:path w="3312159" h="2726690">
                  <a:moveTo>
                    <a:pt x="3311652" y="0"/>
                  </a:moveTo>
                  <a:lnTo>
                    <a:pt x="0" y="0"/>
                  </a:lnTo>
                  <a:lnTo>
                    <a:pt x="0" y="2726436"/>
                  </a:lnTo>
                  <a:lnTo>
                    <a:pt x="3311652" y="2726436"/>
                  </a:lnTo>
                  <a:lnTo>
                    <a:pt x="3311652" y="0"/>
                  </a:lnTo>
                  <a:close/>
                </a:path>
              </a:pathLst>
            </a:custGeom>
            <a:solidFill>
              <a:srgbClr val="CFD1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54568" y="3051048"/>
              <a:ext cx="3312160" cy="2726690"/>
            </a:xfrm>
            <a:custGeom>
              <a:avLst/>
              <a:gdLst/>
              <a:ahLst/>
              <a:cxnLst/>
              <a:rect l="l" t="t" r="r" b="b"/>
              <a:pathLst>
                <a:path w="3312159" h="2726690">
                  <a:moveTo>
                    <a:pt x="0" y="2726436"/>
                  </a:moveTo>
                  <a:lnTo>
                    <a:pt x="3311652" y="2726436"/>
                  </a:lnTo>
                  <a:lnTo>
                    <a:pt x="3311652" y="0"/>
                  </a:lnTo>
                  <a:lnTo>
                    <a:pt x="0" y="0"/>
                  </a:lnTo>
                  <a:lnTo>
                    <a:pt x="0" y="2726436"/>
                  </a:lnTo>
                  <a:close/>
                </a:path>
              </a:pathLst>
            </a:custGeom>
            <a:ln w="12700">
              <a:solidFill>
                <a:srgbClr val="CFD1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441181" y="3091052"/>
            <a:ext cx="3126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171450" algn="l"/>
                <a:tab pos="703580" algn="l"/>
                <a:tab pos="1773555" algn="l"/>
                <a:tab pos="2744470" algn="l"/>
              </a:tabLst>
            </a:pPr>
            <a:r>
              <a:rPr sz="1600" spc="-25" dirty="0">
                <a:latin typeface="Calibri"/>
                <a:cs typeface="Calibri"/>
              </a:rPr>
              <a:t>Los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requisitos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mínimos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para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13393" y="3313557"/>
            <a:ext cx="295211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R="5080">
              <a:lnSpc>
                <a:spcPts val="1760"/>
              </a:lnSpc>
              <a:spcBef>
                <a:spcPts val="285"/>
              </a:spcBef>
              <a:tabLst>
                <a:tab pos="1261745" algn="l"/>
                <a:tab pos="1609090" algn="l"/>
                <a:tab pos="2106295" algn="l"/>
                <a:tab pos="2221865" algn="l"/>
                <a:tab pos="2626995" algn="l"/>
                <a:tab pos="2792095" algn="l"/>
              </a:tabLst>
            </a:pPr>
            <a:r>
              <a:rPr sz="1600" spc="-10" dirty="0">
                <a:latin typeface="Calibri"/>
                <a:cs typeface="Calibri"/>
              </a:rPr>
              <a:t>implementar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36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el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SAEP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25" dirty="0">
                <a:latin typeface="Calibri"/>
                <a:cs typeface="Calibri"/>
              </a:rPr>
              <a:t>en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una </a:t>
            </a:r>
            <a:r>
              <a:rPr sz="1600" spc="-10" dirty="0">
                <a:latin typeface="Calibri"/>
                <a:cs typeface="Calibri"/>
              </a:rPr>
              <a:t>procuraduría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pública,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según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25" dirty="0">
                <a:latin typeface="Calibri"/>
                <a:cs typeface="Calibri"/>
              </a:rPr>
              <a:t>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13393" y="3760089"/>
            <a:ext cx="295402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5080" algn="just">
              <a:lnSpc>
                <a:spcPct val="91500"/>
              </a:lnSpc>
              <a:spcBef>
                <a:spcPts val="259"/>
              </a:spcBef>
            </a:pPr>
            <a:r>
              <a:rPr sz="1600" dirty="0">
                <a:latin typeface="Calibri"/>
                <a:cs typeface="Calibri"/>
              </a:rPr>
              <a:t>informe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1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Unidad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Funcional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Tecnologías</a:t>
            </a:r>
            <a:r>
              <a:rPr sz="1600" spc="434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4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44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Información </a:t>
            </a:r>
            <a:r>
              <a:rPr sz="1600" dirty="0">
                <a:latin typeface="Calibri"/>
                <a:cs typeface="Calibri"/>
              </a:rPr>
              <a:t>(UFTI),</a:t>
            </a:r>
            <a:r>
              <a:rPr sz="1600" spc="35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incluyen</a:t>
            </a:r>
            <a:r>
              <a:rPr sz="1600" spc="36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un</a:t>
            </a:r>
            <a:r>
              <a:rPr sz="1600" spc="35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procesador </a:t>
            </a:r>
            <a:r>
              <a:rPr sz="1600" dirty="0">
                <a:latin typeface="Calibri"/>
                <a:cs typeface="Calibri"/>
              </a:rPr>
              <a:t>Core</a:t>
            </a:r>
            <a:r>
              <a:rPr sz="1600" spc="40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i3,</a:t>
            </a:r>
            <a:r>
              <a:rPr sz="1600" spc="40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</a:t>
            </a:r>
            <a:r>
              <a:rPr sz="1600" spc="4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GB</a:t>
            </a:r>
            <a:r>
              <a:rPr sz="1600" spc="4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40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memoria</a:t>
            </a:r>
            <a:r>
              <a:rPr sz="1600" spc="4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RAM,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95104" y="4653534"/>
            <a:ext cx="1971039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3340" marR="5080" indent="-53340">
              <a:lnSpc>
                <a:spcPts val="1750"/>
              </a:lnSpc>
              <a:spcBef>
                <a:spcPts val="295"/>
              </a:spcBef>
              <a:tabLst>
                <a:tab pos="874394" algn="l"/>
                <a:tab pos="1134745" algn="l"/>
                <a:tab pos="1860550" algn="l"/>
              </a:tabLst>
            </a:pPr>
            <a:r>
              <a:rPr sz="1600" spc="-10" dirty="0">
                <a:latin typeface="Calibri"/>
                <a:cs typeface="Calibri"/>
              </a:rPr>
              <a:t>operativo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Windows, Chrome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acceso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13393" y="4653534"/>
            <a:ext cx="879475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latin typeface="Calibri"/>
                <a:cs typeface="Calibri"/>
              </a:rPr>
              <a:t>sistema </a:t>
            </a:r>
            <a:r>
              <a:rPr sz="1600" spc="-20" dirty="0">
                <a:latin typeface="Calibri"/>
                <a:cs typeface="Calibri"/>
              </a:rPr>
              <a:t>navegador </a:t>
            </a:r>
            <a:r>
              <a:rPr sz="1600" spc="-10" dirty="0">
                <a:latin typeface="Calibri"/>
                <a:cs typeface="Calibri"/>
              </a:rPr>
              <a:t>Internet.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1560"/>
            <a:ext cx="12192000" cy="759460"/>
          </a:xfrm>
          <a:custGeom>
            <a:avLst/>
            <a:gdLst/>
            <a:ahLst/>
            <a:cxnLst/>
            <a:rect l="l" t="t" r="r" b="b"/>
            <a:pathLst>
              <a:path w="12192000" h="759460">
                <a:moveTo>
                  <a:pt x="0" y="758951"/>
                </a:moveTo>
                <a:lnTo>
                  <a:pt x="12192000" y="758951"/>
                </a:lnTo>
                <a:lnTo>
                  <a:pt x="12192000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897" y="1353133"/>
            <a:ext cx="101231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0" dirty="0">
                <a:solidFill>
                  <a:srgbClr val="FFFFFF"/>
                </a:solidFill>
              </a:rPr>
              <a:t>INTEROPERABILIDAD</a:t>
            </a:r>
            <a:r>
              <a:rPr sz="2000" spc="-250" dirty="0">
                <a:solidFill>
                  <a:srgbClr val="FFFFFF"/>
                </a:solidFill>
              </a:rPr>
              <a:t> </a:t>
            </a:r>
            <a:r>
              <a:rPr sz="2000" spc="-290" dirty="0">
                <a:solidFill>
                  <a:srgbClr val="FFFFFF"/>
                </a:solidFill>
              </a:rPr>
              <a:t>ENTRE</a:t>
            </a:r>
            <a:r>
              <a:rPr sz="2000" spc="-215" dirty="0">
                <a:solidFill>
                  <a:srgbClr val="FFFFFF"/>
                </a:solidFill>
              </a:rPr>
              <a:t> </a:t>
            </a:r>
            <a:r>
              <a:rPr sz="2000" spc="-380" dirty="0">
                <a:solidFill>
                  <a:srgbClr val="FFFFFF"/>
                </a:solidFill>
              </a:rPr>
              <a:t>EL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150" dirty="0">
                <a:solidFill>
                  <a:srgbClr val="FFFFFF"/>
                </a:solidFill>
              </a:rPr>
              <a:t>SIADO</a:t>
            </a:r>
            <a:r>
              <a:rPr sz="2000" spc="-225" dirty="0">
                <a:solidFill>
                  <a:srgbClr val="FFFFFF"/>
                </a:solidFill>
              </a:rPr>
              <a:t> </a:t>
            </a:r>
            <a:r>
              <a:rPr sz="2000" spc="-135" dirty="0">
                <a:solidFill>
                  <a:srgbClr val="FFFFFF"/>
                </a:solidFill>
              </a:rPr>
              <a:t>ADMINISTRADO(</a:t>
            </a:r>
            <a:r>
              <a:rPr sz="2000" spc="-240" dirty="0">
                <a:solidFill>
                  <a:srgbClr val="FFFFFF"/>
                </a:solidFill>
              </a:rPr>
              <a:t> </a:t>
            </a:r>
            <a:r>
              <a:rPr sz="2000" spc="-145" dirty="0">
                <a:solidFill>
                  <a:srgbClr val="FFFFFF"/>
                </a:solidFill>
              </a:rPr>
              <a:t>OSINFOR)</a:t>
            </a:r>
            <a:r>
              <a:rPr sz="2000" spc="-235" dirty="0">
                <a:solidFill>
                  <a:srgbClr val="FFFFFF"/>
                </a:solidFill>
              </a:rPr>
              <a:t> </a:t>
            </a:r>
            <a:r>
              <a:rPr sz="2000" spc="-225" dirty="0">
                <a:solidFill>
                  <a:srgbClr val="FFFFFF"/>
                </a:solidFill>
              </a:rPr>
              <a:t>Y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spc="-380" dirty="0">
                <a:solidFill>
                  <a:srgbClr val="FFFFFF"/>
                </a:solidFill>
              </a:rPr>
              <a:t>EL</a:t>
            </a:r>
            <a:r>
              <a:rPr sz="2000" spc="-210" dirty="0">
                <a:solidFill>
                  <a:srgbClr val="FFFFFF"/>
                </a:solidFill>
              </a:rPr>
              <a:t> </a:t>
            </a:r>
            <a:r>
              <a:rPr sz="2000" spc="-229" dirty="0">
                <a:solidFill>
                  <a:srgbClr val="FFFFFF"/>
                </a:solidFill>
              </a:rPr>
              <a:t>SAEP</a:t>
            </a:r>
            <a:r>
              <a:rPr sz="2000" spc="-215" dirty="0">
                <a:solidFill>
                  <a:srgbClr val="FFFFFF"/>
                </a:solidFill>
              </a:rPr>
              <a:t> </a:t>
            </a:r>
            <a:r>
              <a:rPr sz="2000" spc="175" dirty="0">
                <a:solidFill>
                  <a:srgbClr val="FFFFFF"/>
                </a:solidFill>
              </a:rPr>
              <a:t>(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spc="-20" dirty="0">
                <a:solidFill>
                  <a:srgbClr val="FFFFFF"/>
                </a:solidFill>
              </a:rPr>
              <a:t>PGE)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0197718" y="6143955"/>
            <a:ext cx="1562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Arial MT"/>
                <a:cs typeface="Arial MT"/>
              </a:rPr>
              <a:t>Usuarios</a:t>
            </a:r>
            <a:r>
              <a:rPr sz="1050" spc="-3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procuraduría</a:t>
            </a:r>
            <a:r>
              <a:rPr sz="1050" spc="330" dirty="0">
                <a:latin typeface="Arial MT"/>
                <a:cs typeface="Arial MT"/>
              </a:rPr>
              <a:t> </a:t>
            </a:r>
            <a:r>
              <a:rPr sz="1800" spc="-75" baseline="-23148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800" baseline="-23148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3339465"/>
            <a:chOff x="0" y="0"/>
            <a:chExt cx="12192000" cy="333946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051560"/>
            </a:xfrm>
            <a:custGeom>
              <a:avLst/>
              <a:gdLst/>
              <a:ahLst/>
              <a:cxnLst/>
              <a:rect l="l" t="t" r="r" b="b"/>
              <a:pathLst>
                <a:path w="12192000" h="1051560">
                  <a:moveTo>
                    <a:pt x="12192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2192000" y="10515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152400"/>
              <a:ext cx="1780032" cy="435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0" y="167639"/>
              <a:ext cx="1382268" cy="534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198120"/>
              <a:ext cx="2170176" cy="3947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0207" y="1844039"/>
              <a:ext cx="3926204" cy="1495425"/>
            </a:xfrm>
            <a:custGeom>
              <a:avLst/>
              <a:gdLst/>
              <a:ahLst/>
              <a:cxnLst/>
              <a:rect l="l" t="t" r="r" b="b"/>
              <a:pathLst>
                <a:path w="3926204" h="1495425">
                  <a:moveTo>
                    <a:pt x="3776344" y="0"/>
                  </a:moveTo>
                  <a:lnTo>
                    <a:pt x="149504" y="0"/>
                  </a:lnTo>
                  <a:lnTo>
                    <a:pt x="102246" y="7621"/>
                  </a:lnTo>
                  <a:lnTo>
                    <a:pt x="61206" y="28842"/>
                  </a:lnTo>
                  <a:lnTo>
                    <a:pt x="28843" y="61200"/>
                  </a:lnTo>
                  <a:lnTo>
                    <a:pt x="7621" y="102233"/>
                  </a:lnTo>
                  <a:lnTo>
                    <a:pt x="0" y="149479"/>
                  </a:lnTo>
                  <a:lnTo>
                    <a:pt x="0" y="1345564"/>
                  </a:lnTo>
                  <a:lnTo>
                    <a:pt x="7621" y="1392810"/>
                  </a:lnTo>
                  <a:lnTo>
                    <a:pt x="28843" y="1433843"/>
                  </a:lnTo>
                  <a:lnTo>
                    <a:pt x="61206" y="1466201"/>
                  </a:lnTo>
                  <a:lnTo>
                    <a:pt x="102246" y="1487422"/>
                  </a:lnTo>
                  <a:lnTo>
                    <a:pt x="149504" y="1495044"/>
                  </a:lnTo>
                  <a:lnTo>
                    <a:pt x="3776344" y="1495044"/>
                  </a:lnTo>
                  <a:lnTo>
                    <a:pt x="3823590" y="1487422"/>
                  </a:lnTo>
                  <a:lnTo>
                    <a:pt x="3864623" y="1466201"/>
                  </a:lnTo>
                  <a:lnTo>
                    <a:pt x="3896981" y="1433843"/>
                  </a:lnTo>
                  <a:lnTo>
                    <a:pt x="3918202" y="1392810"/>
                  </a:lnTo>
                  <a:lnTo>
                    <a:pt x="3925824" y="1345564"/>
                  </a:lnTo>
                  <a:lnTo>
                    <a:pt x="3925824" y="149479"/>
                  </a:lnTo>
                  <a:lnTo>
                    <a:pt x="3918202" y="102233"/>
                  </a:lnTo>
                  <a:lnTo>
                    <a:pt x="3896981" y="61200"/>
                  </a:lnTo>
                  <a:lnTo>
                    <a:pt x="3864623" y="28842"/>
                  </a:lnTo>
                  <a:lnTo>
                    <a:pt x="3823590" y="7621"/>
                  </a:lnTo>
                  <a:lnTo>
                    <a:pt x="3776344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0128" y="1825244"/>
            <a:ext cx="3465195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INTEROPERABILIDAD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EL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SIADO</a:t>
            </a:r>
            <a:endParaRPr sz="1500">
              <a:latin typeface="Arial"/>
              <a:cs typeface="Arial"/>
            </a:endParaRPr>
          </a:p>
          <a:p>
            <a:pPr marL="635" algn="ctr">
              <a:lnSpc>
                <a:spcPts val="1675"/>
              </a:lnSpc>
            </a:pPr>
            <a:r>
              <a:rPr sz="1500" b="1" dirty="0">
                <a:latin typeface="Arial"/>
                <a:cs typeface="Arial"/>
              </a:rPr>
              <a:t>ADMINISTRADO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-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OSINFOR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1876" y="2292095"/>
            <a:ext cx="3142488" cy="9723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90143" y="2398013"/>
            <a:ext cx="262382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4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Beneficiaria: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Procuraduría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Pública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Especializada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Delitos Ambientales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87697" y="1904745"/>
            <a:ext cx="7874000" cy="955040"/>
            <a:chOff x="4187697" y="1904745"/>
            <a:chExt cx="7874000" cy="955040"/>
          </a:xfrm>
        </p:grpSpPr>
        <p:sp>
          <p:nvSpPr>
            <p:cNvPr id="15" name="object 15"/>
            <p:cNvSpPr/>
            <p:nvPr/>
          </p:nvSpPr>
          <p:spPr>
            <a:xfrm>
              <a:off x="4194047" y="1911095"/>
              <a:ext cx="7861300" cy="942340"/>
            </a:xfrm>
            <a:custGeom>
              <a:avLst/>
              <a:gdLst/>
              <a:ahLst/>
              <a:cxnLst/>
              <a:rect l="l" t="t" r="r" b="b"/>
              <a:pathLst>
                <a:path w="7861300" h="942339">
                  <a:moveTo>
                    <a:pt x="7703820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1"/>
                  </a:lnTo>
                  <a:lnTo>
                    <a:pt x="0" y="784859"/>
                  </a:lnTo>
                  <a:lnTo>
                    <a:pt x="7997" y="834493"/>
                  </a:lnTo>
                  <a:lnTo>
                    <a:pt x="30272" y="877586"/>
                  </a:lnTo>
                  <a:lnTo>
                    <a:pt x="64245" y="911559"/>
                  </a:lnTo>
                  <a:lnTo>
                    <a:pt x="107338" y="933834"/>
                  </a:lnTo>
                  <a:lnTo>
                    <a:pt x="156972" y="941831"/>
                  </a:lnTo>
                  <a:lnTo>
                    <a:pt x="7703820" y="941831"/>
                  </a:lnTo>
                  <a:lnTo>
                    <a:pt x="7753453" y="933834"/>
                  </a:lnTo>
                  <a:lnTo>
                    <a:pt x="7796546" y="911559"/>
                  </a:lnTo>
                  <a:lnTo>
                    <a:pt x="7830519" y="877586"/>
                  </a:lnTo>
                  <a:lnTo>
                    <a:pt x="7852794" y="834493"/>
                  </a:lnTo>
                  <a:lnTo>
                    <a:pt x="7860792" y="784859"/>
                  </a:lnTo>
                  <a:lnTo>
                    <a:pt x="7860792" y="156971"/>
                  </a:lnTo>
                  <a:lnTo>
                    <a:pt x="7852794" y="107338"/>
                  </a:lnTo>
                  <a:lnTo>
                    <a:pt x="7830519" y="64245"/>
                  </a:lnTo>
                  <a:lnTo>
                    <a:pt x="7796546" y="30272"/>
                  </a:lnTo>
                  <a:lnTo>
                    <a:pt x="7753453" y="7997"/>
                  </a:lnTo>
                  <a:lnTo>
                    <a:pt x="770382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4047" y="1911095"/>
              <a:ext cx="7861300" cy="942340"/>
            </a:xfrm>
            <a:custGeom>
              <a:avLst/>
              <a:gdLst/>
              <a:ahLst/>
              <a:cxnLst/>
              <a:rect l="l" t="t" r="r" b="b"/>
              <a:pathLst>
                <a:path w="7861300" h="942339">
                  <a:moveTo>
                    <a:pt x="0" y="156971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7703820" y="0"/>
                  </a:lnTo>
                  <a:lnTo>
                    <a:pt x="7753453" y="7997"/>
                  </a:lnTo>
                  <a:lnTo>
                    <a:pt x="7796546" y="30272"/>
                  </a:lnTo>
                  <a:lnTo>
                    <a:pt x="7830519" y="64245"/>
                  </a:lnTo>
                  <a:lnTo>
                    <a:pt x="7852794" y="107338"/>
                  </a:lnTo>
                  <a:lnTo>
                    <a:pt x="7860792" y="156971"/>
                  </a:lnTo>
                  <a:lnTo>
                    <a:pt x="7860792" y="784859"/>
                  </a:lnTo>
                  <a:lnTo>
                    <a:pt x="7852794" y="834493"/>
                  </a:lnTo>
                  <a:lnTo>
                    <a:pt x="7830519" y="877586"/>
                  </a:lnTo>
                  <a:lnTo>
                    <a:pt x="7796546" y="911559"/>
                  </a:lnTo>
                  <a:lnTo>
                    <a:pt x="7753453" y="933834"/>
                  </a:lnTo>
                  <a:lnTo>
                    <a:pt x="7703820" y="941831"/>
                  </a:lnTo>
                  <a:lnTo>
                    <a:pt x="156972" y="941831"/>
                  </a:lnTo>
                  <a:lnTo>
                    <a:pt x="107338" y="933834"/>
                  </a:lnTo>
                  <a:lnTo>
                    <a:pt x="64245" y="911559"/>
                  </a:lnTo>
                  <a:lnTo>
                    <a:pt x="30272" y="877586"/>
                  </a:lnTo>
                  <a:lnTo>
                    <a:pt x="7997" y="834493"/>
                  </a:lnTo>
                  <a:lnTo>
                    <a:pt x="0" y="784859"/>
                  </a:lnTo>
                  <a:lnTo>
                    <a:pt x="0" y="15697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19778" y="1995296"/>
            <a:ext cx="7611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El</a:t>
            </a:r>
            <a:r>
              <a:rPr sz="1200" spc="11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SIADO</a:t>
            </a:r>
            <a:r>
              <a:rPr sz="1200" spc="114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Administrado</a:t>
            </a:r>
            <a:r>
              <a:rPr sz="1200" spc="11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114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114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sistema</a:t>
            </a:r>
            <a:r>
              <a:rPr sz="1200" spc="114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informático</a:t>
            </a:r>
            <a:r>
              <a:rPr sz="1200" spc="12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114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centraliza</a:t>
            </a:r>
            <a:r>
              <a:rPr sz="1200" spc="4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114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informes</a:t>
            </a:r>
            <a:r>
              <a:rPr sz="1200" spc="114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1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supervisión,</a:t>
            </a:r>
            <a:r>
              <a:rPr sz="1200" spc="114" dirty="0">
                <a:latin typeface="Calibri"/>
                <a:cs typeface="Calibri"/>
              </a:rPr>
              <a:t>  </a:t>
            </a:r>
            <a:r>
              <a:rPr sz="1200" spc="-10" dirty="0">
                <a:latin typeface="Calibri"/>
                <a:cs typeface="Calibri"/>
              </a:rPr>
              <a:t>procedimientos </a:t>
            </a:r>
            <a:r>
              <a:rPr sz="1200" dirty="0">
                <a:latin typeface="Calibri"/>
                <a:cs typeface="Calibri"/>
              </a:rPr>
              <a:t>administrativos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únicos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sanciones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administrativas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SAEP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encarga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administrar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legajos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Procuraduría </a:t>
            </a:r>
            <a:r>
              <a:rPr sz="1200" dirty="0">
                <a:latin typeface="Calibri"/>
                <a:cs typeface="Calibri"/>
              </a:rPr>
              <a:t>Pública</a:t>
            </a:r>
            <a:r>
              <a:rPr sz="1200" spc="3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Especializada</a:t>
            </a:r>
            <a:r>
              <a:rPr sz="1200" spc="3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3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Delitos</a:t>
            </a:r>
            <a:r>
              <a:rPr sz="1200" spc="3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Ambientales,</a:t>
            </a:r>
            <a:r>
              <a:rPr sz="1200" spc="3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relacionado</a:t>
            </a:r>
            <a:r>
              <a:rPr sz="1200" spc="3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3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3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investigaciones</a:t>
            </a:r>
            <a:r>
              <a:rPr sz="1200" spc="3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fiscales</a:t>
            </a:r>
            <a:r>
              <a:rPr sz="1200" spc="31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3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procesos</a:t>
            </a:r>
            <a:r>
              <a:rPr sz="1200" spc="3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judiciales</a:t>
            </a:r>
            <a:r>
              <a:rPr sz="1200" spc="3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que </a:t>
            </a:r>
            <a:r>
              <a:rPr sz="1200" spc="-10" dirty="0">
                <a:latin typeface="Calibri"/>
                <a:cs typeface="Calibri"/>
              </a:rPr>
              <a:t>interviene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procuraduría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defensa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jurídica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2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Estado.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0810" y="3818890"/>
            <a:ext cx="4665980" cy="894080"/>
            <a:chOff x="130810" y="3818890"/>
            <a:chExt cx="4665980" cy="894080"/>
          </a:xfrm>
        </p:grpSpPr>
        <p:sp>
          <p:nvSpPr>
            <p:cNvPr id="19" name="object 19"/>
            <p:cNvSpPr/>
            <p:nvPr/>
          </p:nvSpPr>
          <p:spPr>
            <a:xfrm>
              <a:off x="137160" y="3825240"/>
              <a:ext cx="4653280" cy="881380"/>
            </a:xfrm>
            <a:custGeom>
              <a:avLst/>
              <a:gdLst/>
              <a:ahLst/>
              <a:cxnLst/>
              <a:rect l="l" t="t" r="r" b="b"/>
              <a:pathLst>
                <a:path w="4653280" h="881379">
                  <a:moveTo>
                    <a:pt x="4505960" y="0"/>
                  </a:moveTo>
                  <a:lnTo>
                    <a:pt x="146811" y="0"/>
                  </a:lnTo>
                  <a:lnTo>
                    <a:pt x="100410" y="7489"/>
                  </a:lnTo>
                  <a:lnTo>
                    <a:pt x="60108" y="28342"/>
                  </a:lnTo>
                  <a:lnTo>
                    <a:pt x="28327" y="60130"/>
                  </a:lnTo>
                  <a:lnTo>
                    <a:pt x="7485" y="100429"/>
                  </a:lnTo>
                  <a:lnTo>
                    <a:pt x="0" y="146812"/>
                  </a:lnTo>
                  <a:lnTo>
                    <a:pt x="0" y="734060"/>
                  </a:lnTo>
                  <a:lnTo>
                    <a:pt x="7485" y="780442"/>
                  </a:lnTo>
                  <a:lnTo>
                    <a:pt x="28327" y="820741"/>
                  </a:lnTo>
                  <a:lnTo>
                    <a:pt x="60108" y="852529"/>
                  </a:lnTo>
                  <a:lnTo>
                    <a:pt x="100410" y="873382"/>
                  </a:lnTo>
                  <a:lnTo>
                    <a:pt x="146811" y="880872"/>
                  </a:lnTo>
                  <a:lnTo>
                    <a:pt x="4505960" y="880872"/>
                  </a:lnTo>
                  <a:lnTo>
                    <a:pt x="4552342" y="873382"/>
                  </a:lnTo>
                  <a:lnTo>
                    <a:pt x="4592641" y="852529"/>
                  </a:lnTo>
                  <a:lnTo>
                    <a:pt x="4624429" y="820741"/>
                  </a:lnTo>
                  <a:lnTo>
                    <a:pt x="4645282" y="780442"/>
                  </a:lnTo>
                  <a:lnTo>
                    <a:pt x="4652772" y="734060"/>
                  </a:lnTo>
                  <a:lnTo>
                    <a:pt x="4652772" y="146812"/>
                  </a:lnTo>
                  <a:lnTo>
                    <a:pt x="4645282" y="100429"/>
                  </a:lnTo>
                  <a:lnTo>
                    <a:pt x="4624429" y="60130"/>
                  </a:lnTo>
                  <a:lnTo>
                    <a:pt x="4592641" y="28342"/>
                  </a:lnTo>
                  <a:lnTo>
                    <a:pt x="4552342" y="7489"/>
                  </a:lnTo>
                  <a:lnTo>
                    <a:pt x="450596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160" y="3825240"/>
              <a:ext cx="4653280" cy="881380"/>
            </a:xfrm>
            <a:custGeom>
              <a:avLst/>
              <a:gdLst/>
              <a:ahLst/>
              <a:cxnLst/>
              <a:rect l="l" t="t" r="r" b="b"/>
              <a:pathLst>
                <a:path w="4653280" h="881379">
                  <a:moveTo>
                    <a:pt x="0" y="146812"/>
                  </a:moveTo>
                  <a:lnTo>
                    <a:pt x="7485" y="100429"/>
                  </a:lnTo>
                  <a:lnTo>
                    <a:pt x="28327" y="60130"/>
                  </a:lnTo>
                  <a:lnTo>
                    <a:pt x="60108" y="28342"/>
                  </a:lnTo>
                  <a:lnTo>
                    <a:pt x="100410" y="7489"/>
                  </a:lnTo>
                  <a:lnTo>
                    <a:pt x="146811" y="0"/>
                  </a:lnTo>
                  <a:lnTo>
                    <a:pt x="4505960" y="0"/>
                  </a:lnTo>
                  <a:lnTo>
                    <a:pt x="4552342" y="7489"/>
                  </a:lnTo>
                  <a:lnTo>
                    <a:pt x="4592641" y="28342"/>
                  </a:lnTo>
                  <a:lnTo>
                    <a:pt x="4624429" y="60130"/>
                  </a:lnTo>
                  <a:lnTo>
                    <a:pt x="4645282" y="100429"/>
                  </a:lnTo>
                  <a:lnTo>
                    <a:pt x="4652772" y="146812"/>
                  </a:lnTo>
                  <a:lnTo>
                    <a:pt x="4652772" y="734060"/>
                  </a:lnTo>
                  <a:lnTo>
                    <a:pt x="4645282" y="780442"/>
                  </a:lnTo>
                  <a:lnTo>
                    <a:pt x="4624429" y="820741"/>
                  </a:lnTo>
                  <a:lnTo>
                    <a:pt x="4592641" y="852529"/>
                  </a:lnTo>
                  <a:lnTo>
                    <a:pt x="4552342" y="873382"/>
                  </a:lnTo>
                  <a:lnTo>
                    <a:pt x="4505960" y="880872"/>
                  </a:lnTo>
                  <a:lnTo>
                    <a:pt x="146811" y="880872"/>
                  </a:lnTo>
                  <a:lnTo>
                    <a:pt x="100410" y="873382"/>
                  </a:lnTo>
                  <a:lnTo>
                    <a:pt x="60108" y="852529"/>
                  </a:lnTo>
                  <a:lnTo>
                    <a:pt x="28327" y="820741"/>
                  </a:lnTo>
                  <a:lnTo>
                    <a:pt x="7485" y="780442"/>
                  </a:lnTo>
                  <a:lnTo>
                    <a:pt x="0" y="734060"/>
                  </a:lnTo>
                  <a:lnTo>
                    <a:pt x="0" y="14681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59486" y="3883914"/>
            <a:ext cx="44107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Compartir</a:t>
            </a:r>
            <a:r>
              <a:rPr sz="1200" spc="2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información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relacionada</a:t>
            </a:r>
            <a:r>
              <a:rPr sz="1200" spc="2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las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supervisiones</a:t>
            </a:r>
            <a:r>
              <a:rPr sz="1200" spc="2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</a:t>
            </a:r>
            <a:r>
              <a:rPr sz="1200" spc="28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la </a:t>
            </a:r>
            <a:r>
              <a:rPr sz="1200" dirty="0">
                <a:latin typeface="Arial MT"/>
                <a:cs typeface="Arial MT"/>
              </a:rPr>
              <a:t>finalidad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generar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una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mejor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estrategia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las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investigaciones </a:t>
            </a:r>
            <a:r>
              <a:rPr sz="1200" dirty="0">
                <a:latin typeface="Arial MT"/>
                <a:cs typeface="Arial MT"/>
              </a:rPr>
              <a:t>por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parte</a:t>
            </a:r>
            <a:r>
              <a:rPr sz="1200" spc="2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2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Procuraduría</a:t>
            </a:r>
            <a:r>
              <a:rPr sz="1200" spc="2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Pública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Especializada</a:t>
            </a:r>
            <a:r>
              <a:rPr sz="1200" spc="2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Delitos Ambientales.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4526" y="4794250"/>
            <a:ext cx="4664075" cy="890905"/>
            <a:chOff x="144526" y="4794250"/>
            <a:chExt cx="4664075" cy="890905"/>
          </a:xfrm>
        </p:grpSpPr>
        <p:sp>
          <p:nvSpPr>
            <p:cNvPr id="23" name="object 23"/>
            <p:cNvSpPr/>
            <p:nvPr/>
          </p:nvSpPr>
          <p:spPr>
            <a:xfrm>
              <a:off x="150876" y="4800600"/>
              <a:ext cx="4651375" cy="878205"/>
            </a:xfrm>
            <a:custGeom>
              <a:avLst/>
              <a:gdLst/>
              <a:ahLst/>
              <a:cxnLst/>
              <a:rect l="l" t="t" r="r" b="b"/>
              <a:pathLst>
                <a:path w="4651375" h="878204">
                  <a:moveTo>
                    <a:pt x="4504944" y="0"/>
                  </a:moveTo>
                  <a:lnTo>
                    <a:pt x="146303" y="0"/>
                  </a:lnTo>
                  <a:lnTo>
                    <a:pt x="100062" y="7461"/>
                  </a:lnTo>
                  <a:lnTo>
                    <a:pt x="59900" y="28236"/>
                  </a:lnTo>
                  <a:lnTo>
                    <a:pt x="28229" y="59911"/>
                  </a:lnTo>
                  <a:lnTo>
                    <a:pt x="7459" y="100071"/>
                  </a:lnTo>
                  <a:lnTo>
                    <a:pt x="0" y="146304"/>
                  </a:lnTo>
                  <a:lnTo>
                    <a:pt x="0" y="731519"/>
                  </a:lnTo>
                  <a:lnTo>
                    <a:pt x="7459" y="777761"/>
                  </a:lnTo>
                  <a:lnTo>
                    <a:pt x="28229" y="817923"/>
                  </a:lnTo>
                  <a:lnTo>
                    <a:pt x="59900" y="849594"/>
                  </a:lnTo>
                  <a:lnTo>
                    <a:pt x="100062" y="870364"/>
                  </a:lnTo>
                  <a:lnTo>
                    <a:pt x="146303" y="877824"/>
                  </a:lnTo>
                  <a:lnTo>
                    <a:pt x="4504944" y="877824"/>
                  </a:lnTo>
                  <a:lnTo>
                    <a:pt x="4551176" y="870364"/>
                  </a:lnTo>
                  <a:lnTo>
                    <a:pt x="4591336" y="849594"/>
                  </a:lnTo>
                  <a:lnTo>
                    <a:pt x="4623011" y="817923"/>
                  </a:lnTo>
                  <a:lnTo>
                    <a:pt x="4643786" y="777761"/>
                  </a:lnTo>
                  <a:lnTo>
                    <a:pt x="4651248" y="731519"/>
                  </a:lnTo>
                  <a:lnTo>
                    <a:pt x="4651248" y="146304"/>
                  </a:lnTo>
                  <a:lnTo>
                    <a:pt x="4643786" y="100071"/>
                  </a:lnTo>
                  <a:lnTo>
                    <a:pt x="4623011" y="59911"/>
                  </a:lnTo>
                  <a:lnTo>
                    <a:pt x="4591336" y="28236"/>
                  </a:lnTo>
                  <a:lnTo>
                    <a:pt x="4551176" y="7461"/>
                  </a:lnTo>
                  <a:lnTo>
                    <a:pt x="450494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0876" y="4800600"/>
              <a:ext cx="4651375" cy="878205"/>
            </a:xfrm>
            <a:custGeom>
              <a:avLst/>
              <a:gdLst/>
              <a:ahLst/>
              <a:cxnLst/>
              <a:rect l="l" t="t" r="r" b="b"/>
              <a:pathLst>
                <a:path w="4651375" h="878204">
                  <a:moveTo>
                    <a:pt x="0" y="146304"/>
                  </a:moveTo>
                  <a:lnTo>
                    <a:pt x="7459" y="100071"/>
                  </a:lnTo>
                  <a:lnTo>
                    <a:pt x="28229" y="59911"/>
                  </a:lnTo>
                  <a:lnTo>
                    <a:pt x="59900" y="28236"/>
                  </a:lnTo>
                  <a:lnTo>
                    <a:pt x="100062" y="7461"/>
                  </a:lnTo>
                  <a:lnTo>
                    <a:pt x="146303" y="0"/>
                  </a:lnTo>
                  <a:lnTo>
                    <a:pt x="4504944" y="0"/>
                  </a:lnTo>
                  <a:lnTo>
                    <a:pt x="4551176" y="7461"/>
                  </a:lnTo>
                  <a:lnTo>
                    <a:pt x="4591336" y="28236"/>
                  </a:lnTo>
                  <a:lnTo>
                    <a:pt x="4623011" y="59911"/>
                  </a:lnTo>
                  <a:lnTo>
                    <a:pt x="4643786" y="100071"/>
                  </a:lnTo>
                  <a:lnTo>
                    <a:pt x="4651248" y="146304"/>
                  </a:lnTo>
                  <a:lnTo>
                    <a:pt x="4651248" y="731519"/>
                  </a:lnTo>
                  <a:lnTo>
                    <a:pt x="4643786" y="777761"/>
                  </a:lnTo>
                  <a:lnTo>
                    <a:pt x="4623011" y="817923"/>
                  </a:lnTo>
                  <a:lnTo>
                    <a:pt x="4591336" y="849594"/>
                  </a:lnTo>
                  <a:lnTo>
                    <a:pt x="4551176" y="870364"/>
                  </a:lnTo>
                  <a:lnTo>
                    <a:pt x="4504944" y="877824"/>
                  </a:lnTo>
                  <a:lnTo>
                    <a:pt x="146303" y="877824"/>
                  </a:lnTo>
                  <a:lnTo>
                    <a:pt x="100062" y="870364"/>
                  </a:lnTo>
                  <a:lnTo>
                    <a:pt x="59900" y="849594"/>
                  </a:lnTo>
                  <a:lnTo>
                    <a:pt x="28229" y="817923"/>
                  </a:lnTo>
                  <a:lnTo>
                    <a:pt x="7459" y="777761"/>
                  </a:lnTo>
                  <a:lnTo>
                    <a:pt x="0" y="731519"/>
                  </a:lnTo>
                  <a:lnTo>
                    <a:pt x="0" y="146304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71678" y="4949190"/>
            <a:ext cx="4410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Reducir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plazos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atención 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solicitudes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información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que </a:t>
            </a:r>
            <a:r>
              <a:rPr sz="1200" dirty="0">
                <a:latin typeface="Arial MT"/>
                <a:cs typeface="Arial MT"/>
              </a:rPr>
              <a:t>realiza</a:t>
            </a:r>
            <a:r>
              <a:rPr sz="1200" spc="22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22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Procuraduría</a:t>
            </a:r>
            <a:r>
              <a:rPr sz="1200" spc="22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Pública</a:t>
            </a:r>
            <a:r>
              <a:rPr sz="1200" spc="225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Especializada</a:t>
            </a:r>
            <a:r>
              <a:rPr sz="1200" spc="229" dirty="0">
                <a:latin typeface="Arial MT"/>
                <a:cs typeface="Arial MT"/>
              </a:rPr>
              <a:t> 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225" dirty="0">
                <a:latin typeface="Arial MT"/>
                <a:cs typeface="Arial MT"/>
              </a:rPr>
              <a:t>  </a:t>
            </a:r>
            <a:r>
              <a:rPr sz="1200" spc="-10" dirty="0">
                <a:latin typeface="Arial MT"/>
                <a:cs typeface="Arial MT"/>
              </a:rPr>
              <a:t>Delitos </a:t>
            </a:r>
            <a:r>
              <a:rPr sz="1200" dirty="0">
                <a:latin typeface="Arial MT"/>
                <a:cs typeface="Arial MT"/>
              </a:rPr>
              <a:t>Ambientales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OSINFOR.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0810" y="3396741"/>
            <a:ext cx="1142365" cy="314960"/>
            <a:chOff x="130810" y="3396741"/>
            <a:chExt cx="1142365" cy="314960"/>
          </a:xfrm>
        </p:grpSpPr>
        <p:sp>
          <p:nvSpPr>
            <p:cNvPr id="27" name="object 27"/>
            <p:cNvSpPr/>
            <p:nvPr/>
          </p:nvSpPr>
          <p:spPr>
            <a:xfrm>
              <a:off x="137160" y="3403091"/>
              <a:ext cx="1129665" cy="302260"/>
            </a:xfrm>
            <a:custGeom>
              <a:avLst/>
              <a:gdLst/>
              <a:ahLst/>
              <a:cxnLst/>
              <a:rect l="l" t="t" r="r" b="b"/>
              <a:pathLst>
                <a:path w="1129665" h="302260">
                  <a:moveTo>
                    <a:pt x="1078992" y="0"/>
                  </a:moveTo>
                  <a:lnTo>
                    <a:pt x="50291" y="0"/>
                  </a:lnTo>
                  <a:lnTo>
                    <a:pt x="30716" y="3946"/>
                  </a:lnTo>
                  <a:lnTo>
                    <a:pt x="14730" y="14716"/>
                  </a:lnTo>
                  <a:lnTo>
                    <a:pt x="3952" y="30700"/>
                  </a:lnTo>
                  <a:lnTo>
                    <a:pt x="0" y="50292"/>
                  </a:lnTo>
                  <a:lnTo>
                    <a:pt x="0" y="251460"/>
                  </a:lnTo>
                  <a:lnTo>
                    <a:pt x="3952" y="271051"/>
                  </a:lnTo>
                  <a:lnTo>
                    <a:pt x="14730" y="287035"/>
                  </a:lnTo>
                  <a:lnTo>
                    <a:pt x="30716" y="297805"/>
                  </a:lnTo>
                  <a:lnTo>
                    <a:pt x="50291" y="301752"/>
                  </a:lnTo>
                  <a:lnTo>
                    <a:pt x="1078992" y="301752"/>
                  </a:lnTo>
                  <a:lnTo>
                    <a:pt x="1098567" y="297805"/>
                  </a:lnTo>
                  <a:lnTo>
                    <a:pt x="1114553" y="287035"/>
                  </a:lnTo>
                  <a:lnTo>
                    <a:pt x="1125331" y="271051"/>
                  </a:lnTo>
                  <a:lnTo>
                    <a:pt x="1129284" y="251460"/>
                  </a:lnTo>
                  <a:lnTo>
                    <a:pt x="1129284" y="50292"/>
                  </a:lnTo>
                  <a:lnTo>
                    <a:pt x="1125331" y="30700"/>
                  </a:lnTo>
                  <a:lnTo>
                    <a:pt x="1114553" y="14716"/>
                  </a:lnTo>
                  <a:lnTo>
                    <a:pt x="1098567" y="3946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160" y="3403091"/>
              <a:ext cx="1129665" cy="302260"/>
            </a:xfrm>
            <a:custGeom>
              <a:avLst/>
              <a:gdLst/>
              <a:ahLst/>
              <a:cxnLst/>
              <a:rect l="l" t="t" r="r" b="b"/>
              <a:pathLst>
                <a:path w="1129665" h="302260">
                  <a:moveTo>
                    <a:pt x="0" y="50292"/>
                  </a:moveTo>
                  <a:lnTo>
                    <a:pt x="3952" y="30700"/>
                  </a:lnTo>
                  <a:lnTo>
                    <a:pt x="14730" y="14716"/>
                  </a:lnTo>
                  <a:lnTo>
                    <a:pt x="30716" y="3946"/>
                  </a:lnTo>
                  <a:lnTo>
                    <a:pt x="50291" y="0"/>
                  </a:lnTo>
                  <a:lnTo>
                    <a:pt x="1078992" y="0"/>
                  </a:lnTo>
                  <a:lnTo>
                    <a:pt x="1098567" y="3946"/>
                  </a:lnTo>
                  <a:lnTo>
                    <a:pt x="1114553" y="14716"/>
                  </a:lnTo>
                  <a:lnTo>
                    <a:pt x="1125331" y="30700"/>
                  </a:lnTo>
                  <a:lnTo>
                    <a:pt x="1129284" y="50292"/>
                  </a:lnTo>
                  <a:lnTo>
                    <a:pt x="1129284" y="251460"/>
                  </a:lnTo>
                  <a:lnTo>
                    <a:pt x="1125331" y="271051"/>
                  </a:lnTo>
                  <a:lnTo>
                    <a:pt x="1114553" y="287035"/>
                  </a:lnTo>
                  <a:lnTo>
                    <a:pt x="1098567" y="297805"/>
                  </a:lnTo>
                  <a:lnTo>
                    <a:pt x="1078992" y="301752"/>
                  </a:lnTo>
                  <a:lnTo>
                    <a:pt x="50291" y="301752"/>
                  </a:lnTo>
                  <a:lnTo>
                    <a:pt x="30716" y="297805"/>
                  </a:lnTo>
                  <a:lnTo>
                    <a:pt x="14730" y="287035"/>
                  </a:lnTo>
                  <a:lnTo>
                    <a:pt x="3952" y="271051"/>
                  </a:lnTo>
                  <a:lnTo>
                    <a:pt x="0" y="251460"/>
                  </a:lnTo>
                  <a:lnTo>
                    <a:pt x="0" y="5029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0875" y="3423284"/>
            <a:ext cx="11023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BENEFICIOS</a:t>
            </a:r>
            <a:r>
              <a:rPr sz="1400" spc="-1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66359" y="3861815"/>
            <a:ext cx="2593975" cy="2479675"/>
            <a:chOff x="5166359" y="3861815"/>
            <a:chExt cx="2593975" cy="2479675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6359" y="3861815"/>
              <a:ext cx="2593847" cy="15742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1235" y="5855207"/>
              <a:ext cx="530351" cy="48615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597778" y="3168523"/>
            <a:ext cx="1794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022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 Black"/>
                <a:cs typeface="Arial Black"/>
              </a:rPr>
              <a:t>SIADO </a:t>
            </a:r>
            <a:r>
              <a:rPr sz="1600" spc="-10" dirty="0">
                <a:latin typeface="Arial Black"/>
                <a:cs typeface="Arial Black"/>
              </a:rPr>
              <a:t>ADMINISTRADO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89521" y="6334150"/>
            <a:ext cx="11995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 MT"/>
                <a:cs typeface="Arial MT"/>
              </a:rPr>
              <a:t>Usuarios</a:t>
            </a:r>
            <a:r>
              <a:rPr sz="1050" spc="-5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OSINFOR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13247" y="5445252"/>
            <a:ext cx="1837055" cy="896619"/>
            <a:chOff x="5413247" y="5445252"/>
            <a:chExt cx="1837055" cy="896619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3247" y="5814060"/>
              <a:ext cx="1024127" cy="52730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897499" y="5445252"/>
              <a:ext cx="1352550" cy="369570"/>
            </a:xfrm>
            <a:custGeom>
              <a:avLst/>
              <a:gdLst/>
              <a:ahLst/>
              <a:cxnLst/>
              <a:rect l="l" t="t" r="r" b="b"/>
              <a:pathLst>
                <a:path w="1352550" h="369570">
                  <a:moveTo>
                    <a:pt x="171450" y="171450"/>
                  </a:moveTo>
                  <a:lnTo>
                    <a:pt x="157162" y="142875"/>
                  </a:lnTo>
                  <a:lnTo>
                    <a:pt x="85725" y="0"/>
                  </a:lnTo>
                  <a:lnTo>
                    <a:pt x="0" y="171450"/>
                  </a:lnTo>
                  <a:lnTo>
                    <a:pt x="57150" y="171450"/>
                  </a:lnTo>
                  <a:lnTo>
                    <a:pt x="57150" y="346570"/>
                  </a:lnTo>
                  <a:lnTo>
                    <a:pt x="114300" y="346570"/>
                  </a:lnTo>
                  <a:lnTo>
                    <a:pt x="114300" y="171450"/>
                  </a:lnTo>
                  <a:lnTo>
                    <a:pt x="171450" y="171450"/>
                  </a:lnTo>
                  <a:close/>
                </a:path>
                <a:path w="1352550" h="369570">
                  <a:moveTo>
                    <a:pt x="1352550" y="194310"/>
                  </a:moveTo>
                  <a:lnTo>
                    <a:pt x="1338262" y="165735"/>
                  </a:lnTo>
                  <a:lnTo>
                    <a:pt x="1266825" y="22860"/>
                  </a:lnTo>
                  <a:lnTo>
                    <a:pt x="1181100" y="194310"/>
                  </a:lnTo>
                  <a:lnTo>
                    <a:pt x="1238250" y="194310"/>
                  </a:lnTo>
                  <a:lnTo>
                    <a:pt x="1238250" y="369430"/>
                  </a:lnTo>
                  <a:lnTo>
                    <a:pt x="1295400" y="369430"/>
                  </a:lnTo>
                  <a:lnTo>
                    <a:pt x="1295400" y="194310"/>
                  </a:lnTo>
                  <a:lnTo>
                    <a:pt x="1352550" y="19431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544058" y="6355181"/>
            <a:ext cx="8769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 MT"/>
                <a:cs typeface="Arial MT"/>
              </a:rPr>
              <a:t>Administrados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866888" y="4651247"/>
            <a:ext cx="2138680" cy="228600"/>
          </a:xfrm>
          <a:custGeom>
            <a:avLst/>
            <a:gdLst/>
            <a:ahLst/>
            <a:cxnLst/>
            <a:rect l="l" t="t" r="r" b="b"/>
            <a:pathLst>
              <a:path w="2138679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2138679" h="228600">
                <a:moveTo>
                  <a:pt x="1909952" y="0"/>
                </a:moveTo>
                <a:lnTo>
                  <a:pt x="1909952" y="228600"/>
                </a:lnTo>
                <a:lnTo>
                  <a:pt x="2062352" y="152400"/>
                </a:lnTo>
                <a:lnTo>
                  <a:pt x="1948052" y="152400"/>
                </a:lnTo>
                <a:lnTo>
                  <a:pt x="1948052" y="76200"/>
                </a:lnTo>
                <a:lnTo>
                  <a:pt x="2062352" y="76200"/>
                </a:lnTo>
                <a:lnTo>
                  <a:pt x="1909952" y="0"/>
                </a:lnTo>
                <a:close/>
              </a:path>
              <a:path w="2138679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2138679" h="228600">
                <a:moveTo>
                  <a:pt x="1909952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1909952" y="152400"/>
                </a:lnTo>
                <a:lnTo>
                  <a:pt x="1909952" y="76200"/>
                </a:lnTo>
                <a:close/>
              </a:path>
              <a:path w="2138679" h="228600">
                <a:moveTo>
                  <a:pt x="2062352" y="76200"/>
                </a:moveTo>
                <a:lnTo>
                  <a:pt x="1948052" y="76200"/>
                </a:lnTo>
                <a:lnTo>
                  <a:pt x="1948052" y="152400"/>
                </a:lnTo>
                <a:lnTo>
                  <a:pt x="2062352" y="152400"/>
                </a:lnTo>
                <a:lnTo>
                  <a:pt x="2138553" y="114300"/>
                </a:lnTo>
                <a:lnTo>
                  <a:pt x="2062352" y="762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58655" y="3171189"/>
            <a:ext cx="2341880" cy="638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 Black"/>
                <a:cs typeface="Arial Black"/>
              </a:rPr>
              <a:t>SAEP</a:t>
            </a:r>
            <a:endParaRPr sz="1600">
              <a:latin typeface="Arial Black"/>
              <a:cs typeface="Arial Black"/>
            </a:endParaRPr>
          </a:p>
          <a:p>
            <a:pPr marL="12065" marR="5080" algn="ctr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latin typeface="Calibri"/>
                <a:cs typeface="Calibri"/>
              </a:rPr>
              <a:t>Procuraduría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Pública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Especializada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en </a:t>
            </a:r>
            <a:r>
              <a:rPr sz="1200" dirty="0">
                <a:latin typeface="Calibri"/>
                <a:cs typeface="Calibri"/>
              </a:rPr>
              <a:t>Delitos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Ambientales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120883" y="3909059"/>
            <a:ext cx="1264920" cy="1594485"/>
          </a:xfrm>
          <a:custGeom>
            <a:avLst/>
            <a:gdLst/>
            <a:ahLst/>
            <a:cxnLst/>
            <a:rect l="l" t="t" r="r" b="b"/>
            <a:pathLst>
              <a:path w="1264920" h="1594485">
                <a:moveTo>
                  <a:pt x="0" y="1215135"/>
                </a:moveTo>
                <a:lnTo>
                  <a:pt x="0" y="1366392"/>
                </a:lnTo>
                <a:lnTo>
                  <a:pt x="5308" y="1396513"/>
                </a:lnTo>
                <a:lnTo>
                  <a:pt x="47738" y="1453421"/>
                </a:lnTo>
                <a:lnTo>
                  <a:pt x="84836" y="1480184"/>
                </a:lnTo>
                <a:lnTo>
                  <a:pt x="121184" y="1500333"/>
                </a:lnTo>
                <a:lnTo>
                  <a:pt x="162415" y="1518719"/>
                </a:lnTo>
                <a:lnTo>
                  <a:pt x="208536" y="1535350"/>
                </a:lnTo>
                <a:lnTo>
                  <a:pt x="259551" y="1550232"/>
                </a:lnTo>
                <a:lnTo>
                  <a:pt x="315468" y="1563370"/>
                </a:lnTo>
                <a:lnTo>
                  <a:pt x="364754" y="1572746"/>
                </a:lnTo>
                <a:lnTo>
                  <a:pt x="415459" y="1580425"/>
                </a:lnTo>
                <a:lnTo>
                  <a:pt x="467582" y="1586404"/>
                </a:lnTo>
                <a:lnTo>
                  <a:pt x="521123" y="1590679"/>
                </a:lnTo>
                <a:lnTo>
                  <a:pt x="576082" y="1593247"/>
                </a:lnTo>
                <a:lnTo>
                  <a:pt x="632460" y="1594103"/>
                </a:lnTo>
                <a:lnTo>
                  <a:pt x="688837" y="1593247"/>
                </a:lnTo>
                <a:lnTo>
                  <a:pt x="743796" y="1590679"/>
                </a:lnTo>
                <a:lnTo>
                  <a:pt x="797337" y="1586404"/>
                </a:lnTo>
                <a:lnTo>
                  <a:pt x="849460" y="1580425"/>
                </a:lnTo>
                <a:lnTo>
                  <a:pt x="900165" y="1572746"/>
                </a:lnTo>
                <a:lnTo>
                  <a:pt x="949451" y="1563370"/>
                </a:lnTo>
                <a:lnTo>
                  <a:pt x="1005368" y="1550232"/>
                </a:lnTo>
                <a:lnTo>
                  <a:pt x="1056383" y="1535350"/>
                </a:lnTo>
                <a:lnTo>
                  <a:pt x="1102504" y="1518719"/>
                </a:lnTo>
                <a:lnTo>
                  <a:pt x="1143735" y="1500333"/>
                </a:lnTo>
                <a:lnTo>
                  <a:pt x="1180084" y="1480184"/>
                </a:lnTo>
                <a:lnTo>
                  <a:pt x="1217181" y="1453421"/>
                </a:lnTo>
                <a:lnTo>
                  <a:pt x="1243695" y="1425527"/>
                </a:lnTo>
                <a:lnTo>
                  <a:pt x="1264920" y="1366392"/>
                </a:lnTo>
                <a:lnTo>
                  <a:pt x="632460" y="1366392"/>
                </a:lnTo>
                <a:lnTo>
                  <a:pt x="577198" y="1365608"/>
                </a:lnTo>
                <a:lnTo>
                  <a:pt x="522990" y="1363257"/>
                </a:lnTo>
                <a:lnTo>
                  <a:pt x="469830" y="1359345"/>
                </a:lnTo>
                <a:lnTo>
                  <a:pt x="417715" y="1353875"/>
                </a:lnTo>
                <a:lnTo>
                  <a:pt x="366639" y="1346852"/>
                </a:lnTo>
                <a:lnTo>
                  <a:pt x="316598" y="1338281"/>
                </a:lnTo>
                <a:lnTo>
                  <a:pt x="267589" y="1328165"/>
                </a:lnTo>
                <a:lnTo>
                  <a:pt x="213054" y="1314387"/>
                </a:lnTo>
                <a:lnTo>
                  <a:pt x="162484" y="1298579"/>
                </a:lnTo>
                <a:lnTo>
                  <a:pt x="115887" y="1280747"/>
                </a:lnTo>
                <a:lnTo>
                  <a:pt x="73269" y="1260893"/>
                </a:lnTo>
                <a:lnTo>
                  <a:pt x="34638" y="1239021"/>
                </a:lnTo>
                <a:lnTo>
                  <a:pt x="0" y="1215135"/>
                </a:lnTo>
                <a:close/>
              </a:path>
              <a:path w="1264920" h="1594485">
                <a:moveTo>
                  <a:pt x="1264920" y="1215135"/>
                </a:moveTo>
                <a:lnTo>
                  <a:pt x="1230281" y="1239021"/>
                </a:lnTo>
                <a:lnTo>
                  <a:pt x="1191650" y="1260893"/>
                </a:lnTo>
                <a:lnTo>
                  <a:pt x="1149032" y="1280747"/>
                </a:lnTo>
                <a:lnTo>
                  <a:pt x="1102435" y="1298579"/>
                </a:lnTo>
                <a:lnTo>
                  <a:pt x="1051865" y="1314387"/>
                </a:lnTo>
                <a:lnTo>
                  <a:pt x="997331" y="1328165"/>
                </a:lnTo>
                <a:lnTo>
                  <a:pt x="948321" y="1338281"/>
                </a:lnTo>
                <a:lnTo>
                  <a:pt x="898280" y="1346852"/>
                </a:lnTo>
                <a:lnTo>
                  <a:pt x="847204" y="1353875"/>
                </a:lnTo>
                <a:lnTo>
                  <a:pt x="795089" y="1359345"/>
                </a:lnTo>
                <a:lnTo>
                  <a:pt x="741929" y="1363257"/>
                </a:lnTo>
                <a:lnTo>
                  <a:pt x="687721" y="1365608"/>
                </a:lnTo>
                <a:lnTo>
                  <a:pt x="632460" y="1366392"/>
                </a:lnTo>
                <a:lnTo>
                  <a:pt x="1264920" y="1366392"/>
                </a:lnTo>
                <a:lnTo>
                  <a:pt x="1264920" y="1215135"/>
                </a:lnTo>
                <a:close/>
              </a:path>
              <a:path w="1264920" h="1594485">
                <a:moveTo>
                  <a:pt x="0" y="873506"/>
                </a:moveTo>
                <a:lnTo>
                  <a:pt x="0" y="1024763"/>
                </a:lnTo>
                <a:lnTo>
                  <a:pt x="5308" y="1054885"/>
                </a:lnTo>
                <a:lnTo>
                  <a:pt x="47738" y="1111845"/>
                </a:lnTo>
                <a:lnTo>
                  <a:pt x="84836" y="1138682"/>
                </a:lnTo>
                <a:lnTo>
                  <a:pt x="121184" y="1158781"/>
                </a:lnTo>
                <a:lnTo>
                  <a:pt x="162415" y="1177161"/>
                </a:lnTo>
                <a:lnTo>
                  <a:pt x="208536" y="1193811"/>
                </a:lnTo>
                <a:lnTo>
                  <a:pt x="259551" y="1208716"/>
                </a:lnTo>
                <a:lnTo>
                  <a:pt x="315468" y="1221866"/>
                </a:lnTo>
                <a:lnTo>
                  <a:pt x="364754" y="1231233"/>
                </a:lnTo>
                <a:lnTo>
                  <a:pt x="415459" y="1238889"/>
                </a:lnTo>
                <a:lnTo>
                  <a:pt x="467582" y="1244838"/>
                </a:lnTo>
                <a:lnTo>
                  <a:pt x="521123" y="1249082"/>
                </a:lnTo>
                <a:lnTo>
                  <a:pt x="576082" y="1251626"/>
                </a:lnTo>
                <a:lnTo>
                  <a:pt x="632460" y="1252473"/>
                </a:lnTo>
                <a:lnTo>
                  <a:pt x="688837" y="1251626"/>
                </a:lnTo>
                <a:lnTo>
                  <a:pt x="743796" y="1249082"/>
                </a:lnTo>
                <a:lnTo>
                  <a:pt x="797337" y="1244838"/>
                </a:lnTo>
                <a:lnTo>
                  <a:pt x="849460" y="1238889"/>
                </a:lnTo>
                <a:lnTo>
                  <a:pt x="900165" y="1231233"/>
                </a:lnTo>
                <a:lnTo>
                  <a:pt x="949451" y="1221866"/>
                </a:lnTo>
                <a:lnTo>
                  <a:pt x="1005368" y="1208716"/>
                </a:lnTo>
                <a:lnTo>
                  <a:pt x="1056383" y="1193811"/>
                </a:lnTo>
                <a:lnTo>
                  <a:pt x="1102504" y="1177161"/>
                </a:lnTo>
                <a:lnTo>
                  <a:pt x="1143735" y="1158781"/>
                </a:lnTo>
                <a:lnTo>
                  <a:pt x="1180084" y="1138682"/>
                </a:lnTo>
                <a:lnTo>
                  <a:pt x="1217181" y="1111845"/>
                </a:lnTo>
                <a:lnTo>
                  <a:pt x="1243695" y="1083913"/>
                </a:lnTo>
                <a:lnTo>
                  <a:pt x="1264920" y="1024763"/>
                </a:lnTo>
                <a:lnTo>
                  <a:pt x="632460" y="1024763"/>
                </a:lnTo>
                <a:lnTo>
                  <a:pt x="577198" y="1023985"/>
                </a:lnTo>
                <a:lnTo>
                  <a:pt x="522990" y="1021649"/>
                </a:lnTo>
                <a:lnTo>
                  <a:pt x="469830" y="1017755"/>
                </a:lnTo>
                <a:lnTo>
                  <a:pt x="417715" y="1012298"/>
                </a:lnTo>
                <a:lnTo>
                  <a:pt x="366639" y="1005277"/>
                </a:lnTo>
                <a:lnTo>
                  <a:pt x="316598" y="996691"/>
                </a:lnTo>
                <a:lnTo>
                  <a:pt x="267589" y="986535"/>
                </a:lnTo>
                <a:lnTo>
                  <a:pt x="213054" y="972765"/>
                </a:lnTo>
                <a:lnTo>
                  <a:pt x="162484" y="956977"/>
                </a:lnTo>
                <a:lnTo>
                  <a:pt x="115887" y="939164"/>
                </a:lnTo>
                <a:lnTo>
                  <a:pt x="73269" y="919320"/>
                </a:lnTo>
                <a:lnTo>
                  <a:pt x="34638" y="897436"/>
                </a:lnTo>
                <a:lnTo>
                  <a:pt x="0" y="873506"/>
                </a:lnTo>
                <a:close/>
              </a:path>
              <a:path w="1264920" h="1594485">
                <a:moveTo>
                  <a:pt x="1264920" y="873506"/>
                </a:moveTo>
                <a:lnTo>
                  <a:pt x="1230281" y="897436"/>
                </a:lnTo>
                <a:lnTo>
                  <a:pt x="1191650" y="919320"/>
                </a:lnTo>
                <a:lnTo>
                  <a:pt x="1149032" y="939164"/>
                </a:lnTo>
                <a:lnTo>
                  <a:pt x="1102435" y="956977"/>
                </a:lnTo>
                <a:lnTo>
                  <a:pt x="1051865" y="972765"/>
                </a:lnTo>
                <a:lnTo>
                  <a:pt x="997331" y="986535"/>
                </a:lnTo>
                <a:lnTo>
                  <a:pt x="948321" y="996691"/>
                </a:lnTo>
                <a:lnTo>
                  <a:pt x="898280" y="1005277"/>
                </a:lnTo>
                <a:lnTo>
                  <a:pt x="847204" y="1012298"/>
                </a:lnTo>
                <a:lnTo>
                  <a:pt x="795089" y="1017755"/>
                </a:lnTo>
                <a:lnTo>
                  <a:pt x="741929" y="1021649"/>
                </a:lnTo>
                <a:lnTo>
                  <a:pt x="687721" y="1023985"/>
                </a:lnTo>
                <a:lnTo>
                  <a:pt x="632460" y="1024763"/>
                </a:lnTo>
                <a:lnTo>
                  <a:pt x="1264920" y="1024763"/>
                </a:lnTo>
                <a:lnTo>
                  <a:pt x="1264920" y="873506"/>
                </a:lnTo>
                <a:close/>
              </a:path>
              <a:path w="1264920" h="1594485">
                <a:moveTo>
                  <a:pt x="0" y="532002"/>
                </a:moveTo>
                <a:lnTo>
                  <a:pt x="0" y="683132"/>
                </a:lnTo>
                <a:lnTo>
                  <a:pt x="5308" y="713309"/>
                </a:lnTo>
                <a:lnTo>
                  <a:pt x="47738" y="770233"/>
                </a:lnTo>
                <a:lnTo>
                  <a:pt x="84836" y="797051"/>
                </a:lnTo>
                <a:lnTo>
                  <a:pt x="121184" y="817200"/>
                </a:lnTo>
                <a:lnTo>
                  <a:pt x="162415" y="835586"/>
                </a:lnTo>
                <a:lnTo>
                  <a:pt x="208536" y="852217"/>
                </a:lnTo>
                <a:lnTo>
                  <a:pt x="259551" y="867099"/>
                </a:lnTo>
                <a:lnTo>
                  <a:pt x="315468" y="880237"/>
                </a:lnTo>
                <a:lnTo>
                  <a:pt x="364754" y="889613"/>
                </a:lnTo>
                <a:lnTo>
                  <a:pt x="415459" y="897292"/>
                </a:lnTo>
                <a:lnTo>
                  <a:pt x="467582" y="903271"/>
                </a:lnTo>
                <a:lnTo>
                  <a:pt x="521123" y="907546"/>
                </a:lnTo>
                <a:lnTo>
                  <a:pt x="576082" y="910114"/>
                </a:lnTo>
                <a:lnTo>
                  <a:pt x="632460" y="910970"/>
                </a:lnTo>
                <a:lnTo>
                  <a:pt x="688837" y="910114"/>
                </a:lnTo>
                <a:lnTo>
                  <a:pt x="743796" y="907546"/>
                </a:lnTo>
                <a:lnTo>
                  <a:pt x="797337" y="903271"/>
                </a:lnTo>
                <a:lnTo>
                  <a:pt x="849460" y="897292"/>
                </a:lnTo>
                <a:lnTo>
                  <a:pt x="900165" y="889613"/>
                </a:lnTo>
                <a:lnTo>
                  <a:pt x="949451" y="880237"/>
                </a:lnTo>
                <a:lnTo>
                  <a:pt x="1005368" y="867099"/>
                </a:lnTo>
                <a:lnTo>
                  <a:pt x="1056383" y="852217"/>
                </a:lnTo>
                <a:lnTo>
                  <a:pt x="1102504" y="835586"/>
                </a:lnTo>
                <a:lnTo>
                  <a:pt x="1143735" y="817200"/>
                </a:lnTo>
                <a:lnTo>
                  <a:pt x="1180084" y="797051"/>
                </a:lnTo>
                <a:lnTo>
                  <a:pt x="1217181" y="770233"/>
                </a:lnTo>
                <a:lnTo>
                  <a:pt x="1243695" y="742330"/>
                </a:lnTo>
                <a:lnTo>
                  <a:pt x="1264920" y="683132"/>
                </a:lnTo>
                <a:lnTo>
                  <a:pt x="632460" y="683132"/>
                </a:lnTo>
                <a:lnTo>
                  <a:pt x="577198" y="682355"/>
                </a:lnTo>
                <a:lnTo>
                  <a:pt x="522990" y="680019"/>
                </a:lnTo>
                <a:lnTo>
                  <a:pt x="469830" y="676125"/>
                </a:lnTo>
                <a:lnTo>
                  <a:pt x="417715" y="670668"/>
                </a:lnTo>
                <a:lnTo>
                  <a:pt x="366639" y="663647"/>
                </a:lnTo>
                <a:lnTo>
                  <a:pt x="316598" y="655061"/>
                </a:lnTo>
                <a:lnTo>
                  <a:pt x="267589" y="644906"/>
                </a:lnTo>
                <a:lnTo>
                  <a:pt x="213054" y="631136"/>
                </a:lnTo>
                <a:lnTo>
                  <a:pt x="162484" y="615352"/>
                </a:lnTo>
                <a:lnTo>
                  <a:pt x="115887" y="597550"/>
                </a:lnTo>
                <a:lnTo>
                  <a:pt x="73269" y="577727"/>
                </a:lnTo>
                <a:lnTo>
                  <a:pt x="34638" y="555879"/>
                </a:lnTo>
                <a:lnTo>
                  <a:pt x="0" y="532002"/>
                </a:lnTo>
                <a:close/>
              </a:path>
              <a:path w="1264920" h="1594485">
                <a:moveTo>
                  <a:pt x="1264920" y="532002"/>
                </a:moveTo>
                <a:lnTo>
                  <a:pt x="1230281" y="555879"/>
                </a:lnTo>
                <a:lnTo>
                  <a:pt x="1191650" y="577727"/>
                </a:lnTo>
                <a:lnTo>
                  <a:pt x="1149032" y="597550"/>
                </a:lnTo>
                <a:lnTo>
                  <a:pt x="1102435" y="615352"/>
                </a:lnTo>
                <a:lnTo>
                  <a:pt x="1051865" y="631136"/>
                </a:lnTo>
                <a:lnTo>
                  <a:pt x="997331" y="644906"/>
                </a:lnTo>
                <a:lnTo>
                  <a:pt x="948321" y="655061"/>
                </a:lnTo>
                <a:lnTo>
                  <a:pt x="898280" y="663647"/>
                </a:lnTo>
                <a:lnTo>
                  <a:pt x="847204" y="670668"/>
                </a:lnTo>
                <a:lnTo>
                  <a:pt x="795089" y="676125"/>
                </a:lnTo>
                <a:lnTo>
                  <a:pt x="741929" y="680019"/>
                </a:lnTo>
                <a:lnTo>
                  <a:pt x="687721" y="682355"/>
                </a:lnTo>
                <a:lnTo>
                  <a:pt x="632460" y="683132"/>
                </a:lnTo>
                <a:lnTo>
                  <a:pt x="1264920" y="683132"/>
                </a:lnTo>
                <a:lnTo>
                  <a:pt x="1264920" y="532002"/>
                </a:lnTo>
                <a:close/>
              </a:path>
              <a:path w="1264920" h="1594485">
                <a:moveTo>
                  <a:pt x="632460" y="0"/>
                </a:moveTo>
                <a:lnTo>
                  <a:pt x="576082" y="856"/>
                </a:lnTo>
                <a:lnTo>
                  <a:pt x="521123" y="3424"/>
                </a:lnTo>
                <a:lnTo>
                  <a:pt x="467582" y="7699"/>
                </a:lnTo>
                <a:lnTo>
                  <a:pt x="415459" y="13678"/>
                </a:lnTo>
                <a:lnTo>
                  <a:pt x="364754" y="21357"/>
                </a:lnTo>
                <a:lnTo>
                  <a:pt x="315468" y="30733"/>
                </a:lnTo>
                <a:lnTo>
                  <a:pt x="259551" y="43871"/>
                </a:lnTo>
                <a:lnTo>
                  <a:pt x="208536" y="58753"/>
                </a:lnTo>
                <a:lnTo>
                  <a:pt x="162415" y="75384"/>
                </a:lnTo>
                <a:lnTo>
                  <a:pt x="121184" y="93770"/>
                </a:lnTo>
                <a:lnTo>
                  <a:pt x="84836" y="113918"/>
                </a:lnTo>
                <a:lnTo>
                  <a:pt x="47738" y="140682"/>
                </a:lnTo>
                <a:lnTo>
                  <a:pt x="21224" y="168576"/>
                </a:lnTo>
                <a:lnTo>
                  <a:pt x="0" y="227710"/>
                </a:lnTo>
                <a:lnTo>
                  <a:pt x="0" y="341629"/>
                </a:lnTo>
                <a:lnTo>
                  <a:pt x="21224" y="400764"/>
                </a:lnTo>
                <a:lnTo>
                  <a:pt x="47738" y="428658"/>
                </a:lnTo>
                <a:lnTo>
                  <a:pt x="84836" y="455421"/>
                </a:lnTo>
                <a:lnTo>
                  <a:pt x="121184" y="475570"/>
                </a:lnTo>
                <a:lnTo>
                  <a:pt x="162415" y="493956"/>
                </a:lnTo>
                <a:lnTo>
                  <a:pt x="208536" y="510587"/>
                </a:lnTo>
                <a:lnTo>
                  <a:pt x="259551" y="525469"/>
                </a:lnTo>
                <a:lnTo>
                  <a:pt x="315468" y="538607"/>
                </a:lnTo>
                <a:lnTo>
                  <a:pt x="364754" y="547983"/>
                </a:lnTo>
                <a:lnTo>
                  <a:pt x="415459" y="555662"/>
                </a:lnTo>
                <a:lnTo>
                  <a:pt x="467582" y="561641"/>
                </a:lnTo>
                <a:lnTo>
                  <a:pt x="521123" y="565916"/>
                </a:lnTo>
                <a:lnTo>
                  <a:pt x="576082" y="568484"/>
                </a:lnTo>
                <a:lnTo>
                  <a:pt x="632460" y="569340"/>
                </a:lnTo>
                <a:lnTo>
                  <a:pt x="688837" y="568484"/>
                </a:lnTo>
                <a:lnTo>
                  <a:pt x="743796" y="565916"/>
                </a:lnTo>
                <a:lnTo>
                  <a:pt x="797337" y="561641"/>
                </a:lnTo>
                <a:lnTo>
                  <a:pt x="849460" y="555662"/>
                </a:lnTo>
                <a:lnTo>
                  <a:pt x="900165" y="547983"/>
                </a:lnTo>
                <a:lnTo>
                  <a:pt x="949451" y="538607"/>
                </a:lnTo>
                <a:lnTo>
                  <a:pt x="1005368" y="525469"/>
                </a:lnTo>
                <a:lnTo>
                  <a:pt x="1056383" y="510587"/>
                </a:lnTo>
                <a:lnTo>
                  <a:pt x="1102504" y="493956"/>
                </a:lnTo>
                <a:lnTo>
                  <a:pt x="1143735" y="475570"/>
                </a:lnTo>
                <a:lnTo>
                  <a:pt x="1180084" y="455421"/>
                </a:lnTo>
                <a:lnTo>
                  <a:pt x="1217181" y="428658"/>
                </a:lnTo>
                <a:lnTo>
                  <a:pt x="1243695" y="400764"/>
                </a:lnTo>
                <a:lnTo>
                  <a:pt x="1264920" y="341629"/>
                </a:lnTo>
                <a:lnTo>
                  <a:pt x="1264920" y="227710"/>
                </a:lnTo>
                <a:lnTo>
                  <a:pt x="1243695" y="168576"/>
                </a:lnTo>
                <a:lnTo>
                  <a:pt x="1217181" y="140682"/>
                </a:lnTo>
                <a:lnTo>
                  <a:pt x="1180084" y="113918"/>
                </a:lnTo>
                <a:lnTo>
                  <a:pt x="1143735" y="93770"/>
                </a:lnTo>
                <a:lnTo>
                  <a:pt x="1102504" y="75384"/>
                </a:lnTo>
                <a:lnTo>
                  <a:pt x="1056383" y="58753"/>
                </a:lnTo>
                <a:lnTo>
                  <a:pt x="1005368" y="43871"/>
                </a:lnTo>
                <a:lnTo>
                  <a:pt x="949451" y="30733"/>
                </a:lnTo>
                <a:lnTo>
                  <a:pt x="900165" y="21357"/>
                </a:lnTo>
                <a:lnTo>
                  <a:pt x="849460" y="13678"/>
                </a:lnTo>
                <a:lnTo>
                  <a:pt x="797337" y="7699"/>
                </a:lnTo>
                <a:lnTo>
                  <a:pt x="743796" y="3424"/>
                </a:lnTo>
                <a:lnTo>
                  <a:pt x="688837" y="856"/>
                </a:lnTo>
                <a:lnTo>
                  <a:pt x="63246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3511" y="5640323"/>
            <a:ext cx="530351" cy="484631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0671429" y="6322263"/>
            <a:ext cx="4521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 MT"/>
                <a:cs typeface="Arial MT"/>
              </a:rPr>
              <a:t>pública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70976" y="4021004"/>
            <a:ext cx="592835" cy="577734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261350" y="3729354"/>
            <a:ext cx="1130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Interoperabilidad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63839" y="4867402"/>
            <a:ext cx="1167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Intercambio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información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entre </a:t>
            </a:r>
            <a:r>
              <a:rPr sz="1200" b="1" spc="-10" dirty="0">
                <a:latin typeface="Calibri"/>
                <a:cs typeface="Calibri"/>
              </a:rPr>
              <a:t>sistemas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4579</Words>
  <Application>Microsoft Office PowerPoint</Application>
  <PresentationFormat>Panorámica</PresentationFormat>
  <Paragraphs>1526</Paragraphs>
  <Slides>43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Arial</vt:lpstr>
      <vt:lpstr>Arial Black</vt:lpstr>
      <vt:lpstr>Arial MT</vt:lpstr>
      <vt:lpstr>Calibri</vt:lpstr>
      <vt:lpstr>Lucida Sans Unicode</vt:lpstr>
      <vt:lpstr>Poppins</vt:lpstr>
      <vt:lpstr>Roboto</vt:lpstr>
      <vt:lpstr>Times New Roman</vt:lpstr>
      <vt:lpstr>Trebuchet MS</vt:lpstr>
      <vt:lpstr>Wingdings</vt:lpstr>
      <vt:lpstr>Office Theme</vt:lpstr>
      <vt:lpstr>El rol de la Dirección</vt:lpstr>
      <vt:lpstr>Presentación de PowerPoint</vt:lpstr>
      <vt:lpstr>1</vt:lpstr>
      <vt:lpstr>Estructura orgánica de la PGE, que incluye a la DIR</vt:lpstr>
      <vt:lpstr>Estructura orgánica de la DIR</vt:lpstr>
      <vt:lpstr>Competencias y funciones de la DIR</vt:lpstr>
      <vt:lpstr>2</vt:lpstr>
      <vt:lpstr>Presentación de PowerPoint</vt:lpstr>
      <vt:lpstr>INTEROPERABILIDAD ENTRE EL SIADO ADMINISTRADO( OSINFOR) Y EL SAEP ( PGE)</vt:lpstr>
      <vt:lpstr>REPORTES DEL SAEP</vt:lpstr>
      <vt:lpstr>ESTADISTICAS QUE CUENTA EL SAEP</vt:lpstr>
      <vt:lpstr>CARGA PROCESAL DE LAS PROCURADURÍAS PÚBLICAS QUE USAN SAEP</vt:lpstr>
      <vt:lpstr>SISTEMA ÚNICO DE ADMINISTRACIÓN DE EXPEDIENTES DE LAS PROCURADURÍAS DEL ESTADO PERUANO - SAEP</vt:lpstr>
      <vt:lpstr>Proyección de las procuradurías que se implementarán en el 2024</vt:lpstr>
      <vt:lpstr>Procuradurías Públicas que cuentan SAEP en los departamentos Arequipa – Cusco – Moquegua -  Puno - Tacna</vt:lpstr>
      <vt:lpstr>Procuradurías Públicas que cuentan SAEP</vt:lpstr>
      <vt:lpstr>Características técnicas de las Procuradurías Públicas en el Departamento de Arequipa</vt:lpstr>
      <vt:lpstr>Características técnicas de las Procuradurías Públicas en el Departamento de Cusco</vt:lpstr>
      <vt:lpstr>Características técnicas de las Procuradurías Públicas en el Departamento de Moquegua</vt:lpstr>
      <vt:lpstr>Características técnicas de las Procuradurías Públicas en el Departamento de Puno</vt:lpstr>
      <vt:lpstr>Características técnicas de las Procuradurías Públicas en el Departamento de Tacna</vt:lpstr>
      <vt:lpstr>Procuradurías Públicas que Remitieron el Anexo sobre Importación de Información</vt:lpstr>
      <vt:lpstr>3</vt:lpstr>
      <vt:lpstr>Estado situacional</vt:lpstr>
      <vt:lpstr>Estado situacional</vt:lpstr>
      <vt:lpstr>Estado situacional</vt:lpstr>
      <vt:lpstr>Estado situacional</vt:lpstr>
      <vt:lpstr>Estado situacional</vt:lpstr>
      <vt:lpstr>Encargaturas de procuradores públicos y procuradores públicos adjuntos</vt:lpstr>
      <vt:lpstr>Presentación de PowerPoint</vt:lpstr>
      <vt:lpstr>DOCUMENTACIÓN A REMITIR PARA EL REGISTRO DE PROCURADORES PÚBLICOS</vt:lpstr>
      <vt:lpstr>ESTADO DE LA SOLICITUD DE INFORMACIÓN RELACIONADA AL SEGUIMIENTO Y  MONITOREO DEL SISTEMA DE DEFENSA JURÍDICA DEL ESTADO </vt:lpstr>
      <vt:lpstr>SERVICIO DE PUBLICIDAD REGISTRAL EN LÍNEA (SPRL) - SUNARP</vt:lpstr>
      <vt:lpstr>4</vt:lpstr>
      <vt:lpstr>Principales logros de la DIR, respecto del proceso de selección de PP</vt:lpstr>
      <vt:lpstr>Estado situacional de la defensa jurídica de las entidades de los departamentos de Arequipa, Cusco, Moquegua, Puno y Tacna</vt:lpstr>
      <vt:lpstr>Identificación de plazas vacantes </vt:lpstr>
      <vt:lpstr>Identificación de plazas vacantes </vt:lpstr>
      <vt:lpstr>5</vt:lpstr>
      <vt:lpstr>Soluciones</vt:lpstr>
      <vt:lpstr>OFICIOS  DE  SOLICITUD  DE   INFORMACIÓN  DE   LA   DIR   Y ESTADO  ACTUAL   DE   ATENCIÓN</vt:lpstr>
      <vt:lpstr>IDENTIFICACIÓN DE PROCURADURIAS PÚBLICAS MEDIANTE LA PCM GEO PERÚ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 - JORGE LUIS  CH�VEZ AGUILAR</dc:creator>
  <cp:lastModifiedBy>DIR 02</cp:lastModifiedBy>
  <cp:revision>8</cp:revision>
  <dcterms:created xsi:type="dcterms:W3CDTF">2024-06-03T23:03:10Z</dcterms:created>
  <dcterms:modified xsi:type="dcterms:W3CDTF">2024-06-05T14:17:56Z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2024-06-03T00:00:00Z</vt:filetime>
  </property>
  <property fmtid="{D5CDD505-2E9C-101B-9397-08002B2CF9AE}" pid="5" name="Producer">
    <vt:lpwstr>Microsoft® PowerPoint® 2016</vt:lpwstr>
  </property>
</Properties>
</file>