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9" r:id="rId2"/>
    <p:sldId id="462" r:id="rId3"/>
    <p:sldId id="501" r:id="rId4"/>
    <p:sldId id="511" r:id="rId5"/>
    <p:sldId id="464" r:id="rId6"/>
    <p:sldId id="260" r:id="rId7"/>
    <p:sldId id="504" r:id="rId8"/>
    <p:sldId id="503" r:id="rId9"/>
    <p:sldId id="510" r:id="rId10"/>
    <p:sldId id="466" r:id="rId11"/>
    <p:sldId id="506" r:id="rId12"/>
    <p:sldId id="507" r:id="rId13"/>
    <p:sldId id="508" r:id="rId14"/>
    <p:sldId id="505" r:id="rId15"/>
    <p:sldId id="514" r:id="rId16"/>
    <p:sldId id="467" r:id="rId17"/>
    <p:sldId id="469" r:id="rId18"/>
    <p:sldId id="513" r:id="rId19"/>
    <p:sldId id="489" r:id="rId20"/>
    <p:sldId id="490" r:id="rId21"/>
    <p:sldId id="486" r:id="rId22"/>
    <p:sldId id="487" r:id="rId23"/>
    <p:sldId id="485" r:id="rId24"/>
    <p:sldId id="470" r:id="rId25"/>
    <p:sldId id="476" r:id="rId26"/>
    <p:sldId id="474" r:id="rId27"/>
    <p:sldId id="478" r:id="rId28"/>
    <p:sldId id="479" r:id="rId29"/>
    <p:sldId id="481" r:id="rId30"/>
    <p:sldId id="492" r:id="rId31"/>
    <p:sldId id="497" r:id="rId32"/>
    <p:sldId id="493" r:id="rId33"/>
    <p:sldId id="496" r:id="rId34"/>
    <p:sldId id="495" r:id="rId35"/>
    <p:sldId id="494" r:id="rId36"/>
    <p:sldId id="500" r:id="rId37"/>
    <p:sldId id="499" r:id="rId38"/>
    <p:sldId id="491" r:id="rId39"/>
    <p:sldId id="482" r:id="rId40"/>
    <p:sldId id="281" r:id="rId41"/>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157" autoAdjust="0"/>
    <p:restoredTop sz="94660"/>
  </p:normalViewPr>
  <p:slideViewPr>
    <p:cSldViewPr snapToGrid="0">
      <p:cViewPr varScale="1">
        <p:scale>
          <a:sx n="81" d="100"/>
          <a:sy n="81" d="100"/>
        </p:scale>
        <p:origin x="48" y="6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C6C6B-32F9-430D-997E-8422D205F11D}" type="datetimeFigureOut">
              <a:rPr lang="es-PE" smtClean="0"/>
              <a:t>4/11/2022</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342B0-8B53-4C21-BC79-09AEFBD8638F}" type="slidenum">
              <a:rPr lang="es-PE" smtClean="0"/>
              <a:t>‹Nº›</a:t>
            </a:fld>
            <a:endParaRPr lang="es-PE"/>
          </a:p>
        </p:txBody>
      </p:sp>
    </p:spTree>
    <p:extLst>
      <p:ext uri="{BB962C8B-B14F-4D97-AF65-F5344CB8AC3E}">
        <p14:creationId xmlns:p14="http://schemas.microsoft.com/office/powerpoint/2010/main" val="317932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9886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8704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8090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2102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708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97521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70721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71056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8763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55580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3062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006172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35857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85329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92485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56550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37076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31778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59912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756016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07464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4507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449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735856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69275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9732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92806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701192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1283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52655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2550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7441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9407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0043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33978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8470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61676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1FB22-17A2-417B-A412-2D1C8353205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FB03832C-A2FC-4CC2-B446-B4C413CFEC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2E1E71E-081C-4D2B-955E-577A2DA81799}"/>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AD1548FA-86EA-4004-B822-ADDED9E5A63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ED3E067-7011-46D4-8D5B-D6140BB1D57A}"/>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2891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00A6B-B415-43FF-A810-17486994AAE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45D0496-9842-431D-A69B-4894545773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935911D-3984-4D63-BE06-FB554F3661B6}"/>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B5D1A9D9-FC54-4E62-93B2-6A5814FA767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5C6CF23-480A-4403-8932-B796234AA22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54066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DF30B9-4030-4589-9077-68767279F07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F8BC74A-7DBE-40F6-B917-1897EBD6B9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2EB5021-45A8-49E0-A6CE-54677FE8D8D0}"/>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A0364F85-9444-4688-B021-CC795BCE721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F62268E-F23E-4943-A0CE-7D5749AD7A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0558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23837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9AFA5-299E-4F5C-BC68-5C431D2DA37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3A252AB-9168-4F9D-92F0-435A712A7D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596C0E1-1025-4EC2-9D5D-9948C00DC9D5}"/>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B23A8551-537F-4C25-BFCC-6BDD8BE4320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B6F8936-5803-475F-868B-A3A09CAD5A2B}"/>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984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F6201-7E72-4806-93DE-4AC1C0116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7B2DDD-F038-491C-B9B2-16AAD4DDE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BEE54E-ECAE-47A6-8C2F-073D706BB217}"/>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4B2A505A-E2F6-49FE-99A2-C98CBCD19E8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A4529AF-0C06-4D73-938F-22FA7413E5F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94426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E960-3DB1-44DF-9C7D-BC6CB3C4028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A415607-ED3C-424A-96F0-3A1B4F41F24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2E1962F-0348-4A71-8B80-D9F05D4B03E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35D113A1-A78C-4782-B301-9B4EA05718BD}"/>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6" name="Marcador de pie de página 5">
            <a:extLst>
              <a:ext uri="{FF2B5EF4-FFF2-40B4-BE49-F238E27FC236}">
                <a16:creationId xmlns:a16="http://schemas.microsoft.com/office/drawing/2014/main" id="{B9A9EB53-EC86-4F34-8B2C-595B130FB3D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22EC725-04C8-4361-90C3-797B7D992271}"/>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5732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F8F61-11E2-42F7-8EC3-2D80BA68CE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6F0A6A0-1E4D-4A68-ACB4-26DC18224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8496FF4-5658-47D9-B580-78E1DC6FFE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D361DCF-8DA4-4012-99D2-CD2C75308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9AD25D0-80A8-468A-BA74-4FC0C98050E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F400D2B4-45C0-4551-B9D8-FB486A2D8B79}"/>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8" name="Marcador de pie de página 7">
            <a:extLst>
              <a:ext uri="{FF2B5EF4-FFF2-40B4-BE49-F238E27FC236}">
                <a16:creationId xmlns:a16="http://schemas.microsoft.com/office/drawing/2014/main" id="{9D5110FD-4386-4595-9C41-E8D02CB287BA}"/>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150ED738-80D4-4DD1-B2E2-DE3D07EA3E3E}"/>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8092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09474-4B41-44D8-9568-00AD0AE4F70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240A3EBE-55EA-4732-B49A-8229D3F5AA28}"/>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4" name="Marcador de pie de página 3">
            <a:extLst>
              <a:ext uri="{FF2B5EF4-FFF2-40B4-BE49-F238E27FC236}">
                <a16:creationId xmlns:a16="http://schemas.microsoft.com/office/drawing/2014/main" id="{D15F032F-37BC-476A-A883-24AD63F00913}"/>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2CC4180-A51F-4E52-A3D5-B964F090D8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48430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342F7C-9D0C-4D05-8792-ABB13CAE94F8}"/>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3" name="Marcador de pie de página 2">
            <a:extLst>
              <a:ext uri="{FF2B5EF4-FFF2-40B4-BE49-F238E27FC236}">
                <a16:creationId xmlns:a16="http://schemas.microsoft.com/office/drawing/2014/main" id="{E9FE8C1C-C363-46B2-865D-A21F7E45283A}"/>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3CB6D0E6-F8E4-405F-8AB2-8E1EC089E08C}"/>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19200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17267-0CEE-44B0-9061-74C0DCEB78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0016858-9675-4015-A7F5-8733395B9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B1B20B9-A1EA-49E4-8ECD-C9EC07B35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D315F5E-481B-4729-A1F7-97AA06D17ED7}"/>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6" name="Marcador de pie de página 5">
            <a:extLst>
              <a:ext uri="{FF2B5EF4-FFF2-40B4-BE49-F238E27FC236}">
                <a16:creationId xmlns:a16="http://schemas.microsoft.com/office/drawing/2014/main" id="{2C00D4A7-2816-464B-B1DD-8A33CE7743B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BF4F90D-89EE-43D6-84EA-04A88AB37F0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07328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E8C7A-9550-4CAD-BF17-96D5903373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B2AC09FA-AFEC-4B20-BB4C-2D2AEA388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7BBD9F9D-F248-4CD9-AE28-1735BA27B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936B4F-BF74-40EA-B854-69C6B6C0C959}"/>
              </a:ext>
            </a:extLst>
          </p:cNvPr>
          <p:cNvSpPr>
            <a:spLocks noGrp="1"/>
          </p:cNvSpPr>
          <p:nvPr>
            <p:ph type="dt" sz="half" idx="10"/>
          </p:nvPr>
        </p:nvSpPr>
        <p:spPr/>
        <p:txBody>
          <a:bodyPr/>
          <a:lstStyle/>
          <a:p>
            <a:fld id="{9C70D11C-841E-48A2-800C-E45519E378FC}" type="datetimeFigureOut">
              <a:rPr lang="es-PE" smtClean="0"/>
              <a:t>4/11/2022</a:t>
            </a:fld>
            <a:endParaRPr lang="es-PE"/>
          </a:p>
        </p:txBody>
      </p:sp>
      <p:sp>
        <p:nvSpPr>
          <p:cNvPr id="6" name="Marcador de pie de página 5">
            <a:extLst>
              <a:ext uri="{FF2B5EF4-FFF2-40B4-BE49-F238E27FC236}">
                <a16:creationId xmlns:a16="http://schemas.microsoft.com/office/drawing/2014/main" id="{8A8281C0-15F3-4DE1-B056-3078E740D8C1}"/>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1BAE2889-E49E-4B17-A329-EF504B0D547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6470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89C99F-0337-4D77-9B36-C5172D718D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4E17655B-BFF7-4B2F-8493-C62A0D9E7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2855066-2F0B-4A70-B76A-B702A93A0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0D11C-841E-48A2-800C-E45519E378FC}" type="datetimeFigureOut">
              <a:rPr lang="es-PE" smtClean="0"/>
              <a:t>4/11/2022</a:t>
            </a:fld>
            <a:endParaRPr lang="es-PE"/>
          </a:p>
        </p:txBody>
      </p:sp>
      <p:sp>
        <p:nvSpPr>
          <p:cNvPr id="5" name="Marcador de pie de página 4">
            <a:extLst>
              <a:ext uri="{FF2B5EF4-FFF2-40B4-BE49-F238E27FC236}">
                <a16:creationId xmlns:a16="http://schemas.microsoft.com/office/drawing/2014/main" id="{68599CB8-7E3D-4529-9D4F-4A8C00176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D428AF8B-08AF-443F-A23F-0CD01510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A7FA-BE49-418A-A7BF-0DDF5972E955}" type="slidenum">
              <a:rPr lang="es-PE" smtClean="0"/>
              <a:t>‹Nº›</a:t>
            </a:fld>
            <a:endParaRPr lang="es-PE"/>
          </a:p>
        </p:txBody>
      </p:sp>
    </p:spTree>
    <p:extLst>
      <p:ext uri="{BB962C8B-B14F-4D97-AF65-F5344CB8AC3E}">
        <p14:creationId xmlns:p14="http://schemas.microsoft.com/office/powerpoint/2010/main" val="9626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3.emf"/><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902701" y="3309748"/>
            <a:ext cx="3114173" cy="581493"/>
          </a:xfrm>
        </p:spPr>
        <p:txBody>
          <a:bodyPr>
            <a:noAutofit/>
          </a:bodyPr>
          <a:lstStyle/>
          <a:p>
            <a:pPr algn="l"/>
            <a:r>
              <a:rPr lang="es-PE" sz="2800" b="1" dirty="0">
                <a:solidFill>
                  <a:schemeClr val="bg1"/>
                </a:solidFill>
                <a:effectLst/>
                <a:latin typeface="Poppins" panose="020B0502040204020203" pitchFamily="2" charset="0"/>
                <a:ea typeface="Arial" panose="020B0604020202020204" pitchFamily="34" charset="0"/>
                <a:cs typeface="Poppins" panose="020B0502040204020203" pitchFamily="2" charset="0"/>
              </a:rPr>
              <a:t>Principios Rectores de la Extinción de Dominio</a:t>
            </a:r>
            <a:endParaRPr lang="en-US" sz="2800" dirty="0">
              <a:solidFill>
                <a:schemeClr val="bg1"/>
              </a:solidFill>
              <a:latin typeface="Roboto Bk" pitchFamily="2" charset="0"/>
              <a:ea typeface="Roboto Bk" pitchFamily="2" charset="0"/>
            </a:endParaRPr>
          </a:p>
        </p:txBody>
      </p:sp>
      <p:sp>
        <p:nvSpPr>
          <p:cNvPr id="3" name="Subtítulo 2"/>
          <p:cNvSpPr>
            <a:spLocks noGrp="1"/>
          </p:cNvSpPr>
          <p:nvPr>
            <p:ph type="subTitle" idx="1"/>
          </p:nvPr>
        </p:nvSpPr>
        <p:spPr>
          <a:xfrm>
            <a:off x="4404343" y="1565526"/>
            <a:ext cx="549967" cy="542580"/>
          </a:xfrm>
        </p:spPr>
        <p:txBody>
          <a:bodyPr>
            <a:normAutofit/>
          </a:bodyPr>
          <a:lstStyle/>
          <a:p>
            <a:pPr algn="l"/>
            <a:r>
              <a:rPr lang="es-ES" sz="2800" dirty="0">
                <a:solidFill>
                  <a:schemeClr val="bg1"/>
                </a:solidFill>
              </a:rPr>
              <a:t>01</a:t>
            </a:r>
            <a:endParaRPr lang="en-US" dirty="0">
              <a:solidFill>
                <a:schemeClr val="bg1"/>
              </a:solidFill>
            </a:endParaRPr>
          </a:p>
        </p:txBody>
      </p:sp>
      <p:sp>
        <p:nvSpPr>
          <p:cNvPr id="8" name="Elipse 7"/>
          <p:cNvSpPr/>
          <p:nvPr/>
        </p:nvSpPr>
        <p:spPr>
          <a:xfrm>
            <a:off x="4319860" y="1438869"/>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ítulo 2"/>
          <p:cNvSpPr txBox="1">
            <a:spLocks/>
          </p:cNvSpPr>
          <p:nvPr/>
        </p:nvSpPr>
        <p:spPr>
          <a:xfrm>
            <a:off x="4404343" y="2646339"/>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solidFill>
                <a:schemeClr val="bg1"/>
              </a:solidFill>
            </a:endParaRPr>
          </a:p>
        </p:txBody>
      </p:sp>
      <p:cxnSp>
        <p:nvCxnSpPr>
          <p:cNvPr id="13" name="Conector recto 12"/>
          <p:cNvCxnSpPr>
            <a:cxnSpLocks/>
          </p:cNvCxnSpPr>
          <p:nvPr/>
        </p:nvCxnSpPr>
        <p:spPr>
          <a:xfrm>
            <a:off x="5469642" y="1054558"/>
            <a:ext cx="0" cy="474255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ubtítulo 2"/>
          <p:cNvSpPr txBox="1">
            <a:spLocks/>
          </p:cNvSpPr>
          <p:nvPr/>
        </p:nvSpPr>
        <p:spPr>
          <a:xfrm>
            <a:off x="5772629" y="1595343"/>
            <a:ext cx="3087285" cy="5425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PE" sz="2500" dirty="0">
                <a:solidFill>
                  <a:schemeClr val="bg1"/>
                </a:solidFill>
                <a:effectLst/>
                <a:latin typeface="Calibri" panose="020F0502020204030204" pitchFamily="34" charset="0"/>
                <a:ea typeface="Arial" panose="020B0604020202020204" pitchFamily="34" charset="0"/>
              </a:rPr>
              <a:t>La naturaleza de la extinción de dominio </a:t>
            </a:r>
            <a:endParaRPr lang="es-ES" sz="2500" dirty="0">
              <a:solidFill>
                <a:schemeClr val="bg1"/>
              </a:solidFill>
            </a:endParaRPr>
          </a:p>
        </p:txBody>
      </p:sp>
      <p:sp>
        <p:nvSpPr>
          <p:cNvPr id="15" name="Subtítulo 2"/>
          <p:cNvSpPr txBox="1">
            <a:spLocks/>
          </p:cNvSpPr>
          <p:nvPr/>
        </p:nvSpPr>
        <p:spPr>
          <a:xfrm>
            <a:off x="4404343" y="3727152"/>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02</a:t>
            </a:r>
            <a:endParaRPr lang="en-US" dirty="0">
              <a:solidFill>
                <a:schemeClr val="bg1"/>
              </a:solidFill>
            </a:endParaRPr>
          </a:p>
        </p:txBody>
      </p:sp>
      <p:sp>
        <p:nvSpPr>
          <p:cNvPr id="16" name="Elipse 15"/>
          <p:cNvSpPr/>
          <p:nvPr/>
        </p:nvSpPr>
        <p:spPr>
          <a:xfrm>
            <a:off x="4319860" y="3600495"/>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Subtítulo 2"/>
          <p:cNvSpPr txBox="1">
            <a:spLocks/>
          </p:cNvSpPr>
          <p:nvPr/>
        </p:nvSpPr>
        <p:spPr>
          <a:xfrm>
            <a:off x="5772629" y="2640143"/>
            <a:ext cx="5486914" cy="41727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s-ES" sz="2500" dirty="0">
              <a:solidFill>
                <a:schemeClr val="bg1"/>
              </a:solidFill>
            </a:endParaRPr>
          </a:p>
        </p:txBody>
      </p:sp>
      <p:sp>
        <p:nvSpPr>
          <p:cNvPr id="18" name="Subtítulo 2"/>
          <p:cNvSpPr txBox="1">
            <a:spLocks/>
          </p:cNvSpPr>
          <p:nvPr/>
        </p:nvSpPr>
        <p:spPr>
          <a:xfrm>
            <a:off x="4434160" y="4807965"/>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solidFill>
                <a:schemeClr val="bg1"/>
              </a:solidFill>
            </a:endParaRPr>
          </a:p>
        </p:txBody>
      </p:sp>
      <p:sp>
        <p:nvSpPr>
          <p:cNvPr id="31" name="Triángulo isósceles 30"/>
          <p:cNvSpPr/>
          <p:nvPr/>
        </p:nvSpPr>
        <p:spPr>
          <a:xfrm>
            <a:off x="7250589" y="3218735"/>
            <a:ext cx="10427807" cy="3635411"/>
          </a:xfrm>
          <a:prstGeom prst="triangle">
            <a:avLst>
              <a:gd name="adj" fmla="val 472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Imagen 20">
            <a:extLst>
              <a:ext uri="{FF2B5EF4-FFF2-40B4-BE49-F238E27FC236}">
                <a16:creationId xmlns:a16="http://schemas.microsoft.com/office/drawing/2014/main" id="{84AB06CC-DB21-4A34-8B7D-6BFF43F274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44163" y="5529848"/>
            <a:ext cx="3113971" cy="1229791"/>
          </a:xfrm>
          <a:prstGeom prst="rect">
            <a:avLst/>
          </a:prstGeom>
          <a:noFill/>
          <a:ln>
            <a:noFill/>
          </a:ln>
        </p:spPr>
      </p:pic>
      <p:sp>
        <p:nvSpPr>
          <p:cNvPr id="7" name="Subtítulo 2">
            <a:extLst>
              <a:ext uri="{FF2B5EF4-FFF2-40B4-BE49-F238E27FC236}">
                <a16:creationId xmlns:a16="http://schemas.microsoft.com/office/drawing/2014/main" id="{7860448D-6D30-B265-211E-8E786ED4D948}"/>
              </a:ext>
            </a:extLst>
          </p:cNvPr>
          <p:cNvSpPr txBox="1">
            <a:spLocks/>
          </p:cNvSpPr>
          <p:nvPr/>
        </p:nvSpPr>
        <p:spPr>
          <a:xfrm>
            <a:off x="5772629" y="3490206"/>
            <a:ext cx="4696460" cy="5082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PE" sz="2500" dirty="0">
                <a:solidFill>
                  <a:schemeClr val="bg1"/>
                </a:solidFill>
                <a:effectLst/>
                <a:latin typeface="Calibri" panose="020F0502020204030204" pitchFamily="34" charset="0"/>
                <a:ea typeface="Arial" panose="020B0604020202020204" pitchFamily="34" charset="0"/>
              </a:rPr>
              <a:t>Principios de la Extinción </a:t>
            </a:r>
          </a:p>
          <a:p>
            <a:pPr algn="l"/>
            <a:r>
              <a:rPr lang="es-PE" sz="2500" dirty="0">
                <a:solidFill>
                  <a:schemeClr val="bg1"/>
                </a:solidFill>
                <a:effectLst/>
                <a:latin typeface="Calibri" panose="020F0502020204030204" pitchFamily="34" charset="0"/>
                <a:ea typeface="Arial" panose="020B0604020202020204" pitchFamily="34" charset="0"/>
              </a:rPr>
              <a:t>de Dominio</a:t>
            </a:r>
            <a:endParaRPr lang="es-ES" sz="2500" dirty="0">
              <a:solidFill>
                <a:schemeClr val="bg1"/>
              </a:solidFill>
            </a:endParaRPr>
          </a:p>
        </p:txBody>
      </p:sp>
    </p:spTree>
    <p:extLst>
      <p:ext uri="{BB962C8B-B14F-4D97-AF65-F5344CB8AC3E}">
        <p14:creationId xmlns:p14="http://schemas.microsoft.com/office/powerpoint/2010/main" val="3364466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0F953108-C032-CF64-610A-A652624F48E6}"/>
              </a:ext>
            </a:extLst>
          </p:cNvPr>
          <p:cNvSpPr txBox="1"/>
          <p:nvPr/>
        </p:nvSpPr>
        <p:spPr>
          <a:xfrm>
            <a:off x="436179" y="1340531"/>
            <a:ext cx="11131425" cy="3477875"/>
          </a:xfrm>
          <a:prstGeom prst="rect">
            <a:avLst/>
          </a:prstGeom>
          <a:noFill/>
        </p:spPr>
        <p:txBody>
          <a:bodyPr wrap="square">
            <a:spAutoFit/>
          </a:bodyPr>
          <a:lstStyle/>
          <a:p>
            <a:r>
              <a:rPr lang="es-PE" sz="2000" b="1" i="0" u="none" strike="noStrike" baseline="0" dirty="0">
                <a:latin typeface="+mj-lt"/>
              </a:rPr>
              <a:t>ESPECIAL</a:t>
            </a:r>
            <a:endParaRPr lang="es-PE" sz="2000" b="0" i="0" u="none" strike="noStrike" baseline="0" dirty="0">
              <a:latin typeface="+mj-lt"/>
            </a:endParaRPr>
          </a:p>
          <a:p>
            <a:pPr algn="just"/>
            <a:r>
              <a:rPr lang="es-PE" sz="2000" b="0" i="0" u="none" strike="noStrike" baseline="0" dirty="0">
                <a:solidFill>
                  <a:srgbClr val="000000"/>
                </a:solidFill>
                <a:latin typeface="+mj-lt"/>
              </a:rPr>
              <a:t>Es una acción con procedimiento propio, expedito y normas especiales.</a:t>
            </a:r>
          </a:p>
          <a:p>
            <a:pPr algn="just"/>
            <a:endParaRPr lang="es-PE" sz="2000" dirty="0">
              <a:solidFill>
                <a:srgbClr val="A42F0F"/>
              </a:solidFill>
              <a:latin typeface="+mj-lt"/>
            </a:endParaRPr>
          </a:p>
          <a:p>
            <a:pPr algn="just"/>
            <a:r>
              <a:rPr lang="es-PE" sz="2000" b="0" i="0" u="none" strike="noStrike" baseline="0" dirty="0">
                <a:solidFill>
                  <a:srgbClr val="000000"/>
                </a:solidFill>
                <a:latin typeface="+mj-lt"/>
              </a:rPr>
              <a:t>El proceso penal no puede invocarse como asunto prejudicial para que proceda o no la acción de extinción.</a:t>
            </a:r>
          </a:p>
          <a:p>
            <a:pPr algn="just"/>
            <a:endParaRPr lang="es-PE" sz="2000" dirty="0">
              <a:solidFill>
                <a:srgbClr val="A42F0F"/>
              </a:solidFill>
              <a:latin typeface="+mj-lt"/>
            </a:endParaRPr>
          </a:p>
          <a:p>
            <a:pPr algn="just"/>
            <a:r>
              <a:rPr lang="es-PE" sz="2000" b="0" i="0" u="none" strike="noStrike" baseline="0" dirty="0">
                <a:solidFill>
                  <a:srgbClr val="000000"/>
                </a:solidFill>
                <a:latin typeface="+mj-lt"/>
              </a:rPr>
              <a:t>No está regido por las mismas garantías y principios a que se encuentra sujeto el proceso penal y la acción penal.</a:t>
            </a:r>
          </a:p>
          <a:p>
            <a:pPr algn="just"/>
            <a:endParaRPr lang="es-PE" sz="2000" dirty="0">
              <a:solidFill>
                <a:srgbClr val="A42F0F"/>
              </a:solidFill>
              <a:latin typeface="+mj-lt"/>
            </a:endParaRPr>
          </a:p>
          <a:p>
            <a:pPr algn="just"/>
            <a:r>
              <a:rPr lang="es-PE" sz="2000" b="0" i="0" u="none" strike="noStrike" baseline="0" dirty="0">
                <a:solidFill>
                  <a:srgbClr val="000000"/>
                </a:solidFill>
                <a:latin typeface="+mj-lt"/>
              </a:rPr>
              <a:t>Se ejerce independientemente de las resultas del proceso penal (absolución, prescripción, extinción de la acción penal).</a:t>
            </a:r>
          </a:p>
          <a:p>
            <a:endParaRPr lang="es-PE" sz="2000" b="0" i="0" u="none" strike="noStrike" baseline="0" dirty="0">
              <a:solidFill>
                <a:srgbClr val="000000"/>
              </a:solidFill>
              <a:latin typeface="+mj-lt"/>
            </a:endParaRPr>
          </a:p>
        </p:txBody>
      </p:sp>
    </p:spTree>
    <p:extLst>
      <p:ext uri="{BB962C8B-B14F-4D97-AF65-F5344CB8AC3E}">
        <p14:creationId xmlns:p14="http://schemas.microsoft.com/office/powerpoint/2010/main" val="4083483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0F953108-C032-CF64-610A-A652624F48E6}"/>
              </a:ext>
            </a:extLst>
          </p:cNvPr>
          <p:cNvSpPr txBox="1"/>
          <p:nvPr/>
        </p:nvSpPr>
        <p:spPr>
          <a:xfrm>
            <a:off x="436179" y="1340531"/>
            <a:ext cx="11131425" cy="3785652"/>
          </a:xfrm>
          <a:prstGeom prst="rect">
            <a:avLst/>
          </a:prstGeom>
          <a:noFill/>
        </p:spPr>
        <p:txBody>
          <a:bodyPr wrap="square">
            <a:spAutoFit/>
          </a:bodyPr>
          <a:lstStyle/>
          <a:p>
            <a:r>
              <a:rPr lang="es-PE" sz="2000" b="1" i="0" u="none" strike="noStrike" baseline="0" dirty="0">
                <a:latin typeface="+mj-lt"/>
              </a:rPr>
              <a:t>SE TRASMITE A TERCEROS Y HEREDEROS</a:t>
            </a:r>
          </a:p>
          <a:p>
            <a:pPr algn="just"/>
            <a:r>
              <a:rPr lang="es-PE" sz="2000" b="0" i="0" u="none" strike="noStrike" baseline="0" dirty="0">
                <a:latin typeface="+mj-lt"/>
              </a:rPr>
              <a:t>Persigue bienes de procedencia ilícita en cabeza de quien se encuentren (Terceros y Herederos), no responsables de las actividades ilícitas pero beneficiados con ellas.</a:t>
            </a:r>
          </a:p>
          <a:p>
            <a:pPr algn="just"/>
            <a:r>
              <a:rPr lang="es-PE" sz="2000" i="0" u="none" strike="noStrike" baseline="0" dirty="0">
                <a:latin typeface="+mj-lt"/>
              </a:rPr>
              <a:t>Una persona beneficiada es el heredero o tercero que no habiendo participado en la actividad ilícita se beneficia de ella.</a:t>
            </a:r>
          </a:p>
          <a:p>
            <a:pPr algn="just"/>
            <a:endParaRPr lang="es-PE" sz="2000" b="1" dirty="0">
              <a:latin typeface="+mj-lt"/>
            </a:endParaRPr>
          </a:p>
          <a:p>
            <a:pPr algn="just"/>
            <a:r>
              <a:rPr lang="es-PE" sz="2000" b="1" i="0" u="none" strike="noStrike" baseline="0" dirty="0">
                <a:latin typeface="+mj-lt"/>
              </a:rPr>
              <a:t>ES EXTRATERRITORIAL</a:t>
            </a:r>
            <a:endParaRPr lang="es-PE" sz="2000" b="0" i="0" u="none" strike="noStrike" baseline="0" dirty="0">
              <a:latin typeface="+mj-lt"/>
            </a:endParaRPr>
          </a:p>
          <a:p>
            <a:pPr algn="just"/>
            <a:r>
              <a:rPr lang="es-PE" sz="2000" b="0" i="0" u="none" strike="noStrike" baseline="0" dirty="0">
                <a:latin typeface="+mj-lt"/>
              </a:rPr>
              <a:t>Puede intentarse contra bienes que se encuentren en el extranjero, adquiridos por nacionales producto de actividades ilícitas y por bienes que se encuentren en territorio nacional en caso de actividades ilícitas o condenas proferidas en el extranjero.</a:t>
            </a:r>
          </a:p>
          <a:p>
            <a:pPr algn="just"/>
            <a:r>
              <a:rPr lang="es-PE" sz="2000" b="0" i="0" u="none" strike="noStrike" baseline="0" dirty="0">
                <a:latin typeface="+mj-lt"/>
              </a:rPr>
              <a:t>Cuando la acción de extinción se haya iniciado en más de un país se estará a lo resuelto en el respectivo tratado o convenio internacional.</a:t>
            </a:r>
          </a:p>
        </p:txBody>
      </p:sp>
    </p:spTree>
    <p:extLst>
      <p:ext uri="{BB962C8B-B14F-4D97-AF65-F5344CB8AC3E}">
        <p14:creationId xmlns:p14="http://schemas.microsoft.com/office/powerpoint/2010/main" val="1182426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0F953108-C032-CF64-610A-A652624F48E6}"/>
              </a:ext>
            </a:extLst>
          </p:cNvPr>
          <p:cNvSpPr txBox="1"/>
          <p:nvPr/>
        </p:nvSpPr>
        <p:spPr>
          <a:xfrm>
            <a:off x="436179" y="1340531"/>
            <a:ext cx="11131425" cy="4678204"/>
          </a:xfrm>
          <a:prstGeom prst="rect">
            <a:avLst/>
          </a:prstGeom>
          <a:noFill/>
        </p:spPr>
        <p:txBody>
          <a:bodyPr wrap="square">
            <a:spAutoFit/>
          </a:bodyPr>
          <a:lstStyle/>
          <a:p>
            <a:r>
              <a:rPr lang="es-PE" sz="2000" b="1" i="0" u="none" strike="noStrike" baseline="0" dirty="0">
                <a:latin typeface="+mj-lt"/>
              </a:rPr>
              <a:t>ES JURISDICCIONAL</a:t>
            </a:r>
            <a:endParaRPr lang="es-PE" sz="2000" b="0" i="0" u="none" strike="noStrike" baseline="0" dirty="0">
              <a:latin typeface="+mj-lt"/>
            </a:endParaRPr>
          </a:p>
          <a:p>
            <a:pPr algn="just"/>
            <a:r>
              <a:rPr lang="es-PE" sz="2000" b="0" i="0" u="none" strike="noStrike" baseline="0" dirty="0">
                <a:latin typeface="+mj-lt"/>
              </a:rPr>
              <a:t>Solo un juez o tribunal puede declararla.</a:t>
            </a:r>
          </a:p>
          <a:p>
            <a:pPr algn="just"/>
            <a:endParaRPr lang="es-PE" sz="2000" b="1" i="0" u="none" strike="noStrike" baseline="0" dirty="0">
              <a:latin typeface="+mj-lt"/>
            </a:endParaRPr>
          </a:p>
          <a:p>
            <a:pPr algn="just"/>
            <a:r>
              <a:rPr lang="es-PE" sz="2000" b="1" i="0" u="none" strike="noStrike" baseline="0" dirty="0">
                <a:latin typeface="+mj-lt"/>
              </a:rPr>
              <a:t>LA SENTENCIA ES DECLARATIVA- CONSTITUTIVA: </a:t>
            </a:r>
            <a:r>
              <a:rPr lang="es-PE" sz="2000" b="0" i="0" u="none" strike="noStrike" baseline="0" dirty="0">
                <a:latin typeface="+mj-lt"/>
              </a:rPr>
              <a:t>Declara que dado el carácter irregular de la propiedad, esta no merece la protección constitucional, después de determinar la preexistencia de las actividades ilícitas o delictivas, los presupuestos y su nexo de relación con los bienes.</a:t>
            </a:r>
          </a:p>
          <a:p>
            <a:pPr algn="just"/>
            <a:endParaRPr lang="es-PE" sz="2000" b="0" i="0" u="none" strike="noStrike" baseline="0" dirty="0">
              <a:latin typeface="+mj-lt"/>
            </a:endParaRPr>
          </a:p>
          <a:p>
            <a:pPr algn="just"/>
            <a:r>
              <a:rPr lang="es-PE" sz="2000" b="0" i="0" u="none" strike="noStrike" baseline="0" dirty="0">
                <a:latin typeface="+mj-lt"/>
              </a:rPr>
              <a:t>En ella también se reconocerán, si a ello hubiere lugar, los derechos de los terceros de buena fe exenta de culpa.</a:t>
            </a:r>
          </a:p>
          <a:p>
            <a:pPr algn="just"/>
            <a:endParaRPr lang="es-PE" sz="2000" dirty="0">
              <a:latin typeface="+mj-lt"/>
            </a:endParaRPr>
          </a:p>
          <a:p>
            <a:pPr algn="just"/>
            <a:r>
              <a:rPr lang="es-PE" sz="2000" b="1" i="0" u="none" strike="noStrike" baseline="0" dirty="0">
                <a:latin typeface="+mj-lt"/>
              </a:rPr>
              <a:t>ES REAL Y DE CONTENIDO PATRIMONIAL</a:t>
            </a:r>
            <a:endParaRPr lang="es-PE" sz="2000" b="0" i="0" u="none" strike="noStrike" baseline="0" dirty="0">
              <a:latin typeface="+mj-lt"/>
            </a:endParaRPr>
          </a:p>
          <a:p>
            <a:pPr algn="just"/>
            <a:endParaRPr lang="es-PE" sz="2000" dirty="0">
              <a:latin typeface="+mj-lt"/>
            </a:endParaRPr>
          </a:p>
          <a:p>
            <a:pPr algn="just"/>
            <a:r>
              <a:rPr lang="es-PE" sz="2000" b="0" i="0" u="none" strike="noStrike" baseline="0" dirty="0">
                <a:latin typeface="+mj-lt"/>
              </a:rPr>
              <a:t>Procede contra cualquier derecho real, principal o accesorio, se inicia y desarrolla en relación con bienes concretos y determinados. (bienes muebles o inmuebles)</a:t>
            </a:r>
          </a:p>
          <a:p>
            <a:endParaRPr lang="es-PE" sz="1800" b="0" i="0" u="none" strike="noStrike" baseline="0" dirty="0">
              <a:solidFill>
                <a:srgbClr val="000000"/>
              </a:solidFill>
              <a:latin typeface="Century Gothic" panose="020B0502020202020204" pitchFamily="34" charset="0"/>
            </a:endParaRPr>
          </a:p>
        </p:txBody>
      </p:sp>
    </p:spTree>
    <p:extLst>
      <p:ext uri="{BB962C8B-B14F-4D97-AF65-F5344CB8AC3E}">
        <p14:creationId xmlns:p14="http://schemas.microsoft.com/office/powerpoint/2010/main" val="233958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0F953108-C032-CF64-610A-A652624F48E6}"/>
              </a:ext>
            </a:extLst>
          </p:cNvPr>
          <p:cNvSpPr txBox="1"/>
          <p:nvPr/>
        </p:nvSpPr>
        <p:spPr>
          <a:xfrm>
            <a:off x="436179" y="1340531"/>
            <a:ext cx="11131425" cy="4062651"/>
          </a:xfrm>
          <a:prstGeom prst="rect">
            <a:avLst/>
          </a:prstGeom>
          <a:noFill/>
        </p:spPr>
        <p:txBody>
          <a:bodyPr wrap="square">
            <a:spAutoFit/>
          </a:bodyPr>
          <a:lstStyle/>
          <a:p>
            <a:pPr algn="just"/>
            <a:r>
              <a:rPr lang="es-PE" sz="2000" b="1" i="0" u="none" strike="noStrike" baseline="0" dirty="0">
                <a:latin typeface="+mj-lt"/>
              </a:rPr>
              <a:t>NO ES SANCIÓN PENAL</a:t>
            </a:r>
            <a:endParaRPr lang="es-PE" sz="2000" b="0" i="0" u="none" strike="noStrike" baseline="0" dirty="0">
              <a:latin typeface="+mj-lt"/>
            </a:endParaRPr>
          </a:p>
          <a:p>
            <a:pPr algn="just"/>
            <a:r>
              <a:rPr lang="es-PE" sz="2000" b="0" i="0" u="none" strike="noStrike" baseline="0" dirty="0">
                <a:latin typeface="+mj-lt"/>
              </a:rPr>
              <a:t>No es una pena principal ni accesoria. Es una consecuencia patrimonial de las actividades ilícitas o antijurídicas.</a:t>
            </a:r>
          </a:p>
          <a:p>
            <a:pPr algn="just"/>
            <a:r>
              <a:rPr lang="es-PE" sz="2000" b="0" i="0" u="none" strike="noStrike" baseline="0" dirty="0">
                <a:latin typeface="+mj-lt"/>
              </a:rPr>
              <a:t>Con su aplicación no se vulnera el principio que prohíbe la doble incriminación (Non bis </a:t>
            </a:r>
            <a:r>
              <a:rPr lang="es-PE" sz="2000" b="0" i="0" u="none" strike="noStrike" baseline="0" dirty="0" err="1">
                <a:latin typeface="+mj-lt"/>
              </a:rPr>
              <a:t>iní</a:t>
            </a:r>
            <a:r>
              <a:rPr lang="es-PE" sz="2000" b="0" i="0" u="none" strike="noStrike" baseline="0" dirty="0">
                <a:latin typeface="+mj-lt"/>
              </a:rPr>
              <a:t> </a:t>
            </a:r>
            <a:r>
              <a:rPr lang="es-PE" sz="2000" b="0" i="0" u="none" strike="noStrike" baseline="0" dirty="0" err="1">
                <a:latin typeface="+mj-lt"/>
              </a:rPr>
              <a:t>dem</a:t>
            </a:r>
            <a:r>
              <a:rPr lang="es-PE" sz="2000" b="0" i="0" u="none" strike="noStrike" baseline="0" dirty="0">
                <a:latin typeface="+mj-lt"/>
              </a:rPr>
              <a:t>).</a:t>
            </a:r>
          </a:p>
          <a:p>
            <a:pPr algn="just"/>
            <a:endParaRPr lang="es-PE" sz="2000" dirty="0">
              <a:latin typeface="+mj-lt"/>
            </a:endParaRPr>
          </a:p>
          <a:p>
            <a:pPr algn="just"/>
            <a:r>
              <a:rPr lang="es-PE" sz="2000" b="1" i="0" u="none" strike="noStrike" baseline="0" dirty="0">
                <a:latin typeface="+mj-lt"/>
              </a:rPr>
              <a:t>ES GARANTISTA</a:t>
            </a:r>
            <a:endParaRPr lang="es-PE" sz="2000" b="0" i="0" u="none" strike="noStrike" baseline="0" dirty="0">
              <a:latin typeface="+mj-lt"/>
            </a:endParaRPr>
          </a:p>
          <a:p>
            <a:pPr algn="just"/>
            <a:r>
              <a:rPr lang="es-PE" sz="2000" b="1" i="0" u="none" strike="noStrike" baseline="0" dirty="0">
                <a:latin typeface="+mj-lt"/>
              </a:rPr>
              <a:t>SE PROTEGEN DERECHOS DE TERCEROS DE BUENA FE EXENTA DE CULPA</a:t>
            </a:r>
            <a:endParaRPr lang="es-PE" sz="2000" b="0" i="0" u="none" strike="noStrike" baseline="0" dirty="0">
              <a:latin typeface="+mj-lt"/>
            </a:endParaRPr>
          </a:p>
          <a:p>
            <a:pPr algn="just"/>
            <a:endParaRPr lang="es-PE" sz="2000" b="0" i="0" u="none" strike="noStrike" baseline="0" dirty="0">
              <a:latin typeface="+mj-lt"/>
            </a:endParaRPr>
          </a:p>
          <a:p>
            <a:pPr algn="just"/>
            <a:r>
              <a:rPr lang="es-PE" sz="2000" b="1" i="0" u="none" strike="noStrike" baseline="0" dirty="0">
                <a:latin typeface="+mj-lt"/>
              </a:rPr>
              <a:t>Tercero de buena fe, </a:t>
            </a:r>
            <a:r>
              <a:rPr lang="es-PE" sz="2000" b="0" i="0" u="none" strike="noStrike" baseline="0" dirty="0">
                <a:latin typeface="+mj-lt"/>
              </a:rPr>
              <a:t>es el propietario o poseedor de los bienes, ganancias o instrumentos adquiridos, capaz de garantizar y demostrar que la adquisición es lícita y ha cumplido con su deber de vigilancia de la cosa, y que no se trata de negocio simulado para ocultar el origen ilícito delictivo, o el verdadero propietario, su destino.</a:t>
            </a:r>
          </a:p>
          <a:p>
            <a:endParaRPr lang="es-PE" sz="1800" b="0" i="0" u="none" strike="noStrike" baseline="0" dirty="0">
              <a:solidFill>
                <a:srgbClr val="000000"/>
              </a:solidFill>
              <a:latin typeface="Century Gothic" panose="020B0502020202020204" pitchFamily="34" charset="0"/>
            </a:endParaRPr>
          </a:p>
        </p:txBody>
      </p:sp>
    </p:spTree>
    <p:extLst>
      <p:ext uri="{BB962C8B-B14F-4D97-AF65-F5344CB8AC3E}">
        <p14:creationId xmlns:p14="http://schemas.microsoft.com/office/powerpoint/2010/main" val="4259368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13162D-15A3-FE82-4D09-D53E1894947C}"/>
              </a:ext>
            </a:extLst>
          </p:cNvPr>
          <p:cNvSpPr txBox="1"/>
          <p:nvPr/>
        </p:nvSpPr>
        <p:spPr>
          <a:xfrm>
            <a:off x="338328" y="1311626"/>
            <a:ext cx="10474674" cy="400110"/>
          </a:xfrm>
          <a:prstGeom prst="rect">
            <a:avLst/>
          </a:prstGeom>
          <a:noFill/>
        </p:spPr>
        <p:txBody>
          <a:bodyPr wrap="square">
            <a:spAutoFit/>
          </a:bodyPr>
          <a:lstStyle/>
          <a:p>
            <a:pPr algn="just"/>
            <a:r>
              <a:rPr lang="es-PE" sz="2000" b="1" i="0" u="none" strike="noStrike" baseline="0" dirty="0"/>
              <a:t>CARGA DINÁMICA DE LA PRUEBA-PRINCIPIO DE SOLIDARIDAD PROBATORIA</a:t>
            </a:r>
            <a:endParaRPr lang="es-PE" sz="2000" dirty="0"/>
          </a:p>
        </p:txBody>
      </p:sp>
      <p:grpSp>
        <p:nvGrpSpPr>
          <p:cNvPr id="2" name="Google Shape;1140;p50">
            <a:extLst>
              <a:ext uri="{FF2B5EF4-FFF2-40B4-BE49-F238E27FC236}">
                <a16:creationId xmlns:a16="http://schemas.microsoft.com/office/drawing/2014/main" id="{7034EC4C-F7D8-7F45-92F7-4D1E62867A5C}"/>
              </a:ext>
            </a:extLst>
          </p:cNvPr>
          <p:cNvGrpSpPr/>
          <p:nvPr/>
        </p:nvGrpSpPr>
        <p:grpSpPr>
          <a:xfrm>
            <a:off x="1189607" y="1895957"/>
            <a:ext cx="4208016" cy="3992778"/>
            <a:chOff x="1400175" y="1155803"/>
            <a:chExt cx="4473575" cy="4541735"/>
          </a:xfrm>
        </p:grpSpPr>
        <p:sp>
          <p:nvSpPr>
            <p:cNvPr id="4" name="Google Shape;1141;p50">
              <a:extLst>
                <a:ext uri="{FF2B5EF4-FFF2-40B4-BE49-F238E27FC236}">
                  <a16:creationId xmlns:a16="http://schemas.microsoft.com/office/drawing/2014/main" id="{2BE69F09-1ADC-BEF9-C684-BCE359D24DE2}"/>
                </a:ext>
              </a:extLst>
            </p:cNvPr>
            <p:cNvSpPr/>
            <p:nvPr/>
          </p:nvSpPr>
          <p:spPr>
            <a:xfrm>
              <a:off x="1400175" y="3135312"/>
              <a:ext cx="2132011" cy="2562226"/>
            </a:xfrm>
            <a:custGeom>
              <a:avLst/>
              <a:gdLst/>
              <a:ahLst/>
              <a:cxnLst/>
              <a:rect l="l" t="t" r="r" b="b"/>
              <a:pathLst>
                <a:path w="478" h="574" extrusionOk="0">
                  <a:moveTo>
                    <a:pt x="477" y="574"/>
                  </a:moveTo>
                  <a:cubicBezTo>
                    <a:pt x="395" y="435"/>
                    <a:pt x="395" y="435"/>
                    <a:pt x="395" y="435"/>
                  </a:cubicBezTo>
                  <a:cubicBezTo>
                    <a:pt x="478" y="294"/>
                    <a:pt x="478" y="294"/>
                    <a:pt x="478" y="294"/>
                  </a:cubicBezTo>
                  <a:cubicBezTo>
                    <a:pt x="370" y="282"/>
                    <a:pt x="284" y="193"/>
                    <a:pt x="279" y="82"/>
                  </a:cubicBezTo>
                  <a:cubicBezTo>
                    <a:pt x="139" y="0"/>
                    <a:pt x="139" y="0"/>
                    <a:pt x="139" y="0"/>
                  </a:cubicBezTo>
                  <a:cubicBezTo>
                    <a:pt x="0" y="82"/>
                    <a:pt x="0" y="82"/>
                    <a:pt x="0" y="82"/>
                  </a:cubicBezTo>
                  <a:cubicBezTo>
                    <a:pt x="5" y="346"/>
                    <a:pt x="215" y="561"/>
                    <a:pt x="477" y="574"/>
                  </a:cubicBezTo>
                  <a:close/>
                </a:path>
              </a:pathLst>
            </a:custGeom>
            <a:solidFill>
              <a:schemeClr val="accent4"/>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6" name="Google Shape;1142;p50">
              <a:extLst>
                <a:ext uri="{FF2B5EF4-FFF2-40B4-BE49-F238E27FC236}">
                  <a16:creationId xmlns:a16="http://schemas.microsoft.com/office/drawing/2014/main" id="{ABD95662-6183-0FF8-9DDE-1526D408EA13}"/>
                </a:ext>
              </a:extLst>
            </p:cNvPr>
            <p:cNvSpPr/>
            <p:nvPr/>
          </p:nvSpPr>
          <p:spPr>
            <a:xfrm>
              <a:off x="3314700" y="3563937"/>
              <a:ext cx="2559050" cy="2133600"/>
            </a:xfrm>
            <a:custGeom>
              <a:avLst/>
              <a:gdLst/>
              <a:ahLst/>
              <a:cxnLst/>
              <a:rect l="l" t="t" r="r" b="b"/>
              <a:pathLst>
                <a:path w="574" h="478" extrusionOk="0">
                  <a:moveTo>
                    <a:pt x="0" y="339"/>
                  </a:moveTo>
                  <a:cubicBezTo>
                    <a:pt x="82" y="478"/>
                    <a:pt x="82" y="478"/>
                    <a:pt x="82" y="478"/>
                  </a:cubicBezTo>
                  <a:cubicBezTo>
                    <a:pt x="346" y="474"/>
                    <a:pt x="561" y="263"/>
                    <a:pt x="574" y="1"/>
                  </a:cubicBezTo>
                  <a:cubicBezTo>
                    <a:pt x="435" y="83"/>
                    <a:pt x="435" y="83"/>
                    <a:pt x="435" y="83"/>
                  </a:cubicBezTo>
                  <a:cubicBezTo>
                    <a:pt x="294" y="0"/>
                    <a:pt x="294" y="0"/>
                    <a:pt x="294" y="0"/>
                  </a:cubicBezTo>
                  <a:cubicBezTo>
                    <a:pt x="282" y="109"/>
                    <a:pt x="192" y="194"/>
                    <a:pt x="82" y="199"/>
                  </a:cubicBezTo>
                  <a:lnTo>
                    <a:pt x="0" y="339"/>
                  </a:lnTo>
                  <a:close/>
                </a:path>
              </a:pathLst>
            </a:custGeom>
            <a:solidFill>
              <a:schemeClr val="accent3"/>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7" name="Google Shape;1143;p50">
              <a:extLst>
                <a:ext uri="{FF2B5EF4-FFF2-40B4-BE49-F238E27FC236}">
                  <a16:creationId xmlns:a16="http://schemas.microsoft.com/office/drawing/2014/main" id="{3A770028-F548-211D-D246-712B80B03C81}"/>
                </a:ext>
              </a:extLst>
            </p:cNvPr>
            <p:cNvSpPr/>
            <p:nvPr/>
          </p:nvSpPr>
          <p:spPr>
            <a:xfrm>
              <a:off x="3741738" y="1155803"/>
              <a:ext cx="2132012" cy="2624034"/>
            </a:xfrm>
            <a:custGeom>
              <a:avLst/>
              <a:gdLst/>
              <a:ahLst/>
              <a:cxnLst/>
              <a:rect l="l" t="t" r="r" b="b"/>
              <a:pathLst>
                <a:path w="478" h="573" extrusionOk="0">
                  <a:moveTo>
                    <a:pt x="478" y="491"/>
                  </a:moveTo>
                  <a:cubicBezTo>
                    <a:pt x="473" y="227"/>
                    <a:pt x="263" y="12"/>
                    <a:pt x="1" y="0"/>
                  </a:cubicBezTo>
                  <a:cubicBezTo>
                    <a:pt x="83" y="138"/>
                    <a:pt x="83" y="138"/>
                    <a:pt x="83" y="138"/>
                  </a:cubicBezTo>
                  <a:cubicBezTo>
                    <a:pt x="0" y="279"/>
                    <a:pt x="0" y="279"/>
                    <a:pt x="0" y="279"/>
                  </a:cubicBezTo>
                  <a:cubicBezTo>
                    <a:pt x="108" y="291"/>
                    <a:pt x="194" y="381"/>
                    <a:pt x="199" y="491"/>
                  </a:cubicBezTo>
                  <a:cubicBezTo>
                    <a:pt x="339" y="573"/>
                    <a:pt x="339" y="573"/>
                    <a:pt x="339" y="573"/>
                  </a:cubicBezTo>
                  <a:lnTo>
                    <a:pt x="478" y="491"/>
                  </a:lnTo>
                  <a:close/>
                </a:path>
              </a:pathLst>
            </a:custGeom>
            <a:solidFill>
              <a:schemeClr val="accent2"/>
            </a:solidFill>
            <a:ln>
              <a:noFill/>
            </a:ln>
          </p:spPr>
          <p:txBody>
            <a:bodyPr spcFirstLastPara="1" wrap="square" lIns="91433" tIns="45700" rIns="91433" bIns="45700" anchor="t" anchorCtr="0">
              <a:noAutofit/>
            </a:bodyPr>
            <a:lstStyle/>
            <a:p>
              <a:pPr>
                <a:buClr>
                  <a:schemeClr val="dk1"/>
                </a:buClr>
                <a:buSzPts val="1400"/>
              </a:pPr>
              <a:endParaRPr lang="es-PE" sz="1867" dirty="0">
                <a:solidFill>
                  <a:schemeClr val="dk1"/>
                </a:solidFill>
                <a:latin typeface="Calibri"/>
                <a:ea typeface="Calibri"/>
                <a:cs typeface="Calibri"/>
                <a:sym typeface="Calibri"/>
              </a:endParaRPr>
            </a:p>
            <a:p>
              <a:pPr>
                <a:buClr>
                  <a:schemeClr val="dk1"/>
                </a:buClr>
                <a:buSzPts val="1400"/>
              </a:pPr>
              <a:endParaRPr lang="es-PE" sz="1867" dirty="0">
                <a:solidFill>
                  <a:schemeClr val="dk1"/>
                </a:solidFill>
                <a:latin typeface="Calibri"/>
                <a:ea typeface="Calibri"/>
                <a:cs typeface="Calibri"/>
                <a:sym typeface="Calibri"/>
              </a:endParaRPr>
            </a:p>
            <a:p>
              <a:pPr>
                <a:buClr>
                  <a:schemeClr val="dk1"/>
                </a:buClr>
                <a:buSzPts val="1400"/>
              </a:pPr>
              <a:r>
                <a:rPr lang="es-PE" sz="1867" dirty="0">
                  <a:solidFill>
                    <a:schemeClr val="dk1"/>
                  </a:solidFill>
                  <a:latin typeface="Calibri"/>
                  <a:ea typeface="Calibri"/>
                  <a:cs typeface="Calibri"/>
                  <a:sym typeface="Calibri"/>
                </a:rPr>
                <a:t>      </a:t>
              </a:r>
              <a:r>
                <a:rPr lang="es-PE" sz="1400" dirty="0">
                  <a:solidFill>
                    <a:schemeClr val="dk1"/>
                  </a:solidFill>
                  <a:ea typeface="Calibri"/>
                  <a:cs typeface="Calibri"/>
                  <a:sym typeface="Calibri"/>
                </a:rPr>
                <a:t>Quien alega </a:t>
              </a:r>
            </a:p>
            <a:p>
              <a:pPr>
                <a:buClr>
                  <a:schemeClr val="dk1"/>
                </a:buClr>
                <a:buSzPts val="1400"/>
              </a:pPr>
              <a:r>
                <a:rPr lang="es-PE" sz="1400" dirty="0">
                  <a:solidFill>
                    <a:schemeClr val="dk1"/>
                  </a:solidFill>
                  <a:ea typeface="Calibri"/>
                  <a:cs typeface="Calibri"/>
                  <a:sym typeface="Calibri"/>
                </a:rPr>
                <a:t>          debe probar</a:t>
              </a:r>
              <a:endParaRPr sz="1400" dirty="0">
                <a:solidFill>
                  <a:schemeClr val="dk1"/>
                </a:solidFill>
                <a:ea typeface="Calibri"/>
                <a:cs typeface="Calibri"/>
                <a:sym typeface="Calibri"/>
              </a:endParaRPr>
            </a:p>
          </p:txBody>
        </p:sp>
        <p:sp>
          <p:nvSpPr>
            <p:cNvPr id="8" name="Google Shape;1144;p50">
              <a:extLst>
                <a:ext uri="{FF2B5EF4-FFF2-40B4-BE49-F238E27FC236}">
                  <a16:creationId xmlns:a16="http://schemas.microsoft.com/office/drawing/2014/main" id="{79EBF358-3641-A989-B510-DE9EFDBF5F0B}"/>
                </a:ext>
              </a:extLst>
            </p:cNvPr>
            <p:cNvSpPr/>
            <p:nvPr/>
          </p:nvSpPr>
          <p:spPr>
            <a:xfrm>
              <a:off x="1400175" y="1220787"/>
              <a:ext cx="2560637" cy="2133600"/>
            </a:xfrm>
            <a:custGeom>
              <a:avLst/>
              <a:gdLst/>
              <a:ahLst/>
              <a:cxnLst/>
              <a:rect l="l" t="t" r="r" b="b"/>
              <a:pathLst>
                <a:path w="574" h="478" extrusionOk="0">
                  <a:moveTo>
                    <a:pt x="574" y="139"/>
                  </a:moveTo>
                  <a:cubicBezTo>
                    <a:pt x="492" y="0"/>
                    <a:pt x="492" y="0"/>
                    <a:pt x="492" y="0"/>
                  </a:cubicBezTo>
                  <a:cubicBezTo>
                    <a:pt x="228" y="5"/>
                    <a:pt x="13" y="215"/>
                    <a:pt x="0" y="477"/>
                  </a:cubicBezTo>
                  <a:cubicBezTo>
                    <a:pt x="139" y="395"/>
                    <a:pt x="139" y="395"/>
                    <a:pt x="139" y="395"/>
                  </a:cubicBezTo>
                  <a:cubicBezTo>
                    <a:pt x="280" y="478"/>
                    <a:pt x="280" y="478"/>
                    <a:pt x="280" y="478"/>
                  </a:cubicBezTo>
                  <a:cubicBezTo>
                    <a:pt x="292" y="370"/>
                    <a:pt x="382" y="284"/>
                    <a:pt x="492" y="279"/>
                  </a:cubicBezTo>
                  <a:lnTo>
                    <a:pt x="574" y="139"/>
                  </a:lnTo>
                  <a:close/>
                </a:path>
              </a:pathLst>
            </a:custGeom>
            <a:solidFill>
              <a:schemeClr val="accent1"/>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grpSp>
      <p:sp>
        <p:nvSpPr>
          <p:cNvPr id="10" name="CuadroTexto 9">
            <a:extLst>
              <a:ext uri="{FF2B5EF4-FFF2-40B4-BE49-F238E27FC236}">
                <a16:creationId xmlns:a16="http://schemas.microsoft.com/office/drawing/2014/main" id="{F00D1BEE-928C-02BA-38AE-88F250C6FD46}"/>
              </a:ext>
            </a:extLst>
          </p:cNvPr>
          <p:cNvSpPr txBox="1"/>
          <p:nvPr/>
        </p:nvSpPr>
        <p:spPr>
          <a:xfrm>
            <a:off x="1944598" y="2256347"/>
            <a:ext cx="1250460" cy="1169551"/>
          </a:xfrm>
          <a:prstGeom prst="rect">
            <a:avLst/>
          </a:prstGeom>
          <a:noFill/>
        </p:spPr>
        <p:txBody>
          <a:bodyPr wrap="square">
            <a:spAutoFit/>
          </a:bodyPr>
          <a:lstStyle/>
          <a:p>
            <a:r>
              <a:rPr lang="es-PE" sz="1400" b="0" i="0" u="none" strike="noStrike" baseline="0" dirty="0"/>
              <a:t>La fiscalía </a:t>
            </a:r>
          </a:p>
          <a:p>
            <a:r>
              <a:rPr lang="es-PE" sz="1400" b="0" i="0" u="none" strike="noStrike" baseline="0" dirty="0"/>
              <a:t>y el titular de los bienes  </a:t>
            </a:r>
          </a:p>
          <a:p>
            <a:r>
              <a:rPr lang="es-PE" sz="1400" b="0" i="0" u="none" strike="noStrike" baseline="0" dirty="0"/>
              <a:t>deben </a:t>
            </a:r>
          </a:p>
          <a:p>
            <a:r>
              <a:rPr lang="es-PE" sz="1400" b="0" i="0" u="none" strike="noStrike" baseline="0" dirty="0"/>
              <a:t>probar</a:t>
            </a:r>
            <a:endParaRPr lang="es-PE" sz="1400" dirty="0"/>
          </a:p>
        </p:txBody>
      </p:sp>
      <p:sp>
        <p:nvSpPr>
          <p:cNvPr id="14" name="CuadroTexto 13">
            <a:extLst>
              <a:ext uri="{FF2B5EF4-FFF2-40B4-BE49-F238E27FC236}">
                <a16:creationId xmlns:a16="http://schemas.microsoft.com/office/drawing/2014/main" id="{04616679-A128-B131-A3FA-8C39F045A8FF}"/>
              </a:ext>
            </a:extLst>
          </p:cNvPr>
          <p:cNvSpPr txBox="1"/>
          <p:nvPr/>
        </p:nvSpPr>
        <p:spPr>
          <a:xfrm>
            <a:off x="3598240" y="4676447"/>
            <a:ext cx="6094520" cy="738664"/>
          </a:xfrm>
          <a:prstGeom prst="rect">
            <a:avLst/>
          </a:prstGeom>
          <a:noFill/>
        </p:spPr>
        <p:txBody>
          <a:bodyPr wrap="square">
            <a:spAutoFit/>
          </a:bodyPr>
          <a:lstStyle/>
          <a:p>
            <a:r>
              <a:rPr lang="es-PE" sz="1400" b="0" i="0" u="none" strike="noStrike" baseline="0" dirty="0"/>
              <a:t>Quien este </a:t>
            </a:r>
          </a:p>
          <a:p>
            <a:r>
              <a:rPr lang="es-PE" sz="1400" b="0" i="0" u="none" strike="noStrike" baseline="0" dirty="0"/>
              <a:t>en mejor posición </a:t>
            </a:r>
          </a:p>
          <a:p>
            <a:r>
              <a:rPr lang="es-PE" sz="1400" b="0" i="0" u="none" strike="noStrike" baseline="0" dirty="0"/>
              <a:t>debe probar</a:t>
            </a:r>
            <a:endParaRPr lang="es-PE" sz="1400" dirty="0"/>
          </a:p>
        </p:txBody>
      </p:sp>
      <p:sp>
        <p:nvSpPr>
          <p:cNvPr id="16" name="CuadroTexto 15">
            <a:extLst>
              <a:ext uri="{FF2B5EF4-FFF2-40B4-BE49-F238E27FC236}">
                <a16:creationId xmlns:a16="http://schemas.microsoft.com/office/drawing/2014/main" id="{9F0F19FE-9CAE-C979-AEFB-3725C31DD866}"/>
              </a:ext>
            </a:extLst>
          </p:cNvPr>
          <p:cNvSpPr txBox="1"/>
          <p:nvPr/>
        </p:nvSpPr>
        <p:spPr>
          <a:xfrm>
            <a:off x="1467034" y="4192547"/>
            <a:ext cx="6094520" cy="738664"/>
          </a:xfrm>
          <a:prstGeom prst="rect">
            <a:avLst/>
          </a:prstGeom>
          <a:noFill/>
        </p:spPr>
        <p:txBody>
          <a:bodyPr wrap="square">
            <a:spAutoFit/>
          </a:bodyPr>
          <a:lstStyle/>
          <a:p>
            <a:r>
              <a:rPr lang="es-PE" sz="1400" b="0" i="0" u="none" strike="noStrike" baseline="0" dirty="0"/>
              <a:t>Principio de </a:t>
            </a:r>
          </a:p>
          <a:p>
            <a:r>
              <a:rPr lang="es-PE" sz="1400" b="0" i="0" u="none" strike="noStrike" baseline="0" dirty="0"/>
              <a:t>solidaridad </a:t>
            </a:r>
          </a:p>
          <a:p>
            <a:r>
              <a:rPr lang="es-PE" sz="1400" b="0" i="0" u="none" strike="noStrike" baseline="0" dirty="0"/>
              <a:t>probatoria</a:t>
            </a:r>
            <a:endParaRPr lang="es-PE" sz="1400" dirty="0"/>
          </a:p>
        </p:txBody>
      </p:sp>
      <p:grpSp>
        <p:nvGrpSpPr>
          <p:cNvPr id="17" name="Google Shape;1396;p50">
            <a:extLst>
              <a:ext uri="{FF2B5EF4-FFF2-40B4-BE49-F238E27FC236}">
                <a16:creationId xmlns:a16="http://schemas.microsoft.com/office/drawing/2014/main" id="{A8EDB84F-175F-6BD0-5A40-F1F2F46C3676}"/>
              </a:ext>
            </a:extLst>
          </p:cNvPr>
          <p:cNvGrpSpPr/>
          <p:nvPr/>
        </p:nvGrpSpPr>
        <p:grpSpPr>
          <a:xfrm>
            <a:off x="7306322" y="1895957"/>
            <a:ext cx="3696071" cy="4060957"/>
            <a:chOff x="8011692" y="3184166"/>
            <a:chExt cx="306600" cy="719859"/>
          </a:xfrm>
        </p:grpSpPr>
        <p:sp>
          <p:nvSpPr>
            <p:cNvPr id="18" name="Google Shape;1397;p50">
              <a:extLst>
                <a:ext uri="{FF2B5EF4-FFF2-40B4-BE49-F238E27FC236}">
                  <a16:creationId xmlns:a16="http://schemas.microsoft.com/office/drawing/2014/main" id="{C6AE507B-4EA3-E1E0-BC97-CB8109CD494D}"/>
                </a:ext>
              </a:extLst>
            </p:cNvPr>
            <p:cNvSpPr/>
            <p:nvPr/>
          </p:nvSpPr>
          <p:spPr>
            <a:xfrm>
              <a:off x="8011692" y="3885096"/>
              <a:ext cx="306496" cy="18928"/>
            </a:xfrm>
            <a:custGeom>
              <a:avLst/>
              <a:gdLst/>
              <a:ahLst/>
              <a:cxnLst/>
              <a:rect l="l" t="t" r="r" b="b"/>
              <a:pathLst>
                <a:path w="569" h="35" extrusionOk="0">
                  <a:moveTo>
                    <a:pt x="569" y="13"/>
                  </a:moveTo>
                  <a:cubicBezTo>
                    <a:pt x="569" y="19"/>
                    <a:pt x="562" y="23"/>
                    <a:pt x="554" y="24"/>
                  </a:cubicBezTo>
                  <a:cubicBezTo>
                    <a:pt x="520" y="28"/>
                    <a:pt x="430" y="35"/>
                    <a:pt x="284" y="35"/>
                  </a:cubicBezTo>
                  <a:cubicBezTo>
                    <a:pt x="134" y="35"/>
                    <a:pt x="47" y="28"/>
                    <a:pt x="14" y="24"/>
                  </a:cubicBezTo>
                  <a:cubicBezTo>
                    <a:pt x="6" y="23"/>
                    <a:pt x="0" y="19"/>
                    <a:pt x="0" y="13"/>
                  </a:cubicBezTo>
                  <a:cubicBezTo>
                    <a:pt x="0" y="0"/>
                    <a:pt x="0" y="0"/>
                    <a:pt x="0" y="0"/>
                  </a:cubicBezTo>
                  <a:cubicBezTo>
                    <a:pt x="569" y="0"/>
                    <a:pt x="569" y="0"/>
                    <a:pt x="569" y="0"/>
                  </a:cubicBezTo>
                  <a:lnTo>
                    <a:pt x="569" y="13"/>
                  </a:lnTo>
                  <a:close/>
                </a:path>
              </a:pathLst>
            </a:custGeom>
            <a:solidFill>
              <a:schemeClr val="dk1"/>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19" name="Google Shape;1398;p50">
              <a:extLst>
                <a:ext uri="{FF2B5EF4-FFF2-40B4-BE49-F238E27FC236}">
                  <a16:creationId xmlns:a16="http://schemas.microsoft.com/office/drawing/2014/main" id="{1A29AB66-9761-8E95-4E38-B51EDE5B4D11}"/>
                </a:ext>
              </a:extLst>
            </p:cNvPr>
            <p:cNvSpPr/>
            <p:nvPr/>
          </p:nvSpPr>
          <p:spPr>
            <a:xfrm>
              <a:off x="8011692" y="3184166"/>
              <a:ext cx="306496" cy="40025"/>
            </a:xfrm>
            <a:custGeom>
              <a:avLst/>
              <a:gdLst/>
              <a:ahLst/>
              <a:cxnLst/>
              <a:rect l="l" t="t" r="r" b="b"/>
              <a:pathLst>
                <a:path w="569" h="74" extrusionOk="0">
                  <a:moveTo>
                    <a:pt x="372" y="32"/>
                  </a:moveTo>
                  <a:cubicBezTo>
                    <a:pt x="372" y="24"/>
                    <a:pt x="372" y="24"/>
                    <a:pt x="372" y="24"/>
                  </a:cubicBezTo>
                  <a:cubicBezTo>
                    <a:pt x="372" y="14"/>
                    <a:pt x="360" y="6"/>
                    <a:pt x="345" y="4"/>
                  </a:cubicBezTo>
                  <a:cubicBezTo>
                    <a:pt x="325" y="2"/>
                    <a:pt x="316" y="0"/>
                    <a:pt x="287" y="0"/>
                  </a:cubicBezTo>
                  <a:cubicBezTo>
                    <a:pt x="255" y="0"/>
                    <a:pt x="247" y="2"/>
                    <a:pt x="228" y="4"/>
                  </a:cubicBezTo>
                  <a:cubicBezTo>
                    <a:pt x="212" y="5"/>
                    <a:pt x="201" y="14"/>
                    <a:pt x="201" y="24"/>
                  </a:cubicBezTo>
                  <a:cubicBezTo>
                    <a:pt x="201" y="32"/>
                    <a:pt x="201" y="32"/>
                    <a:pt x="201" y="32"/>
                  </a:cubicBezTo>
                  <a:cubicBezTo>
                    <a:pt x="201" y="36"/>
                    <a:pt x="195" y="40"/>
                    <a:pt x="188" y="41"/>
                  </a:cubicBezTo>
                  <a:cubicBezTo>
                    <a:pt x="108" y="43"/>
                    <a:pt x="36" y="48"/>
                    <a:pt x="13" y="50"/>
                  </a:cubicBezTo>
                  <a:cubicBezTo>
                    <a:pt x="6" y="51"/>
                    <a:pt x="0" y="55"/>
                    <a:pt x="0" y="60"/>
                  </a:cubicBezTo>
                  <a:cubicBezTo>
                    <a:pt x="0" y="74"/>
                    <a:pt x="0" y="74"/>
                    <a:pt x="0" y="74"/>
                  </a:cubicBezTo>
                  <a:cubicBezTo>
                    <a:pt x="569" y="74"/>
                    <a:pt x="569" y="74"/>
                    <a:pt x="569" y="74"/>
                  </a:cubicBezTo>
                  <a:cubicBezTo>
                    <a:pt x="569" y="60"/>
                    <a:pt x="569" y="60"/>
                    <a:pt x="569" y="60"/>
                  </a:cubicBezTo>
                  <a:cubicBezTo>
                    <a:pt x="569" y="55"/>
                    <a:pt x="563" y="51"/>
                    <a:pt x="555" y="50"/>
                  </a:cubicBezTo>
                  <a:cubicBezTo>
                    <a:pt x="533" y="47"/>
                    <a:pt x="464" y="43"/>
                    <a:pt x="385" y="41"/>
                  </a:cubicBezTo>
                  <a:cubicBezTo>
                    <a:pt x="378" y="40"/>
                    <a:pt x="372" y="36"/>
                    <a:pt x="372" y="32"/>
                  </a:cubicBezTo>
                  <a:close/>
                </a:path>
              </a:pathLst>
            </a:custGeom>
            <a:solidFill>
              <a:schemeClr val="dk1"/>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20" name="Google Shape;1399;p50">
              <a:extLst>
                <a:ext uri="{FF2B5EF4-FFF2-40B4-BE49-F238E27FC236}">
                  <a16:creationId xmlns:a16="http://schemas.microsoft.com/office/drawing/2014/main" id="{FF98C0E6-F471-3445-E987-B41EA0E98F51}"/>
                </a:ext>
              </a:extLst>
            </p:cNvPr>
            <p:cNvSpPr txBox="1"/>
            <p:nvPr/>
          </p:nvSpPr>
          <p:spPr>
            <a:xfrm>
              <a:off x="8011692" y="3395332"/>
              <a:ext cx="306600" cy="157200"/>
            </a:xfrm>
            <a:prstGeom prst="rect">
              <a:avLst/>
            </a:prstGeom>
            <a:solidFill>
              <a:schemeClr val="accent2"/>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21" name="Google Shape;1400;p50">
              <a:extLst>
                <a:ext uri="{FF2B5EF4-FFF2-40B4-BE49-F238E27FC236}">
                  <a16:creationId xmlns:a16="http://schemas.microsoft.com/office/drawing/2014/main" id="{F56BB219-F3AF-D02B-4903-C9EDFB8DAFFC}"/>
                </a:ext>
              </a:extLst>
            </p:cNvPr>
            <p:cNvSpPr txBox="1"/>
            <p:nvPr/>
          </p:nvSpPr>
          <p:spPr>
            <a:xfrm>
              <a:off x="8011692" y="3231683"/>
              <a:ext cx="306600" cy="159300"/>
            </a:xfrm>
            <a:prstGeom prst="rect">
              <a:avLst/>
            </a:prstGeom>
            <a:solidFill>
              <a:schemeClr val="accent1"/>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sp>
          <p:nvSpPr>
            <p:cNvPr id="22" name="Google Shape;1401;p50">
              <a:extLst>
                <a:ext uri="{FF2B5EF4-FFF2-40B4-BE49-F238E27FC236}">
                  <a16:creationId xmlns:a16="http://schemas.microsoft.com/office/drawing/2014/main" id="{430A450D-2C9E-6381-AE06-C4288C0A04C0}"/>
                </a:ext>
              </a:extLst>
            </p:cNvPr>
            <p:cNvSpPr txBox="1"/>
            <p:nvPr/>
          </p:nvSpPr>
          <p:spPr>
            <a:xfrm>
              <a:off x="8011692" y="3718293"/>
              <a:ext cx="306600" cy="159300"/>
            </a:xfrm>
            <a:prstGeom prst="rect">
              <a:avLst/>
            </a:prstGeom>
            <a:solidFill>
              <a:schemeClr val="accent4"/>
            </a:solidFill>
            <a:ln>
              <a:noFill/>
            </a:ln>
          </p:spPr>
          <p:txBody>
            <a:bodyPr spcFirstLastPara="1" wrap="square" lIns="91433" tIns="45700" rIns="91433" bIns="45700" anchor="t" anchorCtr="0">
              <a:noAutofit/>
            </a:bodyPr>
            <a:lstStyle/>
            <a:p>
              <a:pPr>
                <a:buClr>
                  <a:schemeClr val="dk1"/>
                </a:buClr>
                <a:buSzPts val="1400"/>
              </a:pPr>
              <a:r>
                <a:rPr lang="es-PE" sz="1400" dirty="0">
                  <a:solidFill>
                    <a:schemeClr val="dk1"/>
                  </a:solidFill>
                  <a:latin typeface="Calibri"/>
                  <a:ea typeface="Calibri"/>
                  <a:cs typeface="Calibri"/>
                  <a:sym typeface="Calibri"/>
                </a:rPr>
                <a:t>Tanto la fiscalía como el titular de los bienes deben ir a proceso con pruebas</a:t>
              </a:r>
              <a:endParaRPr sz="1400" dirty="0">
                <a:solidFill>
                  <a:schemeClr val="dk1"/>
                </a:solidFill>
                <a:latin typeface="Calibri"/>
                <a:ea typeface="Calibri"/>
                <a:cs typeface="Calibri"/>
                <a:sym typeface="Calibri"/>
              </a:endParaRPr>
            </a:p>
          </p:txBody>
        </p:sp>
        <p:sp>
          <p:nvSpPr>
            <p:cNvPr id="24" name="Google Shape;1402;p50">
              <a:extLst>
                <a:ext uri="{FF2B5EF4-FFF2-40B4-BE49-F238E27FC236}">
                  <a16:creationId xmlns:a16="http://schemas.microsoft.com/office/drawing/2014/main" id="{394CB801-0C65-6D44-D947-0CE57C041770}"/>
                </a:ext>
              </a:extLst>
            </p:cNvPr>
            <p:cNvSpPr txBox="1"/>
            <p:nvPr/>
          </p:nvSpPr>
          <p:spPr>
            <a:xfrm>
              <a:off x="8011692" y="3556812"/>
              <a:ext cx="306600" cy="157200"/>
            </a:xfrm>
            <a:prstGeom prst="rect">
              <a:avLst/>
            </a:prstGeom>
            <a:solidFill>
              <a:schemeClr val="accent3"/>
            </a:solidFill>
            <a:ln>
              <a:noFill/>
            </a:ln>
          </p:spPr>
          <p:txBody>
            <a:bodyPr spcFirstLastPara="1" wrap="square" lIns="91433" tIns="45700" rIns="91433" bIns="45700" anchor="t" anchorCtr="0">
              <a:noAutofit/>
            </a:bodyPr>
            <a:lstStyle/>
            <a:p>
              <a:pPr>
                <a:buClr>
                  <a:schemeClr val="dk1"/>
                </a:buClr>
                <a:buSzPts val="1400"/>
              </a:pPr>
              <a:endParaRPr sz="1867">
                <a:solidFill>
                  <a:schemeClr val="dk1"/>
                </a:solidFill>
                <a:latin typeface="Calibri"/>
                <a:ea typeface="Calibri"/>
                <a:cs typeface="Calibri"/>
                <a:sym typeface="Calibri"/>
              </a:endParaRPr>
            </a:p>
          </p:txBody>
        </p:sp>
      </p:grpSp>
      <p:sp>
        <p:nvSpPr>
          <p:cNvPr id="26" name="CuadroTexto 25">
            <a:extLst>
              <a:ext uri="{FF2B5EF4-FFF2-40B4-BE49-F238E27FC236}">
                <a16:creationId xmlns:a16="http://schemas.microsoft.com/office/drawing/2014/main" id="{8CFE8924-1F26-B72A-880E-B8B727A9CE2E}"/>
              </a:ext>
            </a:extLst>
          </p:cNvPr>
          <p:cNvSpPr txBox="1"/>
          <p:nvPr/>
        </p:nvSpPr>
        <p:spPr>
          <a:xfrm>
            <a:off x="7306322" y="2216047"/>
            <a:ext cx="6094520" cy="523220"/>
          </a:xfrm>
          <a:prstGeom prst="rect">
            <a:avLst/>
          </a:prstGeom>
          <a:noFill/>
        </p:spPr>
        <p:txBody>
          <a:bodyPr wrap="square">
            <a:spAutoFit/>
          </a:bodyPr>
          <a:lstStyle/>
          <a:p>
            <a:r>
              <a:rPr lang="es-PE" sz="1400" b="0" i="0" u="none" strike="noStrike" baseline="0" dirty="0">
                <a:solidFill>
                  <a:srgbClr val="000000"/>
                </a:solidFill>
                <a:latin typeface="Calibri" panose="020F0502020204030204" pitchFamily="34" charset="0"/>
              </a:rPr>
              <a:t>A cada parte en un proceso de extinción le  </a:t>
            </a:r>
          </a:p>
          <a:p>
            <a:r>
              <a:rPr lang="es-PE" sz="1400" dirty="0">
                <a:solidFill>
                  <a:srgbClr val="000000"/>
                </a:solidFill>
                <a:latin typeface="Calibri" panose="020F0502020204030204" pitchFamily="34" charset="0"/>
              </a:rPr>
              <a:t>Corresponde probar su pretensión</a:t>
            </a:r>
            <a:endParaRPr lang="es-PE" sz="1400" dirty="0"/>
          </a:p>
        </p:txBody>
      </p:sp>
      <p:sp>
        <p:nvSpPr>
          <p:cNvPr id="29" name="CuadroTexto 28">
            <a:extLst>
              <a:ext uri="{FF2B5EF4-FFF2-40B4-BE49-F238E27FC236}">
                <a16:creationId xmlns:a16="http://schemas.microsoft.com/office/drawing/2014/main" id="{3009C304-A529-4D9E-49AB-46F36AE3C97C}"/>
              </a:ext>
            </a:extLst>
          </p:cNvPr>
          <p:cNvSpPr txBox="1"/>
          <p:nvPr/>
        </p:nvSpPr>
        <p:spPr>
          <a:xfrm>
            <a:off x="7306322" y="3109892"/>
            <a:ext cx="6698202" cy="738664"/>
          </a:xfrm>
          <a:prstGeom prst="rect">
            <a:avLst/>
          </a:prstGeom>
          <a:noFill/>
        </p:spPr>
        <p:txBody>
          <a:bodyPr wrap="square">
            <a:spAutoFit/>
          </a:bodyPr>
          <a:lstStyle/>
          <a:p>
            <a:r>
              <a:rPr lang="es-PE" sz="1400" b="0" i="0" u="none" strike="noStrike" baseline="0" dirty="0">
                <a:solidFill>
                  <a:srgbClr val="000000"/>
                </a:solidFill>
                <a:latin typeface="Calibri" panose="020F0502020204030204" pitchFamily="34" charset="0"/>
              </a:rPr>
              <a:t>Quien esta en mejor posición de probar el origen </a:t>
            </a:r>
          </a:p>
          <a:p>
            <a:r>
              <a:rPr lang="es-PE" sz="1400" b="0" i="0" u="none" strike="noStrike" baseline="0" dirty="0">
                <a:solidFill>
                  <a:srgbClr val="000000"/>
                </a:solidFill>
                <a:latin typeface="Calibri" panose="020F0502020204030204" pitchFamily="34" charset="0"/>
              </a:rPr>
              <a:t>o destinación de sus bienes es el titular de </a:t>
            </a:r>
          </a:p>
          <a:p>
            <a:r>
              <a:rPr lang="es-PE" sz="1400" b="0" i="0" u="none" strike="noStrike" baseline="0" dirty="0">
                <a:solidFill>
                  <a:srgbClr val="000000"/>
                </a:solidFill>
                <a:latin typeface="Calibri" panose="020F0502020204030204" pitchFamily="34" charset="0"/>
              </a:rPr>
              <a:t>los mismos.</a:t>
            </a:r>
            <a:endParaRPr lang="es-PE" sz="1400" dirty="0"/>
          </a:p>
        </p:txBody>
      </p:sp>
      <p:sp>
        <p:nvSpPr>
          <p:cNvPr id="31" name="CuadroTexto 30">
            <a:extLst>
              <a:ext uri="{FF2B5EF4-FFF2-40B4-BE49-F238E27FC236}">
                <a16:creationId xmlns:a16="http://schemas.microsoft.com/office/drawing/2014/main" id="{BF985A7F-1B1A-842E-6364-A531DF975924}"/>
              </a:ext>
            </a:extLst>
          </p:cNvPr>
          <p:cNvSpPr txBox="1"/>
          <p:nvPr/>
        </p:nvSpPr>
        <p:spPr>
          <a:xfrm>
            <a:off x="7312981" y="4087187"/>
            <a:ext cx="7000042" cy="307777"/>
          </a:xfrm>
          <a:prstGeom prst="rect">
            <a:avLst/>
          </a:prstGeom>
          <a:noFill/>
        </p:spPr>
        <p:txBody>
          <a:bodyPr wrap="square">
            <a:spAutoFit/>
          </a:bodyPr>
          <a:lstStyle/>
          <a:p>
            <a:r>
              <a:rPr lang="es-PE" sz="1400" b="0" i="0" u="none" strike="noStrike" baseline="0" dirty="0">
                <a:solidFill>
                  <a:srgbClr val="000000"/>
                </a:solidFill>
                <a:latin typeface="Calibri" panose="020F0502020204030204" pitchFamily="34" charset="0"/>
              </a:rPr>
              <a:t>JEREMIAS BENTHAN (1823) </a:t>
            </a:r>
            <a:endParaRPr lang="es-PE" sz="1400" dirty="0"/>
          </a:p>
        </p:txBody>
      </p:sp>
    </p:spTree>
    <p:extLst>
      <p:ext uri="{BB962C8B-B14F-4D97-AF65-F5344CB8AC3E}">
        <p14:creationId xmlns:p14="http://schemas.microsoft.com/office/powerpoint/2010/main" val="2380185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13162D-15A3-FE82-4D09-D53E1894947C}"/>
              </a:ext>
            </a:extLst>
          </p:cNvPr>
          <p:cNvSpPr txBox="1"/>
          <p:nvPr/>
        </p:nvSpPr>
        <p:spPr>
          <a:xfrm>
            <a:off x="338328" y="1311626"/>
            <a:ext cx="10474674" cy="400110"/>
          </a:xfrm>
          <a:prstGeom prst="rect">
            <a:avLst/>
          </a:prstGeom>
          <a:noFill/>
        </p:spPr>
        <p:txBody>
          <a:bodyPr wrap="square">
            <a:spAutoFit/>
          </a:bodyPr>
          <a:lstStyle/>
          <a:p>
            <a:pPr algn="just"/>
            <a:r>
              <a:rPr lang="es-PE" sz="2000" b="1" i="0" u="none" strike="noStrike" baseline="0" dirty="0"/>
              <a:t>CARGA DINÁMICA DE LA PRUEBA-PRINCIPIO DE SOLIDARIDAD PROBATORIA</a:t>
            </a:r>
            <a:endParaRPr lang="es-PE" sz="2000" dirty="0"/>
          </a:p>
        </p:txBody>
      </p:sp>
      <p:sp>
        <p:nvSpPr>
          <p:cNvPr id="11" name="CuadroTexto 10">
            <a:extLst>
              <a:ext uri="{FF2B5EF4-FFF2-40B4-BE49-F238E27FC236}">
                <a16:creationId xmlns:a16="http://schemas.microsoft.com/office/drawing/2014/main" id="{4532374C-F8D5-C522-9A9E-B720924494F4}"/>
              </a:ext>
            </a:extLst>
          </p:cNvPr>
          <p:cNvSpPr txBox="1"/>
          <p:nvPr/>
        </p:nvSpPr>
        <p:spPr>
          <a:xfrm>
            <a:off x="514905" y="1988598"/>
            <a:ext cx="10884023" cy="3785652"/>
          </a:xfrm>
          <a:prstGeom prst="rect">
            <a:avLst/>
          </a:prstGeom>
          <a:noFill/>
        </p:spPr>
        <p:txBody>
          <a:bodyPr wrap="square">
            <a:spAutoFit/>
          </a:bodyPr>
          <a:lstStyle/>
          <a:p>
            <a:pPr algn="just"/>
            <a:r>
              <a:rPr lang="es-MX" sz="2400" dirty="0">
                <a:latin typeface="+mj-lt"/>
              </a:rPr>
              <a:t>1. Quien está en mejores condiciones de probar, debe aportar la prueba (Convenciones internacionales). </a:t>
            </a:r>
          </a:p>
          <a:p>
            <a:pPr algn="just"/>
            <a:r>
              <a:rPr lang="es-MX" sz="2400" dirty="0">
                <a:latin typeface="+mj-lt"/>
              </a:rPr>
              <a:t>Carga dinámica de la prueba. </a:t>
            </a:r>
          </a:p>
          <a:p>
            <a:pPr algn="just"/>
            <a:endParaRPr lang="es-MX" sz="2400" dirty="0">
              <a:latin typeface="+mj-lt"/>
            </a:endParaRPr>
          </a:p>
          <a:p>
            <a:pPr algn="just"/>
            <a:r>
              <a:rPr lang="es-MX" sz="2400" dirty="0">
                <a:latin typeface="+mj-lt"/>
              </a:rPr>
              <a:t>2. Valoración según la sana crítica, grado probatorio de la Balanza de probabilidades o de la Preponderancia de la Prueba (se decide a favor de lo que es más probable que lo contrario).</a:t>
            </a:r>
          </a:p>
          <a:p>
            <a:pPr algn="just"/>
            <a:endParaRPr lang="es-MX" sz="2400" dirty="0">
              <a:latin typeface="+mj-lt"/>
            </a:endParaRPr>
          </a:p>
          <a:p>
            <a:pPr algn="just"/>
            <a:r>
              <a:rPr lang="es-MX" sz="2400" dirty="0">
                <a:latin typeface="+mj-lt"/>
              </a:rPr>
              <a:t>3. Introducción taxativa de la Prueba Indiciaria o Circunstancial (Convenios internacionales Derecho probatorio)</a:t>
            </a:r>
            <a:endParaRPr lang="es-PE" sz="2400" dirty="0">
              <a:latin typeface="+mj-lt"/>
            </a:endParaRPr>
          </a:p>
        </p:txBody>
      </p:sp>
    </p:spTree>
    <p:extLst>
      <p:ext uri="{BB962C8B-B14F-4D97-AF65-F5344CB8AC3E}">
        <p14:creationId xmlns:p14="http://schemas.microsoft.com/office/powerpoint/2010/main" val="9816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prstGeom prst="rect">
            <a:avLst/>
          </a:prstGeom>
        </p:spPr>
        <p:txBody>
          <a:bodyPr spcFirstLastPara="1" vert="horz" wrap="square" lIns="121900" tIns="121900" rIns="121900" bIns="121900" rtlCol="0" anchor="b" anchorCtr="0">
            <a:noAutofit/>
          </a:bodyPr>
          <a:lstStyle/>
          <a:p>
            <a:r>
              <a:rPr lang="es-PE" sz="4400" b="1" dirty="0">
                <a:latin typeface="Poppins" panose="020B0502040204020203" pitchFamily="2" charset="0"/>
                <a:ea typeface="Arial" panose="020B0604020202020204" pitchFamily="34" charset="0"/>
                <a:cs typeface="Poppins" panose="020B0502040204020203" pitchFamily="2" charset="0"/>
              </a:rPr>
              <a:t>Los Principios de  </a:t>
            </a:r>
            <a:r>
              <a:rPr lang="es-PE" sz="4400" b="1" dirty="0">
                <a:effectLst/>
                <a:latin typeface="Poppins" panose="020B0502040204020203" pitchFamily="2" charset="0"/>
                <a:ea typeface="Arial" panose="020B0604020202020204" pitchFamily="34" charset="0"/>
                <a:cs typeface="Poppins" panose="020B0502040204020203" pitchFamily="2" charset="0"/>
              </a:rPr>
              <a:t>la Extinción de Dominio</a:t>
            </a:r>
            <a:endParaRPr lang="es-PE" sz="4400" b="1" dirty="0">
              <a:latin typeface="Poppins" panose="020B0502040204020203" pitchFamily="2" charset="0"/>
              <a:cs typeface="Poppins" panose="020B0502040204020203" pitchFamily="2" charset="0"/>
            </a:endParaRPr>
          </a:p>
        </p:txBody>
      </p:sp>
      <p:sp>
        <p:nvSpPr>
          <p:cNvPr id="2" name="Subtítulo 1">
            <a:extLst>
              <a:ext uri="{FF2B5EF4-FFF2-40B4-BE49-F238E27FC236}">
                <a16:creationId xmlns:a16="http://schemas.microsoft.com/office/drawing/2014/main" id="{A3F7EB23-5F60-388B-DBD2-A125829B8157}"/>
              </a:ext>
            </a:extLst>
          </p:cNvPr>
          <p:cNvSpPr>
            <a:spLocks noGrp="1"/>
          </p:cNvSpPr>
          <p:nvPr>
            <p:ph type="subTitle" idx="1"/>
          </p:nvPr>
        </p:nvSpPr>
        <p:spPr/>
        <p:txBody>
          <a:bodyPr/>
          <a:lstStyle/>
          <a:p>
            <a:endParaRPr lang="es-PE"/>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Poppins"/>
                <a:cs typeface="Poppins"/>
                <a:sym typeface="Poppins"/>
              </a:rPr>
              <a:t>2</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4927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13162D-15A3-FE82-4D09-D53E1894947C}"/>
              </a:ext>
            </a:extLst>
          </p:cNvPr>
          <p:cNvSpPr txBox="1"/>
          <p:nvPr/>
        </p:nvSpPr>
        <p:spPr>
          <a:xfrm>
            <a:off x="338328" y="1311626"/>
            <a:ext cx="10474674" cy="4985980"/>
          </a:xfrm>
          <a:prstGeom prst="rect">
            <a:avLst/>
          </a:prstGeom>
          <a:noFill/>
        </p:spPr>
        <p:txBody>
          <a:bodyPr wrap="square">
            <a:spAutoFit/>
          </a:bodyPr>
          <a:lstStyle/>
          <a:p>
            <a:pPr algn="just"/>
            <a:r>
              <a:rPr lang="es-PE" b="1" i="0" u="none" strike="noStrike" baseline="0" dirty="0">
                <a:solidFill>
                  <a:srgbClr val="000000"/>
                </a:solidFill>
              </a:rPr>
              <a:t>PRINCIPIO DE AUTONOMÍA</a:t>
            </a:r>
          </a:p>
          <a:p>
            <a:pPr algn="just"/>
            <a:endParaRPr lang="es-PE" sz="2000" b="1" dirty="0">
              <a:solidFill>
                <a:srgbClr val="000000"/>
              </a:solidFill>
              <a:latin typeface="+mj-lt"/>
            </a:endParaRPr>
          </a:p>
          <a:p>
            <a:pPr algn="just"/>
            <a:r>
              <a:rPr lang="es-PE" sz="2000" dirty="0">
                <a:solidFill>
                  <a:srgbClr val="000000"/>
                </a:solidFill>
                <a:latin typeface="+mj-lt"/>
              </a:rPr>
              <a:t>El proceso de extinción de domino es independiente y autónomo del proceso penal, civil o de cualquier oro de naturaleza jurisdiccional o arbitral. </a:t>
            </a:r>
          </a:p>
          <a:p>
            <a:pPr algn="just"/>
            <a:endParaRPr lang="es-PE" sz="2000" dirty="0">
              <a:solidFill>
                <a:srgbClr val="000000"/>
              </a:solidFill>
              <a:latin typeface="+mj-lt"/>
            </a:endParaRPr>
          </a:p>
          <a:p>
            <a:pPr marL="457200" indent="-457200" algn="just">
              <a:buAutoNum type="arabicPeriod"/>
            </a:pPr>
            <a:r>
              <a:rPr lang="es-PE" sz="2000" dirty="0">
                <a:solidFill>
                  <a:srgbClr val="000000"/>
                </a:solidFill>
                <a:latin typeface="+mj-lt"/>
              </a:rPr>
              <a:t>No se traslada el estándar de derechos y garantías del proceso penal. Es una institución nueva con sus propias reglas y principios, que no busca probar delito ni identificar culpables. A pesar de admitir la posibilidad de aplicar supletoriamente las normas de otros </a:t>
            </a:r>
            <a:r>
              <a:rPr lang="es-PE" sz="2000" dirty="0" err="1">
                <a:solidFill>
                  <a:srgbClr val="000000"/>
                </a:solidFill>
                <a:latin typeface="+mj-lt"/>
              </a:rPr>
              <a:t>sietmas</a:t>
            </a:r>
            <a:r>
              <a:rPr lang="es-PE" sz="2000" dirty="0">
                <a:solidFill>
                  <a:srgbClr val="000000"/>
                </a:solidFill>
                <a:latin typeface="+mj-lt"/>
              </a:rPr>
              <a:t>, aclara la sétima disposición complementaria y final de la ley que sus normas prevalecen sobre otras, y su reglamento (art. 5.8) de forma más específica indica que prevalecen sobre las normas del Código Procesal Penal, Procesal Civil o normas administrativas.</a:t>
            </a:r>
          </a:p>
          <a:p>
            <a:pPr marL="457200" indent="-457200" algn="just">
              <a:buAutoNum type="arabicPeriod"/>
            </a:pPr>
            <a:endParaRPr lang="es-PE" sz="2000" dirty="0">
              <a:solidFill>
                <a:srgbClr val="000000"/>
              </a:solidFill>
              <a:latin typeface="+mj-lt"/>
            </a:endParaRPr>
          </a:p>
          <a:p>
            <a:pPr marL="457200" indent="-457200" algn="just">
              <a:buAutoNum type="arabicPeriod"/>
            </a:pPr>
            <a:r>
              <a:rPr lang="es-PE" sz="2000" dirty="0">
                <a:solidFill>
                  <a:srgbClr val="000000"/>
                </a:solidFill>
                <a:latin typeface="+mj-lt"/>
              </a:rPr>
              <a:t>Por la autonomía, la acción de extinción puede darse sin que exista un proceso penal, con un proceso penal en giro o después de concluido alguno. (Ejemplo: No se va a abrir proceso penal, por ejemplo, cuando se vaya a extinguir bienes de menores de edad dedicados al sicariato, bienes ilícitos de difuntos o luego de la prescripción de la acción penal)</a:t>
            </a:r>
            <a:endParaRPr lang="es-PE" sz="2000" dirty="0">
              <a:latin typeface="+mj-lt"/>
            </a:endParaRPr>
          </a:p>
        </p:txBody>
      </p:sp>
    </p:spTree>
    <p:extLst>
      <p:ext uri="{BB962C8B-B14F-4D97-AF65-F5344CB8AC3E}">
        <p14:creationId xmlns:p14="http://schemas.microsoft.com/office/powerpoint/2010/main" val="730827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13162D-15A3-FE82-4D09-D53E1894947C}"/>
              </a:ext>
            </a:extLst>
          </p:cNvPr>
          <p:cNvSpPr txBox="1"/>
          <p:nvPr/>
        </p:nvSpPr>
        <p:spPr>
          <a:xfrm>
            <a:off x="338328" y="1311626"/>
            <a:ext cx="10474674" cy="4985980"/>
          </a:xfrm>
          <a:prstGeom prst="rect">
            <a:avLst/>
          </a:prstGeom>
          <a:noFill/>
        </p:spPr>
        <p:txBody>
          <a:bodyPr wrap="square">
            <a:spAutoFit/>
          </a:bodyPr>
          <a:lstStyle/>
          <a:p>
            <a:pPr algn="just"/>
            <a:r>
              <a:rPr lang="es-PE" b="1" i="0" u="none" strike="noStrike" baseline="0" dirty="0">
                <a:solidFill>
                  <a:srgbClr val="000000"/>
                </a:solidFill>
              </a:rPr>
              <a:t>PRINCIPIO DE AUTONOMÍA</a:t>
            </a:r>
          </a:p>
          <a:p>
            <a:pPr algn="just"/>
            <a:endParaRPr lang="es-PE" sz="2000" b="1" dirty="0">
              <a:solidFill>
                <a:srgbClr val="000000"/>
              </a:solidFill>
              <a:latin typeface="+mj-lt"/>
            </a:endParaRPr>
          </a:p>
          <a:p>
            <a:pPr marL="457200" indent="-457200" algn="just">
              <a:buAutoNum type="arabicPeriod"/>
            </a:pPr>
            <a:r>
              <a:rPr lang="es-PE" sz="2000" dirty="0">
                <a:solidFill>
                  <a:srgbClr val="000000"/>
                </a:solidFill>
                <a:latin typeface="+mj-lt"/>
              </a:rPr>
              <a:t>Cosa juzgada intra extinción de dominio</a:t>
            </a:r>
          </a:p>
          <a:p>
            <a:pPr algn="just"/>
            <a:endParaRPr lang="es-PE" sz="2000" dirty="0">
              <a:solidFill>
                <a:srgbClr val="000000"/>
              </a:solidFill>
              <a:latin typeface="+mj-lt"/>
            </a:endParaRPr>
          </a:p>
          <a:p>
            <a:pPr algn="just"/>
            <a:r>
              <a:rPr lang="es-PE" sz="2000" dirty="0">
                <a:solidFill>
                  <a:srgbClr val="000000"/>
                </a:solidFill>
                <a:latin typeface="+mj-lt"/>
              </a:rPr>
              <a:t>Se presenta cuando el D.L 1373 Art. II numeral 2.8 incluye el respeto a la cosa juzgada en los siguientes términos: </a:t>
            </a:r>
            <a:r>
              <a:rPr lang="es-PE" sz="2000" i="1" dirty="0">
                <a:solidFill>
                  <a:srgbClr val="000000"/>
                </a:solidFill>
                <a:latin typeface="+mj-lt"/>
              </a:rPr>
              <a:t>“[se] aplica la cosa juzgada, siempre que exista identidad de sujeto, objeto y fundamento”,</a:t>
            </a:r>
            <a:r>
              <a:rPr lang="es-PE" sz="2000" dirty="0">
                <a:solidFill>
                  <a:srgbClr val="000000"/>
                </a:solidFill>
                <a:latin typeface="+mj-lt"/>
              </a:rPr>
              <a:t> se refiere a una sentencia en otro proceso de extinción de dominio.</a:t>
            </a:r>
          </a:p>
          <a:p>
            <a:pPr algn="just"/>
            <a:endParaRPr lang="es-PE" sz="2000" dirty="0">
              <a:solidFill>
                <a:srgbClr val="000000"/>
              </a:solidFill>
              <a:latin typeface="+mj-lt"/>
            </a:endParaRPr>
          </a:p>
          <a:p>
            <a:pPr algn="just"/>
            <a:r>
              <a:rPr lang="es-PE" sz="2000" dirty="0">
                <a:solidFill>
                  <a:srgbClr val="000000"/>
                </a:solidFill>
                <a:latin typeface="+mj-lt"/>
              </a:rPr>
              <a:t>2.     Sentencias absolutorias penales</a:t>
            </a:r>
          </a:p>
          <a:p>
            <a:pPr algn="just"/>
            <a:endParaRPr lang="es-PE" sz="2000" dirty="0">
              <a:solidFill>
                <a:srgbClr val="000000"/>
              </a:solidFill>
              <a:latin typeface="+mj-lt"/>
            </a:endParaRPr>
          </a:p>
          <a:p>
            <a:pPr algn="just"/>
            <a:r>
              <a:rPr lang="es-PE" sz="2000" dirty="0">
                <a:solidFill>
                  <a:srgbClr val="000000"/>
                </a:solidFill>
                <a:latin typeface="+mj-lt"/>
              </a:rPr>
              <a:t>No impiden emitir una sentencia de extinción de dominio, ya que no existe el requisito de identidad subjetiva, ya que la extinción opera sobre bienes y el proceso penal contra personas.</a:t>
            </a:r>
          </a:p>
          <a:p>
            <a:pPr algn="just"/>
            <a:endParaRPr lang="es-PE" sz="2000" dirty="0">
              <a:solidFill>
                <a:srgbClr val="000000"/>
              </a:solidFill>
              <a:latin typeface="+mj-lt"/>
            </a:endParaRPr>
          </a:p>
          <a:p>
            <a:pPr algn="just"/>
            <a:r>
              <a:rPr lang="es-PE" sz="2000" dirty="0">
                <a:solidFill>
                  <a:srgbClr val="000000"/>
                </a:solidFill>
                <a:latin typeface="+mj-lt"/>
              </a:rPr>
              <a:t>Y en el caso de resoluciones donde se emite pronunciamiento sobre la legalidad de la adquisición o del uso del bien? Procede el proceso de extinción de dominio?</a:t>
            </a:r>
          </a:p>
          <a:p>
            <a:pPr marL="457200" indent="-457200" algn="just">
              <a:buAutoNum type="arabicPeriod"/>
            </a:pPr>
            <a:endParaRPr lang="es-PE" sz="2000" b="1" dirty="0">
              <a:solidFill>
                <a:srgbClr val="000000"/>
              </a:solidFill>
              <a:latin typeface="+mj-lt"/>
            </a:endParaRPr>
          </a:p>
        </p:txBody>
      </p:sp>
    </p:spTree>
    <p:extLst>
      <p:ext uri="{BB962C8B-B14F-4D97-AF65-F5344CB8AC3E}">
        <p14:creationId xmlns:p14="http://schemas.microsoft.com/office/powerpoint/2010/main" val="3474805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graphicFrame>
        <p:nvGraphicFramePr>
          <p:cNvPr id="2" name="Tabla 1">
            <a:extLst>
              <a:ext uri="{FF2B5EF4-FFF2-40B4-BE49-F238E27FC236}">
                <a16:creationId xmlns:a16="http://schemas.microsoft.com/office/drawing/2014/main" id="{34AC0C7C-A8BE-87C7-A0E1-304CF0BBA000}"/>
              </a:ext>
            </a:extLst>
          </p:cNvPr>
          <p:cNvGraphicFramePr>
            <a:graphicFrameLocks noGrp="1"/>
          </p:cNvGraphicFramePr>
          <p:nvPr>
            <p:extLst>
              <p:ext uri="{D42A27DB-BD31-4B8C-83A1-F6EECF244321}">
                <p14:modId xmlns:p14="http://schemas.microsoft.com/office/powerpoint/2010/main" val="3349375368"/>
              </p:ext>
            </p:extLst>
          </p:nvPr>
        </p:nvGraphicFramePr>
        <p:xfrm>
          <a:off x="1548245" y="1946073"/>
          <a:ext cx="8955619" cy="3661852"/>
        </p:xfrm>
        <a:graphic>
          <a:graphicData uri="http://schemas.openxmlformats.org/drawingml/2006/table">
            <a:tbl>
              <a:tblPr firstRow="1" firstCol="1" bandRow="1">
                <a:tableStyleId>{5C22544A-7EE6-4342-B048-85BDC9FD1C3A}</a:tableStyleId>
              </a:tblPr>
              <a:tblGrid>
                <a:gridCol w="3761510">
                  <a:extLst>
                    <a:ext uri="{9D8B030D-6E8A-4147-A177-3AD203B41FA5}">
                      <a16:colId xmlns:a16="http://schemas.microsoft.com/office/drawing/2014/main" val="2025035804"/>
                    </a:ext>
                  </a:extLst>
                </a:gridCol>
                <a:gridCol w="5194109">
                  <a:extLst>
                    <a:ext uri="{9D8B030D-6E8A-4147-A177-3AD203B41FA5}">
                      <a16:colId xmlns:a16="http://schemas.microsoft.com/office/drawing/2014/main" val="4071655278"/>
                    </a:ext>
                  </a:extLst>
                </a:gridCol>
              </a:tblGrid>
              <a:tr h="583714">
                <a:tc gridSpan="2">
                  <a:txBody>
                    <a:bodyPr/>
                    <a:lstStyle/>
                    <a:p>
                      <a:pPr marL="457200" algn="ctr">
                        <a:lnSpc>
                          <a:spcPct val="107000"/>
                        </a:lnSpc>
                        <a:spcAft>
                          <a:spcPts val="800"/>
                        </a:spcAft>
                      </a:pPr>
                      <a:r>
                        <a:rPr lang="es-PE" sz="1800" dirty="0">
                          <a:effectLst/>
                          <a:latin typeface="+mj-lt"/>
                        </a:rPr>
                        <a:t>CASO EUROS</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tc hMerge="1">
                  <a:txBody>
                    <a:bodyPr/>
                    <a:lstStyle/>
                    <a:p>
                      <a:endParaRPr lang="es-PE"/>
                    </a:p>
                  </a:txBody>
                  <a:tcPr/>
                </a:tc>
                <a:extLst>
                  <a:ext uri="{0D108BD9-81ED-4DB2-BD59-A6C34878D82A}">
                    <a16:rowId xmlns:a16="http://schemas.microsoft.com/office/drawing/2014/main" val="1238569477"/>
                  </a:ext>
                </a:extLst>
              </a:tr>
              <a:tr h="624397">
                <a:tc>
                  <a:txBody>
                    <a:bodyPr/>
                    <a:lstStyle/>
                    <a:p>
                      <a:pPr marL="457200">
                        <a:lnSpc>
                          <a:spcPct val="107000"/>
                        </a:lnSpc>
                      </a:pPr>
                      <a:r>
                        <a:rPr lang="es-PE" sz="1800">
                          <a:effectLst/>
                          <a:latin typeface="+mj-lt"/>
                        </a:rPr>
                        <a:t>OBJETO DE LA EXTINCIÓN DE DOMINIO</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07000"/>
                        </a:lnSpc>
                        <a:spcAft>
                          <a:spcPts val="800"/>
                        </a:spcAft>
                      </a:pPr>
                      <a:r>
                        <a:rPr lang="es-PE" sz="1800" dirty="0">
                          <a:effectLst/>
                          <a:latin typeface="+mj-lt"/>
                        </a:rPr>
                        <a:t>190,000 euros</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2819807"/>
                  </a:ext>
                </a:extLst>
              </a:tr>
              <a:tr h="988926">
                <a:tc>
                  <a:txBody>
                    <a:bodyPr/>
                    <a:lstStyle/>
                    <a:p>
                      <a:pPr marL="457200">
                        <a:lnSpc>
                          <a:spcPct val="107000"/>
                        </a:lnSpc>
                      </a:pPr>
                      <a:r>
                        <a:rPr lang="es-PE" sz="1800">
                          <a:effectLst/>
                          <a:latin typeface="+mj-lt"/>
                        </a:rPr>
                        <a:t>CAUSALES DE EXTINCIÓN DE DOMINIO</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07000"/>
                        </a:lnSpc>
                        <a:spcAft>
                          <a:spcPts val="800"/>
                        </a:spcAft>
                      </a:pPr>
                      <a:r>
                        <a:rPr lang="es-PE" sz="1800" dirty="0">
                          <a:effectLst/>
                          <a:latin typeface="+mj-lt"/>
                        </a:rPr>
                        <a:t>Artículo 7.1. b) (D. </a:t>
                      </a:r>
                      <a:r>
                        <a:rPr lang="es-PE" sz="1800" dirty="0" err="1">
                          <a:effectLst/>
                          <a:latin typeface="+mj-lt"/>
                        </a:rPr>
                        <a:t>Leg</a:t>
                      </a:r>
                      <a:r>
                        <a:rPr lang="es-PE" sz="1800" dirty="0">
                          <a:effectLst/>
                          <a:latin typeface="+mj-lt"/>
                        </a:rPr>
                        <a:t>. 1373): Incremento patrimonial no justificado vinculado razonablemente a actividades ilícitas (art. III, inc. .3.11)</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7111351"/>
                  </a:ext>
                </a:extLst>
              </a:tr>
              <a:tr h="654333">
                <a:tc>
                  <a:txBody>
                    <a:bodyPr/>
                    <a:lstStyle/>
                    <a:p>
                      <a:pPr marL="457200" algn="just">
                        <a:lnSpc>
                          <a:spcPct val="107000"/>
                        </a:lnSpc>
                      </a:pPr>
                      <a:r>
                        <a:rPr lang="es-PE" sz="1800">
                          <a:effectLst/>
                          <a:latin typeface="+mj-lt"/>
                        </a:rPr>
                        <a:t>REQUERIDO</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pPr>
                      <a:r>
                        <a:rPr lang="es-PE" sz="1800" dirty="0">
                          <a:effectLst/>
                          <a:latin typeface="+mj-lt"/>
                        </a:rPr>
                        <a:t>Propietario 1 – 1000, 000 euros</a:t>
                      </a:r>
                    </a:p>
                    <a:p>
                      <a:pPr marL="457200" algn="just">
                        <a:lnSpc>
                          <a:spcPct val="107000"/>
                        </a:lnSpc>
                        <a:spcAft>
                          <a:spcPts val="800"/>
                        </a:spcAft>
                      </a:pPr>
                      <a:r>
                        <a:rPr lang="es-PE" sz="1800" dirty="0">
                          <a:effectLst/>
                          <a:latin typeface="+mj-lt"/>
                        </a:rPr>
                        <a:t>Propietario 2 – 90, 000 euros</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8099098"/>
                  </a:ext>
                </a:extLst>
              </a:tr>
              <a:tr h="638437">
                <a:tc>
                  <a:txBody>
                    <a:bodyPr/>
                    <a:lstStyle/>
                    <a:p>
                      <a:pPr marL="457200" algn="just">
                        <a:lnSpc>
                          <a:spcPct val="107000"/>
                        </a:lnSpc>
                      </a:pPr>
                      <a:r>
                        <a:rPr lang="es-PE" sz="1800">
                          <a:effectLst/>
                          <a:latin typeface="+mj-lt"/>
                        </a:rPr>
                        <a:t>VINCULACIÓN A ACTIVIDADAD ILÍCITA</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es-PE" sz="1800" dirty="0">
                          <a:effectLst/>
                          <a:latin typeface="+mj-lt"/>
                        </a:rPr>
                        <a:t>Lavado de Activos y Tráfico Ilícito de Drogas</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0386837"/>
                  </a:ext>
                </a:extLst>
              </a:tr>
            </a:tbl>
          </a:graphicData>
        </a:graphic>
      </p:graphicFrame>
    </p:spTree>
    <p:extLst>
      <p:ext uri="{BB962C8B-B14F-4D97-AF65-F5344CB8AC3E}">
        <p14:creationId xmlns:p14="http://schemas.microsoft.com/office/powerpoint/2010/main" val="149970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3203118"/>
            <a:ext cx="5339200" cy="1275600"/>
          </a:xfrm>
          <a:prstGeom prst="rect">
            <a:avLst/>
          </a:prstGeom>
        </p:spPr>
        <p:txBody>
          <a:bodyPr spcFirstLastPara="1" vert="horz" wrap="square" lIns="121900" tIns="121900" rIns="121900" bIns="121900" rtlCol="0" anchor="b" anchorCtr="0">
            <a:noAutofit/>
          </a:bodyPr>
          <a:lstStyle/>
          <a:p>
            <a:r>
              <a:rPr lang="es-PE" sz="4400" b="1" dirty="0">
                <a:latin typeface="Poppins" panose="020B0502040204020203" pitchFamily="2" charset="0"/>
                <a:ea typeface="Arial" panose="020B0604020202020204" pitchFamily="34" charset="0"/>
                <a:cs typeface="Poppins" panose="020B0502040204020203" pitchFamily="2" charset="0"/>
              </a:rPr>
              <a:t>La naturaleza </a:t>
            </a:r>
            <a:r>
              <a:rPr lang="es-PE" sz="4400" b="1" dirty="0">
                <a:effectLst/>
                <a:latin typeface="Poppins" panose="020B0502040204020203" pitchFamily="2" charset="0"/>
                <a:ea typeface="Arial" panose="020B0604020202020204" pitchFamily="34" charset="0"/>
                <a:cs typeface="Poppins" panose="020B0502040204020203" pitchFamily="2" charset="0"/>
              </a:rPr>
              <a:t>de la Extinción de Dominio</a:t>
            </a:r>
            <a:endParaRPr lang="es-PE" sz="4400" b="1" dirty="0">
              <a:latin typeface="Poppins" panose="020B0502040204020203" pitchFamily="2" charset="0"/>
              <a:cs typeface="Poppins" panose="020B0502040204020203" pitchFamily="2" charset="0"/>
            </a:endParaRPr>
          </a:p>
        </p:txBody>
      </p:sp>
      <p:sp>
        <p:nvSpPr>
          <p:cNvPr id="459" name="Google Shape;459;p39"/>
          <p:cNvSpPr txBox="1">
            <a:spLocks noGrp="1"/>
          </p:cNvSpPr>
          <p:nvPr>
            <p:ph type="subTitle" idx="1"/>
          </p:nvPr>
        </p:nvSpPr>
        <p:spPr>
          <a:xfrm>
            <a:off x="3426400" y="4913752"/>
            <a:ext cx="5339200" cy="1046400"/>
          </a:xfrm>
          <a:prstGeom prst="rect">
            <a:avLst/>
          </a:prstGeom>
        </p:spPr>
        <p:txBody>
          <a:bodyPr spcFirstLastPara="1" vert="horz" wrap="square" lIns="121900" tIns="121900" rIns="121900" bIns="121900" rtlCol="0" anchor="t" anchorCtr="0">
            <a:noAutofit/>
          </a:bodyPr>
          <a:lstStyle/>
          <a:p>
            <a:pPr marL="0" indent="0"/>
            <a:endParaRPr sz="1800" dirty="0">
              <a:latin typeface="Poppins" panose="020B0604020202020204" charset="0"/>
              <a:cs typeface="Poppins" panose="020B0604020202020204" charset="0"/>
            </a:endParaRP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Poppins"/>
                <a:ea typeface="Poppins"/>
                <a:cs typeface="Poppins"/>
                <a:sym typeface="Poppins"/>
              </a:rPr>
              <a:t>1</a:t>
            </a:r>
            <a:endParaRPr sz="8000" dirty="0">
              <a:solidFill>
                <a:srgbClr val="FFFFFF"/>
              </a:solidFill>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517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4" name="CuadroTexto 3">
            <a:extLst>
              <a:ext uri="{FF2B5EF4-FFF2-40B4-BE49-F238E27FC236}">
                <a16:creationId xmlns:a16="http://schemas.microsoft.com/office/drawing/2014/main" id="{BB075247-32AE-30E2-AB07-8B965C258F7A}"/>
              </a:ext>
            </a:extLst>
          </p:cNvPr>
          <p:cNvSpPr txBox="1"/>
          <p:nvPr/>
        </p:nvSpPr>
        <p:spPr>
          <a:xfrm>
            <a:off x="436179" y="1092038"/>
            <a:ext cx="11294329" cy="5875391"/>
          </a:xfrm>
          <a:prstGeom prst="rect">
            <a:avLst/>
          </a:prstGeom>
          <a:noFill/>
        </p:spPr>
        <p:txBody>
          <a:bodyPr wrap="square">
            <a:spAutoFit/>
          </a:bodyPr>
          <a:lstStyle/>
          <a:p>
            <a:pPr algn="just">
              <a:lnSpc>
                <a:spcPct val="107000"/>
              </a:lnSpc>
              <a:spcAft>
                <a:spcPts val="800"/>
              </a:spcAft>
            </a:pPr>
            <a:r>
              <a:rPr lang="es-PE" b="1" dirty="0">
                <a:effectLst/>
                <a:latin typeface="+mj-lt"/>
                <a:ea typeface="Times New Roman" panose="02020603050405020304" pitchFamily="18" charset="0"/>
                <a:cs typeface="Calibri" panose="020F0502020204030204" pitchFamily="34" charset="0"/>
              </a:rPr>
              <a:t>Situación Fáctica:</a:t>
            </a:r>
            <a:endParaRPr lang="es-PE"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dirty="0">
                <a:effectLst/>
                <a:latin typeface="+mj-lt"/>
                <a:ea typeface="Times New Roman" panose="02020603050405020304" pitchFamily="18" charset="0"/>
                <a:cs typeface="Calibri" panose="020F0502020204030204" pitchFamily="34" charset="0"/>
              </a:rPr>
              <a:t>En el año 2018, una persona que se trasladaba desde la ciudad de Lima a Aguas verdes (frontera con el Ecuador) en transporte interprovincial, fue intervenido en posesión de una mochila que contenía paquetes precintados de billetes en la nominación de euros, los mismos que ascendían a la cantidad de 190,000.00 euros y que a su vez presentaban adherencias de alcaloide de cocaína; señalando el intervenido que el dinero era de propiedad de otras dos personas, un ciudadano de nacionalidad peruana y otro de nacionalidad ecuatoriana; quienes </a:t>
            </a:r>
            <a:r>
              <a:rPr lang="es-PE" dirty="0" err="1">
                <a:effectLst/>
                <a:latin typeface="+mj-lt"/>
                <a:ea typeface="Times New Roman" panose="02020603050405020304" pitchFamily="18" charset="0"/>
                <a:cs typeface="Calibri" panose="020F0502020204030204" pitchFamily="34" charset="0"/>
              </a:rPr>
              <a:t>tenán</a:t>
            </a:r>
            <a:r>
              <a:rPr lang="es-PE" dirty="0">
                <a:effectLst/>
                <a:latin typeface="+mj-lt"/>
                <a:ea typeface="Times New Roman" panose="02020603050405020304" pitchFamily="18" charset="0"/>
                <a:cs typeface="Calibri" panose="020F0502020204030204" pitchFamily="34" charset="0"/>
              </a:rPr>
              <a:t> casas de cambio y pretendían acreditar la procedencia lícita de dicho dinero como producto de sus actividades como cambistas.</a:t>
            </a:r>
            <a:endParaRPr lang="es-PE" dirty="0">
              <a:latin typeface="+mj-lt"/>
              <a:ea typeface="Calibri" panose="020F0502020204030204" pitchFamily="34" charset="0"/>
              <a:cs typeface="Calibri" panose="020F0502020204030204" pitchFamily="34" charset="0"/>
            </a:endParaRPr>
          </a:p>
          <a:p>
            <a:pPr algn="just">
              <a:lnSpc>
                <a:spcPct val="107000"/>
              </a:lnSpc>
              <a:spcAft>
                <a:spcPts val="595"/>
              </a:spcAft>
            </a:pPr>
            <a:r>
              <a:rPr lang="es-PE" dirty="0">
                <a:effectLst/>
                <a:latin typeface="+mj-lt"/>
                <a:ea typeface="Times New Roman" panose="02020603050405020304" pitchFamily="18" charset="0"/>
                <a:cs typeface="Calibri" panose="020F0502020204030204" pitchFamily="34" charset="0"/>
              </a:rPr>
              <a:t>En el marco del proceso penal el Juzgado de Investigación preparatoria emitió una Resolución mediante la cual se sobreseyó el proceso penal seguido contra los acusados (propietarios del dinero) por el delito de Lavado de Activos, ello en virtud, de que la pericia contable practicada en el proceso penal, concluyó que no existía un incremento patrimonial no justificado de los acusados</a:t>
            </a:r>
            <a:endParaRPr lang="es-PE" dirty="0">
              <a:effectLst/>
              <a:latin typeface="+mj-lt"/>
              <a:ea typeface="Calibri" panose="020F0502020204030204" pitchFamily="34" charset="0"/>
              <a:cs typeface="Times New Roman" panose="02020603050405020304" pitchFamily="18" charset="0"/>
            </a:endParaRPr>
          </a:p>
          <a:p>
            <a:pPr algn="just">
              <a:lnSpc>
                <a:spcPct val="107000"/>
              </a:lnSpc>
              <a:spcAft>
                <a:spcPts val="595"/>
              </a:spcAft>
            </a:pPr>
            <a:r>
              <a:rPr lang="es-PE" dirty="0">
                <a:effectLst/>
                <a:latin typeface="+mj-lt"/>
                <a:ea typeface="Times New Roman" panose="02020603050405020304" pitchFamily="18" charset="0"/>
                <a:cs typeface="Calibri" panose="020F0502020204030204" pitchFamily="34" charset="0"/>
              </a:rPr>
              <a:t>En el proceso de Extinción de dominio se recabó la información bancaria, tributaria y registral de los acusados; </a:t>
            </a:r>
            <a:r>
              <a:rPr lang="es-PE" dirty="0" err="1">
                <a:effectLst/>
                <a:latin typeface="+mj-lt"/>
                <a:ea typeface="Times New Roman" panose="02020603050405020304" pitchFamily="18" charset="0"/>
                <a:cs typeface="Calibri" panose="020F0502020204030204" pitchFamily="34" charset="0"/>
              </a:rPr>
              <a:t>disponiendose</a:t>
            </a:r>
            <a:r>
              <a:rPr lang="es-PE" dirty="0">
                <a:effectLst/>
                <a:latin typeface="+mj-lt"/>
                <a:ea typeface="Times New Roman" panose="02020603050405020304" pitchFamily="18" charset="0"/>
                <a:cs typeface="Calibri" panose="020F0502020204030204" pitchFamily="34" charset="0"/>
              </a:rPr>
              <a:t> la realización de una pericia </a:t>
            </a:r>
            <a:r>
              <a:rPr lang="es-PE" dirty="0" err="1">
                <a:effectLst/>
                <a:latin typeface="+mj-lt"/>
                <a:ea typeface="Times New Roman" panose="02020603050405020304" pitchFamily="18" charset="0"/>
                <a:cs typeface="Calibri" panose="020F0502020204030204" pitchFamily="34" charset="0"/>
              </a:rPr>
              <a:t>fiannciera</a:t>
            </a:r>
            <a:r>
              <a:rPr lang="es-PE" dirty="0">
                <a:effectLst/>
                <a:latin typeface="+mj-lt"/>
                <a:ea typeface="Times New Roman" panose="02020603050405020304" pitchFamily="18" charset="0"/>
                <a:cs typeface="Calibri" panose="020F0502020204030204" pitchFamily="34" charset="0"/>
              </a:rPr>
              <a:t> contable la misma que </a:t>
            </a:r>
            <a:r>
              <a:rPr lang="es-PE" dirty="0" err="1">
                <a:effectLst/>
                <a:latin typeface="+mj-lt"/>
                <a:ea typeface="Times New Roman" panose="02020603050405020304" pitchFamily="18" charset="0"/>
                <a:cs typeface="Calibri" panose="020F0502020204030204" pitchFamily="34" charset="0"/>
              </a:rPr>
              <a:t>conluyó</a:t>
            </a:r>
            <a:r>
              <a:rPr lang="es-PE" dirty="0">
                <a:effectLst/>
                <a:latin typeface="+mj-lt"/>
                <a:ea typeface="Times New Roman" panose="02020603050405020304" pitchFamily="18" charset="0"/>
                <a:cs typeface="Calibri" panose="020F0502020204030204" pitchFamily="34" charset="0"/>
              </a:rPr>
              <a:t> la existencia de un incremento patrimonial no justificado en fuente lícita; en mérito a lo cual se procedió a formular Demanda Declaratoria de Extinción de dominio sobre el dinero en moneda nacional (Euros); realizadas las audiencias correspondientes se obtuvo una sentencia fundada en primera instancia.</a:t>
            </a:r>
            <a:endParaRPr lang="es-PE"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PE" sz="1800" dirty="0">
                <a:effectLst/>
                <a:latin typeface="Calibri" panose="020F0502020204030204" pitchFamily="34" charset="0"/>
                <a:ea typeface="Times New Roman" panose="02020603050405020304" pitchFamily="18" charset="0"/>
                <a:cs typeface="Calibri" panose="020F0502020204030204" pitchFamily="34" charset="0"/>
              </a:rPr>
              <a:t> </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4640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4" name="CuadroTexto 3">
            <a:extLst>
              <a:ext uri="{FF2B5EF4-FFF2-40B4-BE49-F238E27FC236}">
                <a16:creationId xmlns:a16="http://schemas.microsoft.com/office/drawing/2014/main" id="{0E45DC63-9543-2DD7-4ADD-8315D215DDF7}"/>
              </a:ext>
            </a:extLst>
          </p:cNvPr>
          <p:cNvSpPr txBox="1"/>
          <p:nvPr/>
        </p:nvSpPr>
        <p:spPr>
          <a:xfrm>
            <a:off x="529937" y="969264"/>
            <a:ext cx="10879282" cy="6120458"/>
          </a:xfrm>
          <a:prstGeom prst="rect">
            <a:avLst/>
          </a:prstGeom>
          <a:noFill/>
        </p:spPr>
        <p:txBody>
          <a:bodyPr wrap="square">
            <a:spAutoFit/>
          </a:bodyPr>
          <a:lstStyle/>
          <a:p>
            <a:pPr algn="just">
              <a:lnSpc>
                <a:spcPct val="107000"/>
              </a:lnSpc>
              <a:spcAft>
                <a:spcPts val="800"/>
              </a:spcAft>
            </a:pPr>
            <a:r>
              <a:rPr lang="es-PE" sz="1800" b="1" dirty="0">
                <a:solidFill>
                  <a:srgbClr val="000000"/>
                </a:solidFill>
                <a:effectLst/>
                <a:latin typeface="+mj-lt"/>
                <a:ea typeface="Calibri" panose="020F0502020204030204" pitchFamily="34" charset="0"/>
                <a:cs typeface="Calibri" panose="020F0502020204030204" pitchFamily="34" charset="0"/>
              </a:rPr>
              <a:t>Vínculo de los bienes con alguna actividad ilícita</a:t>
            </a:r>
            <a:endParaRPr lang="es-PE" sz="1800" dirty="0">
              <a:effectLst/>
              <a:latin typeface="+mj-lt"/>
              <a:ea typeface="Calibri" panose="020F0502020204030204" pitchFamily="34" charset="0"/>
              <a:cs typeface="Times New Roman" panose="02020603050405020304" pitchFamily="18" charset="0"/>
            </a:endParaRPr>
          </a:p>
          <a:p>
            <a:pPr algn="just">
              <a:lnSpc>
                <a:spcPct val="107000"/>
              </a:lnSpc>
            </a:pPr>
            <a:r>
              <a:rPr lang="es-PE" sz="1800" dirty="0">
                <a:solidFill>
                  <a:srgbClr val="000000"/>
                </a:solidFill>
                <a:effectLst/>
                <a:latin typeface="+mj-lt"/>
                <a:ea typeface="Calibri" panose="020F0502020204030204" pitchFamily="34" charset="0"/>
                <a:cs typeface="Calibri" panose="020F0502020204030204" pitchFamily="34" charset="0"/>
              </a:rPr>
              <a:t>Debido a la autonomía del proceso de extinción de dominio de todo otro tipo de proceso, especialmente del proceso penal, esta vinculación entre los bienes y la actividad ilícita no puede ser específica, esto es, no se requiere la identificación de una actividad ilícita de forma específica, basta con establecer el nexo causal con una actividad ilícita de forma genérica, de forma similar con lo que sucede con el Lavado de Activos, donde el origen ilícito de los bienes y el nexo con las actividades ilícitas se deba realizar de manera genérica y no específica.</a:t>
            </a:r>
          </a:p>
          <a:p>
            <a:pPr algn="just">
              <a:lnSpc>
                <a:spcPct val="107000"/>
              </a:lnSpc>
            </a:pPr>
            <a:endParaRPr lang="es-PE" dirty="0">
              <a:solidFill>
                <a:srgbClr val="000000"/>
              </a:solidFill>
              <a:latin typeface="+mj-lt"/>
              <a:ea typeface="Calibri" panose="020F0502020204030204" pitchFamily="34" charset="0"/>
              <a:cs typeface="Calibri" panose="020F0502020204030204" pitchFamily="34" charset="0"/>
            </a:endParaRPr>
          </a:p>
          <a:p>
            <a:pPr algn="just">
              <a:lnSpc>
                <a:spcPct val="107000"/>
              </a:lnSpc>
            </a:pPr>
            <a:r>
              <a:rPr lang="es-PE" sz="1800" b="1" dirty="0">
                <a:solidFill>
                  <a:srgbClr val="000000"/>
                </a:solidFill>
                <a:effectLst/>
                <a:latin typeface="+mj-lt"/>
                <a:ea typeface="Calibri" panose="020F0502020204030204" pitchFamily="34" charset="0"/>
                <a:cs typeface="Calibri" panose="020F0502020204030204" pitchFamily="34" charset="0"/>
              </a:rPr>
              <a:t>Obligación del requerido de acreditar el origen de los bienes</a:t>
            </a:r>
            <a:endParaRPr lang="es-PE" sz="18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sz="1800" dirty="0">
                <a:solidFill>
                  <a:srgbClr val="000000"/>
                </a:solidFill>
                <a:effectLst/>
                <a:latin typeface="+mj-lt"/>
                <a:ea typeface="Calibri" panose="020F0502020204030204" pitchFamily="34" charset="0"/>
                <a:cs typeface="Calibri" panose="020F0502020204030204" pitchFamily="34" charset="0"/>
              </a:rPr>
              <a:t>La obligación del requerido, titular de los bienes, de acreditar el origen lícito de sus bienes se encuentra contenida en el numeral 2.9 del artículo 2° del Título Preliminar del Decreto Legislativo 1373 que prescribe </a:t>
            </a:r>
            <a:r>
              <a:rPr lang="es-PE" sz="1800" i="1" dirty="0">
                <a:solidFill>
                  <a:srgbClr val="000000"/>
                </a:solidFill>
                <a:effectLst/>
                <a:latin typeface="+mj-lt"/>
                <a:ea typeface="Calibri" panose="020F0502020204030204" pitchFamily="34" charset="0"/>
                <a:cs typeface="Calibri" panose="020F0502020204030204" pitchFamily="34" charset="0"/>
              </a:rPr>
              <a:t>“Carga de la prueba: para la admisión a trámite de la demanda de extinción de dominio, corresponde al Fiscal ofrecer las pruebas o indicios concurrentes y razonables del origen o destino ilícito del bien. Admitida a trámite la demanda, corresponde al requerido demostrar el origen o destino lícito del mismo.”</a:t>
            </a:r>
            <a:endParaRPr lang="es-PE" sz="18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sz="1800" dirty="0">
                <a:solidFill>
                  <a:srgbClr val="000000"/>
                </a:solidFill>
                <a:effectLst/>
                <a:latin typeface="+mj-lt"/>
                <a:ea typeface="Calibri" panose="020F0502020204030204" pitchFamily="34" charset="0"/>
                <a:cs typeface="Calibri" panose="020F0502020204030204" pitchFamily="34" charset="0"/>
              </a:rPr>
              <a:t>Por tanto, el Fiscal tiene la obligación de presentar las pruebas o indicios que acrediten el origen o destinación ilícita del bien, ante esta propuesta probatoria el requerido no puede permanecer indiferente y procurar acreditar el origen o destinación lícita del bien, de no hacerlo, con lo acreditado por la Fiscalía, el Juez deberá declara fundada la demanda de extinción de dominio.</a:t>
            </a:r>
            <a:endParaRPr lang="es-PE" sz="18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P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7745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4" name="CuadroTexto 3">
            <a:extLst>
              <a:ext uri="{FF2B5EF4-FFF2-40B4-BE49-F238E27FC236}">
                <a16:creationId xmlns:a16="http://schemas.microsoft.com/office/drawing/2014/main" id="{DBB9E3DF-AD79-EC8F-CEE8-95E0DD52A1B2}"/>
              </a:ext>
            </a:extLst>
          </p:cNvPr>
          <p:cNvSpPr txBox="1"/>
          <p:nvPr/>
        </p:nvSpPr>
        <p:spPr>
          <a:xfrm>
            <a:off x="436179" y="1092038"/>
            <a:ext cx="11097730" cy="5710089"/>
          </a:xfrm>
          <a:prstGeom prst="rect">
            <a:avLst/>
          </a:prstGeom>
          <a:noFill/>
        </p:spPr>
        <p:txBody>
          <a:bodyPr wrap="square">
            <a:spAutoFit/>
          </a:bodyPr>
          <a:lstStyle/>
          <a:p>
            <a:pPr algn="just">
              <a:lnSpc>
                <a:spcPct val="107000"/>
              </a:lnSpc>
            </a:pPr>
            <a:r>
              <a:rPr lang="es-PE" sz="1800" dirty="0">
                <a:solidFill>
                  <a:srgbClr val="000000"/>
                </a:solidFill>
                <a:effectLst/>
                <a:latin typeface="+mj-lt"/>
                <a:ea typeface="Calibri" panose="020F0502020204030204" pitchFamily="34" charset="0"/>
                <a:cs typeface="Calibri" panose="020F0502020204030204" pitchFamily="34" charset="0"/>
              </a:rPr>
              <a:t>Así, en este caso, en ejercicio de la carga solidaria de la prueba, le corresponde a los requeridos aportar los elementos probatorios idóneos que permiten establecer el origen lícito del dinero incautado y romper el vínculo entre la actividad ilícita y el origen del bien, ya sea aportando documentación donde se acredite que sus empresas generan ingresos, o presentar sus respectivas declaraciones de renta, ello además de probar sobre la actividad lícita que han desempeñado a través del paso de los años, ya sea como prestamistas, cambistas o comerciantes, y que dicha actividad les permitió obtener ingresos que constituyen el dinero objeto de extinción de dominio. Así, actividad más ingresos, deben ser debidamente soportados por el requerido, de lo contrario, la tesis de la Fiscalía cobrará fuerza para que se declare la extinción de dominio.</a:t>
            </a:r>
          </a:p>
          <a:p>
            <a:pPr algn="just">
              <a:lnSpc>
                <a:spcPct val="107000"/>
              </a:lnSpc>
            </a:pPr>
            <a:endParaRPr lang="es-PE" sz="1800" dirty="0">
              <a:solidFill>
                <a:srgbClr val="000000"/>
              </a:solidFill>
              <a:effectLst/>
              <a:latin typeface="+mj-lt"/>
              <a:ea typeface="Calibri" panose="020F0502020204030204" pitchFamily="34" charset="0"/>
              <a:cs typeface="Calibri" panose="020F0502020204030204" pitchFamily="34" charset="0"/>
            </a:endParaRPr>
          </a:p>
          <a:p>
            <a:pPr algn="just">
              <a:lnSpc>
                <a:spcPct val="107000"/>
              </a:lnSpc>
            </a:pPr>
            <a:r>
              <a:rPr lang="es-PE" sz="1800" b="1" dirty="0">
                <a:solidFill>
                  <a:srgbClr val="000000"/>
                </a:solidFill>
                <a:effectLst/>
                <a:latin typeface="+mj-lt"/>
                <a:ea typeface="Calibri" panose="020F0502020204030204" pitchFamily="34" charset="0"/>
                <a:cs typeface="Calibri" panose="020F0502020204030204" pitchFamily="34" charset="0"/>
              </a:rPr>
              <a:t>Sobre el origen ilícito de los bienes </a:t>
            </a:r>
            <a:endParaRPr lang="es-PE" sz="1800" dirty="0">
              <a:effectLst/>
              <a:latin typeface="+mj-lt"/>
              <a:ea typeface="Calibri" panose="020F0502020204030204" pitchFamily="34" charset="0"/>
              <a:cs typeface="Times New Roman" panose="02020603050405020304" pitchFamily="18" charset="0"/>
            </a:endParaRPr>
          </a:p>
          <a:p>
            <a:pPr algn="just">
              <a:lnSpc>
                <a:spcPct val="107000"/>
              </a:lnSpc>
            </a:pPr>
            <a:r>
              <a:rPr lang="es-PE" sz="1800" dirty="0">
                <a:solidFill>
                  <a:srgbClr val="000000"/>
                </a:solidFill>
                <a:effectLst/>
                <a:latin typeface="+mj-lt"/>
                <a:ea typeface="Calibri" panose="020F0502020204030204" pitchFamily="34" charset="0"/>
                <a:cs typeface="Calibri" panose="020F0502020204030204" pitchFamily="34" charset="0"/>
              </a:rPr>
              <a:t>Como se ha dicho, a efectos de determinar la procedencia ilícita de los bienes objeto de extinción de dominio, se puede recurrir a la prueba indiciaria, de donde podemos inferir de manera razonable el origen ilícito de los mismos descartando otros posibles orígenes en concreto, se puede recurrir a los siguientes indicios: a) incrementos inusuales o crecimientos injustificados del patrimonio, o la realización de actividades financieras anómalas – por su cuantía y su dinámica-, b) la inexistencia de negocios o actividades económicas o comerciales lícitas que justifiquen el incremento patrimonial o las trasmisiones dinerarias, y c) la constatación de algún vínculo o conexión con actividades delictivas con capacidad de generar ganancia ilegales o con personas o grupos relacionados con los mismos. (</a:t>
            </a:r>
            <a:r>
              <a:rPr lang="es-PE" sz="1800" dirty="0">
                <a:effectLst/>
                <a:latin typeface="+mj-lt"/>
                <a:ea typeface="Calibri" panose="020F0502020204030204" pitchFamily="34" charset="0"/>
                <a:cs typeface="Calibri" panose="020F0502020204030204" pitchFamily="34" charset="0"/>
              </a:rPr>
              <a:t>Sentencia de ED – Barras de Oro (Callao) Exp. 13-2019 /JEED Callao.)</a:t>
            </a:r>
            <a:endParaRPr lang="es-PE" sz="18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9482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13162D-15A3-FE82-4D09-D53E1894947C}"/>
              </a:ext>
            </a:extLst>
          </p:cNvPr>
          <p:cNvSpPr txBox="1"/>
          <p:nvPr/>
        </p:nvSpPr>
        <p:spPr>
          <a:xfrm>
            <a:off x="338328" y="1311626"/>
            <a:ext cx="8705223" cy="523220"/>
          </a:xfrm>
          <a:prstGeom prst="rect">
            <a:avLst/>
          </a:prstGeom>
          <a:noFill/>
        </p:spPr>
        <p:txBody>
          <a:bodyPr wrap="square">
            <a:spAutoFit/>
          </a:bodyPr>
          <a:lstStyle/>
          <a:p>
            <a:r>
              <a:rPr lang="es-PE" sz="2800" b="1" i="0" u="none" strike="noStrike" baseline="0" dirty="0">
                <a:solidFill>
                  <a:srgbClr val="000000"/>
                </a:solidFill>
              </a:rPr>
              <a:t>PRINCIPIO DE LA BUENA FE</a:t>
            </a:r>
            <a:endParaRPr lang="es-PE" sz="2800" dirty="0"/>
          </a:p>
        </p:txBody>
      </p:sp>
      <p:sp>
        <p:nvSpPr>
          <p:cNvPr id="6" name="CuadroTexto 5">
            <a:extLst>
              <a:ext uri="{FF2B5EF4-FFF2-40B4-BE49-F238E27FC236}">
                <a16:creationId xmlns:a16="http://schemas.microsoft.com/office/drawing/2014/main" id="{2CD2FEE2-757C-4E53-35A0-0A66895941CE}"/>
              </a:ext>
            </a:extLst>
          </p:cNvPr>
          <p:cNvSpPr txBox="1"/>
          <p:nvPr/>
        </p:nvSpPr>
        <p:spPr>
          <a:xfrm>
            <a:off x="436179" y="1940191"/>
            <a:ext cx="11180857" cy="3331681"/>
          </a:xfrm>
          <a:prstGeom prst="rect">
            <a:avLst/>
          </a:prstGeom>
          <a:noFill/>
        </p:spPr>
        <p:txBody>
          <a:bodyPr wrap="square">
            <a:spAutoFit/>
          </a:bodyPr>
          <a:lstStyle/>
          <a:p>
            <a:pPr algn="l"/>
            <a:endParaRPr lang="es-PE" sz="1050" b="0" i="0" u="none" strike="noStrike" baseline="0" dirty="0">
              <a:solidFill>
                <a:srgbClr val="000000"/>
              </a:solidFill>
              <a:latin typeface="Century Gothic" panose="020B0502020202020204" pitchFamily="34" charset="0"/>
            </a:endParaRPr>
          </a:p>
          <a:p>
            <a:pPr marL="342900" indent="-342900" algn="just">
              <a:buAutoNum type="alphaUcParenR"/>
            </a:pPr>
            <a:r>
              <a:rPr lang="es-PE" sz="2000" b="0" i="0" u="none" strike="noStrike" baseline="0" dirty="0">
                <a:solidFill>
                  <a:srgbClr val="000000"/>
                </a:solidFill>
                <a:latin typeface="+mj-lt"/>
              </a:rPr>
              <a:t>Evolución Histórica</a:t>
            </a:r>
          </a:p>
          <a:p>
            <a:pPr algn="just"/>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El concepto de fe nace en Roma , algunos la diferencian dela bona fides, ya que éste primer término es una noción moral, más no jurídica. De este principio derivan los conceptos de buena fe simple, y buena fe cualificada que es la misma creadora de derechos y en la que se exige del individuo un comportamiento </a:t>
            </a:r>
            <a:r>
              <a:rPr lang="es-PE" sz="2000" b="1" i="0" u="none" strike="noStrike" baseline="0" dirty="0">
                <a:solidFill>
                  <a:srgbClr val="000000"/>
                </a:solidFill>
                <a:latin typeface="+mj-lt"/>
              </a:rPr>
              <a:t>prudente y diligente</a:t>
            </a:r>
            <a:r>
              <a:rPr lang="es-PE" sz="2000" b="0" i="0" u="none" strike="noStrike" baseline="0" dirty="0">
                <a:solidFill>
                  <a:srgbClr val="000000"/>
                </a:solidFill>
                <a:latin typeface="+mj-lt"/>
              </a:rPr>
              <a:t>.</a:t>
            </a:r>
          </a:p>
          <a:p>
            <a:pPr algn="just"/>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Para los romanos existían contratos de buena fe y contratos que se enmarcaban dentro del derecho o la ley positiva. En Roma los contratos llevados a cabo de buena fe eran: la compraventa; el mutuo; la permuta. Se obligaban las partes a lo que se pactaba y se realizaba entre personas justas y leales.</a:t>
            </a:r>
          </a:p>
        </p:txBody>
      </p:sp>
    </p:spTree>
    <p:extLst>
      <p:ext uri="{BB962C8B-B14F-4D97-AF65-F5344CB8AC3E}">
        <p14:creationId xmlns:p14="http://schemas.microsoft.com/office/powerpoint/2010/main" val="1784692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B8998B16-3D13-FBAA-2FB5-835B3B48FBEC}"/>
              </a:ext>
            </a:extLst>
          </p:cNvPr>
          <p:cNvSpPr txBox="1"/>
          <p:nvPr/>
        </p:nvSpPr>
        <p:spPr>
          <a:xfrm>
            <a:off x="436179" y="1558641"/>
            <a:ext cx="11294329" cy="3754874"/>
          </a:xfrm>
          <a:prstGeom prst="rect">
            <a:avLst/>
          </a:prstGeom>
          <a:noFill/>
        </p:spPr>
        <p:txBody>
          <a:bodyPr wrap="square">
            <a:spAutoFit/>
          </a:bodyPr>
          <a:lstStyle/>
          <a:p>
            <a:r>
              <a:rPr lang="es-PE" sz="2000" b="0" i="0" u="none" strike="noStrike" baseline="0" dirty="0">
                <a:solidFill>
                  <a:srgbClr val="000000"/>
                </a:solidFill>
                <a:latin typeface="+mj-lt"/>
              </a:rPr>
              <a:t>B) Concepto</a:t>
            </a:r>
          </a:p>
          <a:p>
            <a:endParaRPr lang="es-PE" sz="2000" dirty="0">
              <a:solidFill>
                <a:srgbClr val="000000"/>
              </a:solidFill>
              <a:latin typeface="+mj-lt"/>
            </a:endParaRPr>
          </a:p>
          <a:p>
            <a:pPr algn="just"/>
            <a:r>
              <a:rPr lang="es-PE" sz="2000" b="0" i="0" u="none" strike="noStrike" baseline="0" dirty="0">
                <a:solidFill>
                  <a:srgbClr val="000000"/>
                </a:solidFill>
                <a:latin typeface="+mj-lt"/>
              </a:rPr>
              <a:t>La buena fe es la conciencia de haber adquirido el dominio de la cosa por medios legítimos, exentos de fraudes o de cualquier otro vicio.</a:t>
            </a:r>
          </a:p>
          <a:p>
            <a:pPr algn="just"/>
            <a:endParaRPr lang="es-PE" sz="2000" dirty="0">
              <a:solidFill>
                <a:srgbClr val="000000"/>
              </a:solidFill>
              <a:latin typeface="+mj-lt"/>
            </a:endParaRPr>
          </a:p>
          <a:p>
            <a:pPr algn="just"/>
            <a:r>
              <a:rPr lang="es-PE" sz="2000" b="0" u="none" strike="noStrike" baseline="0" dirty="0">
                <a:solidFill>
                  <a:srgbClr val="000000"/>
                </a:solidFill>
                <a:latin typeface="+mj-lt"/>
              </a:rPr>
              <a:t>Poder confiar, es condición fundamental para una pacífica vida colectiva y una conducta de cooperación entre los hombres, y por tanto, de paz jurídica.</a:t>
            </a:r>
          </a:p>
          <a:p>
            <a:pPr algn="just"/>
            <a:endParaRPr lang="es-PE" sz="2000" b="0" i="0" u="none" strike="noStrike" baseline="0" dirty="0">
              <a:solidFill>
                <a:srgbClr val="000000"/>
              </a:solidFill>
              <a:latin typeface="+mj-lt"/>
            </a:endParaRPr>
          </a:p>
          <a:p>
            <a:pPr algn="just"/>
            <a:r>
              <a:rPr lang="es-PE" sz="2000" b="0" i="1" u="none" strike="noStrike" baseline="0" dirty="0">
                <a:solidFill>
                  <a:srgbClr val="000000"/>
                </a:solidFill>
                <a:latin typeface="+mj-lt"/>
              </a:rPr>
              <a:t>“una sociedad en la que unos desconfían de otros se sumergiría en un estado de guerra latente entre todos, y en lugar de paz dominaría la discordia; allí donde se ha perdido la confianza, la comunicación humana está perturbada en lo más profundo”.(Karl </a:t>
            </a:r>
            <a:r>
              <a:rPr lang="es-PE" sz="2000" b="0" i="1" u="none" strike="noStrike" baseline="0" dirty="0" err="1">
                <a:solidFill>
                  <a:srgbClr val="000000"/>
                </a:solidFill>
                <a:latin typeface="+mj-lt"/>
              </a:rPr>
              <a:t>Larenz</a:t>
            </a:r>
            <a:r>
              <a:rPr lang="es-PE" sz="2000" b="0" i="1" u="none" strike="noStrike" baseline="0" dirty="0">
                <a:solidFill>
                  <a:srgbClr val="000000"/>
                </a:solidFill>
                <a:latin typeface="+mj-lt"/>
              </a:rPr>
              <a:t>).</a:t>
            </a:r>
            <a:endParaRPr lang="es-PE" sz="2000" b="0" i="0" u="none" strike="noStrike" baseline="0" dirty="0">
              <a:solidFill>
                <a:srgbClr val="000000"/>
              </a:solidFill>
              <a:latin typeface="+mj-lt"/>
            </a:endParaRPr>
          </a:p>
          <a:p>
            <a:endParaRPr lang="es-PE" dirty="0"/>
          </a:p>
        </p:txBody>
      </p:sp>
    </p:spTree>
    <p:extLst>
      <p:ext uri="{BB962C8B-B14F-4D97-AF65-F5344CB8AC3E}">
        <p14:creationId xmlns:p14="http://schemas.microsoft.com/office/powerpoint/2010/main" val="4274883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6" name="CuadroTexto 5">
            <a:extLst>
              <a:ext uri="{FF2B5EF4-FFF2-40B4-BE49-F238E27FC236}">
                <a16:creationId xmlns:a16="http://schemas.microsoft.com/office/drawing/2014/main" id="{33FD3C6F-DB0C-A13F-118F-4A0DE79A903A}"/>
              </a:ext>
            </a:extLst>
          </p:cNvPr>
          <p:cNvSpPr txBox="1"/>
          <p:nvPr/>
        </p:nvSpPr>
        <p:spPr>
          <a:xfrm>
            <a:off x="540327" y="1402804"/>
            <a:ext cx="10806546" cy="3785652"/>
          </a:xfrm>
          <a:prstGeom prst="rect">
            <a:avLst/>
          </a:prstGeom>
          <a:noFill/>
        </p:spPr>
        <p:txBody>
          <a:bodyPr wrap="square">
            <a:spAutoFit/>
          </a:bodyPr>
          <a:lstStyle/>
          <a:p>
            <a:r>
              <a:rPr lang="es-PE" sz="2400" b="0" i="0" u="none" strike="noStrike" baseline="0" dirty="0">
                <a:solidFill>
                  <a:srgbClr val="000000"/>
                </a:solidFill>
                <a:latin typeface="+mj-lt"/>
              </a:rPr>
              <a:t>La</a:t>
            </a:r>
            <a:r>
              <a:rPr lang="es-PE" sz="1800" b="0" i="0" u="none" strike="noStrike" baseline="0" dirty="0">
                <a:solidFill>
                  <a:srgbClr val="000000"/>
                </a:solidFill>
                <a:latin typeface="Century Gothic" panose="020B0502020202020204" pitchFamily="34" charset="0"/>
              </a:rPr>
              <a:t> </a:t>
            </a:r>
            <a:r>
              <a:rPr lang="es-PE" sz="2400" b="0" i="0" u="none" strike="noStrike" baseline="0" dirty="0">
                <a:solidFill>
                  <a:srgbClr val="000000"/>
                </a:solidFill>
                <a:latin typeface="+mj-lt"/>
              </a:rPr>
              <a:t>Buena Fe en el Perú</a:t>
            </a:r>
          </a:p>
          <a:p>
            <a:endParaRPr lang="es-PE" sz="2400" dirty="0">
              <a:solidFill>
                <a:srgbClr val="000000"/>
              </a:solidFill>
              <a:latin typeface="+mj-lt"/>
            </a:endParaRPr>
          </a:p>
          <a:p>
            <a:pPr algn="just"/>
            <a:r>
              <a:rPr lang="es-PE" sz="2400" i="0" u="none" strike="noStrike" baseline="0" dirty="0">
                <a:solidFill>
                  <a:srgbClr val="000000"/>
                </a:solidFill>
                <a:latin typeface="+mj-lt"/>
              </a:rPr>
              <a:t>Este principio ha sido recogido por el artículo 1362 del Código Civil, el cual establece que </a:t>
            </a:r>
            <a:r>
              <a:rPr lang="es-PE" sz="2400" i="1" u="none" strike="noStrike" baseline="0" dirty="0">
                <a:solidFill>
                  <a:srgbClr val="000000"/>
                </a:solidFill>
                <a:latin typeface="+mj-lt"/>
              </a:rPr>
              <a:t>“los contratos deben negociarse, celebrarse y ejecutarse de acuerdo a las reglas de la buena fe y la común intención de las partes”.</a:t>
            </a:r>
          </a:p>
          <a:p>
            <a:endParaRPr lang="es-PE" sz="2400" b="0" i="0" u="none" strike="noStrike" baseline="0" dirty="0">
              <a:solidFill>
                <a:srgbClr val="000000"/>
              </a:solidFill>
              <a:latin typeface="+mj-lt"/>
            </a:endParaRPr>
          </a:p>
          <a:p>
            <a:pPr algn="just"/>
            <a:r>
              <a:rPr lang="es-PE" sz="2400" b="0" i="0" u="none" strike="noStrike" baseline="0" dirty="0">
                <a:solidFill>
                  <a:srgbClr val="000000"/>
                </a:solidFill>
                <a:latin typeface="+mj-lt"/>
              </a:rPr>
              <a:t>Establece que los contratos deben celebrarse, interpretarse y ejecutarse de </a:t>
            </a:r>
            <a:r>
              <a:rPr lang="es-PE" sz="2400" b="1" i="0" u="none" strike="noStrike" baseline="0" dirty="0">
                <a:solidFill>
                  <a:srgbClr val="000000"/>
                </a:solidFill>
                <a:latin typeface="+mj-lt"/>
              </a:rPr>
              <a:t>buena fe </a:t>
            </a:r>
            <a:r>
              <a:rPr lang="es-PE" sz="2400" b="0" i="0" u="none" strike="noStrike" baseline="0" dirty="0">
                <a:solidFill>
                  <a:srgbClr val="000000"/>
                </a:solidFill>
                <a:latin typeface="+mj-lt"/>
              </a:rPr>
              <a:t>y de acuerdo con lo que verosímilmente las partes entendieron o pudieron entender, obrando con cuidado y previsión.</a:t>
            </a:r>
          </a:p>
          <a:p>
            <a:r>
              <a:rPr lang="es-PE" sz="2400" b="0" i="0" u="none" strike="noStrike" baseline="0" dirty="0">
                <a:solidFill>
                  <a:srgbClr val="FDFFFF"/>
                </a:solidFill>
                <a:latin typeface="+mj-lt"/>
              </a:rPr>
              <a:t>21 </a:t>
            </a:r>
            <a:endParaRPr lang="es-PE" sz="2400" dirty="0">
              <a:latin typeface="+mj-lt"/>
            </a:endParaRPr>
          </a:p>
        </p:txBody>
      </p:sp>
    </p:spTree>
    <p:extLst>
      <p:ext uri="{BB962C8B-B14F-4D97-AF65-F5344CB8AC3E}">
        <p14:creationId xmlns:p14="http://schemas.microsoft.com/office/powerpoint/2010/main" val="2152589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A9C44E37-5952-F43A-BA0A-3F7701C8B64D}"/>
              </a:ext>
            </a:extLst>
          </p:cNvPr>
          <p:cNvSpPr txBox="1"/>
          <p:nvPr/>
        </p:nvSpPr>
        <p:spPr>
          <a:xfrm>
            <a:off x="571499" y="1257319"/>
            <a:ext cx="10525991" cy="4093428"/>
          </a:xfrm>
          <a:prstGeom prst="rect">
            <a:avLst/>
          </a:prstGeom>
          <a:noFill/>
        </p:spPr>
        <p:txBody>
          <a:bodyPr wrap="square">
            <a:spAutoFit/>
          </a:bodyPr>
          <a:lstStyle/>
          <a:p>
            <a:r>
              <a:rPr lang="es-PE" sz="2000" b="1" i="0" u="none" strike="noStrike" baseline="0" dirty="0">
                <a:solidFill>
                  <a:srgbClr val="000000"/>
                </a:solidFill>
                <a:latin typeface="+mj-lt"/>
              </a:rPr>
              <a:t>Buena Fe Simple</a:t>
            </a:r>
          </a:p>
          <a:p>
            <a:endParaRPr lang="es-PE" sz="2000" dirty="0">
              <a:solidFill>
                <a:srgbClr val="000000"/>
              </a:solidFill>
              <a:latin typeface="+mj-lt"/>
            </a:endParaRPr>
          </a:p>
          <a:p>
            <a:pPr algn="just"/>
            <a:r>
              <a:rPr lang="es-PE" sz="2000" b="0" i="0" u="none" strike="noStrike" baseline="0" dirty="0">
                <a:solidFill>
                  <a:srgbClr val="000000"/>
                </a:solidFill>
                <a:latin typeface="+mj-lt"/>
              </a:rPr>
              <a:t>Exige una conciencia recta, honesta, pero no exige una especial conducta por parte de los sujetos.</a:t>
            </a:r>
          </a:p>
          <a:p>
            <a:pPr algn="just"/>
            <a:r>
              <a:rPr lang="es-PE" sz="2000" b="0" i="0" u="none" strike="noStrike" baseline="0" dirty="0">
                <a:solidFill>
                  <a:srgbClr val="000000"/>
                </a:solidFill>
                <a:latin typeface="+mj-lt"/>
              </a:rPr>
              <a:t>Puede envolver cierta negligencia o cierta culpabilidad por no haber desplegado una conducta encaminada a profundizar sobre la situación que se le plantea.</a:t>
            </a:r>
          </a:p>
          <a:p>
            <a:pPr algn="just"/>
            <a:endParaRPr lang="es-PE" sz="2000" dirty="0">
              <a:solidFill>
                <a:srgbClr val="000000"/>
              </a:solidFill>
              <a:latin typeface="+mj-lt"/>
            </a:endParaRPr>
          </a:p>
          <a:p>
            <a:pPr algn="just"/>
            <a:r>
              <a:rPr lang="es-PE" sz="2000" b="1" i="0" u="none" strike="noStrike" baseline="0" dirty="0">
                <a:solidFill>
                  <a:srgbClr val="000000"/>
                </a:solidFill>
                <a:latin typeface="+mj-lt"/>
              </a:rPr>
              <a:t>Buena Fe Cualificada</a:t>
            </a:r>
          </a:p>
          <a:p>
            <a:pPr algn="just"/>
            <a:endParaRPr lang="es-PE" sz="2000" dirty="0">
              <a:solidFill>
                <a:srgbClr val="000000"/>
              </a:solidFill>
              <a:latin typeface="+mj-lt"/>
            </a:endParaRPr>
          </a:p>
          <a:p>
            <a:pPr algn="just"/>
            <a:r>
              <a:rPr lang="es-PE" sz="2000" b="0" i="0" u="none" strike="noStrike" baseline="0" dirty="0">
                <a:solidFill>
                  <a:srgbClr val="000000"/>
                </a:solidFill>
                <a:latin typeface="+mj-lt"/>
              </a:rPr>
              <a:t>Exige únicamente conciencia de que se esta obrando de acuerdo a la moral y la ética de una sociedad</a:t>
            </a:r>
            <a:endParaRPr lang="es-PE" sz="2000" dirty="0">
              <a:solidFill>
                <a:srgbClr val="000000"/>
              </a:solidFill>
              <a:latin typeface="+mj-lt"/>
            </a:endParaRPr>
          </a:p>
          <a:p>
            <a:pPr algn="just"/>
            <a:r>
              <a:rPr lang="es-PE" sz="2000" b="0" i="0" u="none" strike="noStrike" baseline="0" dirty="0">
                <a:solidFill>
                  <a:srgbClr val="000000"/>
                </a:solidFill>
                <a:latin typeface="+mj-lt"/>
              </a:rPr>
              <a:t>Exige conductas de carácter positivo, es aquí donde se encuentra </a:t>
            </a:r>
            <a:r>
              <a:rPr lang="es-PE" sz="2000" b="1" i="1" u="none" strike="noStrike" baseline="0" dirty="0">
                <a:solidFill>
                  <a:srgbClr val="000000"/>
                </a:solidFill>
                <a:latin typeface="+mj-lt"/>
              </a:rPr>
              <a:t>la buena fe cualificada.</a:t>
            </a:r>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Exige no solo conciencia, sino la certeza de que se esta obrando dentro del marco de la moral, la ética y las buenas costumbres.</a:t>
            </a:r>
            <a:endParaRPr lang="es-PE" sz="2000" dirty="0">
              <a:solidFill>
                <a:srgbClr val="000000"/>
              </a:solidFill>
              <a:latin typeface="+mj-lt"/>
            </a:endParaRPr>
          </a:p>
          <a:p>
            <a:pPr algn="just"/>
            <a:r>
              <a:rPr lang="es-PE" sz="2000" b="0" i="0" u="none" strike="noStrike" baseline="0" dirty="0">
                <a:solidFill>
                  <a:srgbClr val="000000"/>
                </a:solidFill>
                <a:latin typeface="+mj-lt"/>
              </a:rPr>
              <a:t>Exige obrar con prudencia y diligencia.</a:t>
            </a:r>
            <a:endParaRPr lang="es-PE" sz="2000" dirty="0">
              <a:latin typeface="+mj-lt"/>
            </a:endParaRPr>
          </a:p>
        </p:txBody>
      </p:sp>
    </p:spTree>
    <p:extLst>
      <p:ext uri="{BB962C8B-B14F-4D97-AF65-F5344CB8AC3E}">
        <p14:creationId xmlns:p14="http://schemas.microsoft.com/office/powerpoint/2010/main" val="2056997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DA433080-A1E2-9517-EF77-80342A905DAF}"/>
              </a:ext>
            </a:extLst>
          </p:cNvPr>
          <p:cNvSpPr txBox="1"/>
          <p:nvPr/>
        </p:nvSpPr>
        <p:spPr>
          <a:xfrm>
            <a:off x="436179" y="1174173"/>
            <a:ext cx="11294329" cy="5016758"/>
          </a:xfrm>
          <a:prstGeom prst="rect">
            <a:avLst/>
          </a:prstGeom>
          <a:noFill/>
        </p:spPr>
        <p:txBody>
          <a:bodyPr wrap="square">
            <a:spAutoFit/>
          </a:bodyPr>
          <a:lstStyle/>
          <a:p>
            <a:r>
              <a:rPr lang="es-PE" sz="2000" b="1" i="0" u="none" strike="noStrike" baseline="0" dirty="0">
                <a:solidFill>
                  <a:srgbClr val="000000"/>
                </a:solidFill>
                <a:latin typeface="+mj-lt"/>
              </a:rPr>
              <a:t>El Tercero de Buena Fe </a:t>
            </a:r>
          </a:p>
          <a:p>
            <a:pPr algn="just"/>
            <a:endParaRPr lang="es-PE" sz="2000" b="1" dirty="0">
              <a:solidFill>
                <a:srgbClr val="000000"/>
              </a:solidFill>
              <a:latin typeface="+mj-lt"/>
            </a:endParaRPr>
          </a:p>
          <a:p>
            <a:pPr algn="just"/>
            <a:r>
              <a:rPr lang="es-PE" sz="2000" b="1" i="0" u="none" strike="noStrike" baseline="0" dirty="0">
                <a:solidFill>
                  <a:srgbClr val="000000"/>
                </a:solidFill>
                <a:latin typeface="+mj-lt"/>
              </a:rPr>
              <a:t>El Tercero: </a:t>
            </a:r>
            <a:r>
              <a:rPr lang="es-PE" sz="2000" b="0" i="0" u="none" strike="noStrike" baseline="0" dirty="0">
                <a:solidFill>
                  <a:srgbClr val="000000"/>
                </a:solidFill>
                <a:latin typeface="+mj-lt"/>
              </a:rPr>
              <a:t>No es destinatario de la acción de extinción del derecho de dominio, pero es quien resulta afectado en algún derecho real o accesorio que pudieran tener sobre algún bien o bienes objeto del trámite de extinción.</a:t>
            </a:r>
          </a:p>
          <a:p>
            <a:pPr algn="just"/>
            <a:endParaRPr lang="es-PE" sz="2000" b="0" i="0" u="none" strike="noStrike" baseline="0" dirty="0">
              <a:solidFill>
                <a:srgbClr val="000000"/>
              </a:solidFill>
              <a:latin typeface="+mj-lt"/>
            </a:endParaRPr>
          </a:p>
          <a:p>
            <a:pPr algn="just"/>
            <a:r>
              <a:rPr lang="es-PE" sz="2000" b="1" i="0" u="none" strike="noStrike" baseline="0" dirty="0">
                <a:solidFill>
                  <a:srgbClr val="000000"/>
                </a:solidFill>
                <a:latin typeface="+mj-lt"/>
              </a:rPr>
              <a:t>El Tercero de Buena Fe exenta de culpa: </a:t>
            </a:r>
            <a:r>
              <a:rPr lang="es-PE" sz="2000" i="0" u="none" strike="noStrike" baseline="0" dirty="0">
                <a:solidFill>
                  <a:srgbClr val="000000"/>
                </a:solidFill>
                <a:latin typeface="+mj-lt"/>
              </a:rPr>
              <a:t>Es</a:t>
            </a:r>
            <a:r>
              <a:rPr lang="es-PE" sz="2000" b="0" i="0" u="none" strike="noStrike" baseline="0" dirty="0">
                <a:solidFill>
                  <a:srgbClr val="000000"/>
                </a:solidFill>
                <a:latin typeface="+mj-lt"/>
              </a:rPr>
              <a:t> aquel adquirente que obra con la conciencia o con el convencimiento de que la propiedad que adquiere tiene un origen totalmente lícito y por lo tanto desconoce su ilícita procedencia.(conciencia y certeza. Además ha obrado con prudencia y diligencia.</a:t>
            </a:r>
          </a:p>
          <a:p>
            <a:pPr algn="just"/>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Para que el tercero que alega un derecho sobre el bien pueda ser protegido por el ordenamiento legal, </a:t>
            </a:r>
            <a:r>
              <a:rPr lang="es-PE" sz="2000" u="none" strike="noStrike" baseline="0" dirty="0">
                <a:solidFill>
                  <a:srgbClr val="000000"/>
                </a:solidFill>
                <a:latin typeface="+mj-lt"/>
              </a:rPr>
              <a:t>debe probar que obro con BUENA FE EXENTA DE CULPA</a:t>
            </a:r>
            <a:r>
              <a:rPr lang="es-PE" sz="2000" b="0" i="0" u="none" strike="noStrike" baseline="0" dirty="0">
                <a:solidFill>
                  <a:srgbClr val="000000"/>
                </a:solidFill>
                <a:latin typeface="+mj-lt"/>
              </a:rPr>
              <a:t>, la cual requiere de dos elementos:</a:t>
            </a:r>
          </a:p>
          <a:p>
            <a:pPr algn="just"/>
            <a:r>
              <a:rPr lang="es-PE" sz="2000" dirty="0">
                <a:solidFill>
                  <a:srgbClr val="000000"/>
                </a:solidFill>
                <a:latin typeface="+mj-lt"/>
              </a:rPr>
              <a:t>Elemento o</a:t>
            </a:r>
            <a:r>
              <a:rPr lang="es-PE" sz="2000" b="0" i="0" u="none" strike="noStrike" baseline="0" dirty="0">
                <a:solidFill>
                  <a:srgbClr val="000000"/>
                </a:solidFill>
                <a:latin typeface="+mj-lt"/>
              </a:rPr>
              <a:t>bjetivo: Conciencia de obrar con lealtad</a:t>
            </a:r>
            <a:endParaRPr lang="es-PE" sz="2000" dirty="0">
              <a:solidFill>
                <a:srgbClr val="000000"/>
              </a:solidFill>
              <a:latin typeface="+mj-lt"/>
            </a:endParaRPr>
          </a:p>
          <a:p>
            <a:pPr algn="just"/>
            <a:r>
              <a:rPr lang="es-PE" sz="2000" b="0" i="0" u="none" strike="noStrike" baseline="0" dirty="0">
                <a:solidFill>
                  <a:srgbClr val="000000"/>
                </a:solidFill>
                <a:latin typeface="+mj-lt"/>
              </a:rPr>
              <a:t>Elemento subjetivo: </a:t>
            </a:r>
            <a:r>
              <a:rPr lang="es-PE" sz="2000" i="0" u="none" strike="noStrike" baseline="0" dirty="0">
                <a:solidFill>
                  <a:srgbClr val="000000"/>
                </a:solidFill>
                <a:latin typeface="+mj-lt"/>
              </a:rPr>
              <a:t>Certeza de que quien trasfiere la cosa es realmente el propietario, obrar con </a:t>
            </a:r>
            <a:r>
              <a:rPr lang="es-PE" sz="2000" i="1" u="none" strike="noStrike" baseline="0" dirty="0">
                <a:solidFill>
                  <a:srgbClr val="000000"/>
                </a:solidFill>
                <a:latin typeface="+mj-lt"/>
              </a:rPr>
              <a:t>prudencia y diligencia.</a:t>
            </a:r>
            <a:endParaRPr lang="es-PE" sz="2000" i="0" u="none" strike="noStrike" baseline="0" dirty="0">
              <a:solidFill>
                <a:srgbClr val="000000"/>
              </a:solidFill>
              <a:latin typeface="+mj-lt"/>
            </a:endParaRPr>
          </a:p>
          <a:p>
            <a:pPr algn="just"/>
            <a:r>
              <a:rPr lang="es-PE" sz="2000" i="0" u="none" strike="noStrike" baseline="0" dirty="0">
                <a:solidFill>
                  <a:srgbClr val="000000"/>
                </a:solidFill>
                <a:latin typeface="+mj-lt"/>
              </a:rPr>
              <a:t>La buena fe cualificada exige </a:t>
            </a:r>
            <a:r>
              <a:rPr lang="es-PE" sz="2000" u="none" strike="noStrike" baseline="0" dirty="0">
                <a:solidFill>
                  <a:srgbClr val="000000"/>
                </a:solidFill>
                <a:latin typeface="+mj-lt"/>
              </a:rPr>
              <a:t>CONCIENCIA y CERTEZA.</a:t>
            </a:r>
            <a:endParaRPr lang="es-PE" sz="2000" dirty="0">
              <a:latin typeface="+mj-lt"/>
            </a:endParaRPr>
          </a:p>
        </p:txBody>
      </p:sp>
    </p:spTree>
    <p:extLst>
      <p:ext uri="{BB962C8B-B14F-4D97-AF65-F5344CB8AC3E}">
        <p14:creationId xmlns:p14="http://schemas.microsoft.com/office/powerpoint/2010/main" val="3598519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B289852F-9505-9717-C30C-1ABAC5657E85}"/>
              </a:ext>
            </a:extLst>
          </p:cNvPr>
          <p:cNvSpPr txBox="1"/>
          <p:nvPr/>
        </p:nvSpPr>
        <p:spPr>
          <a:xfrm>
            <a:off x="436179" y="1246909"/>
            <a:ext cx="11294329" cy="4847481"/>
          </a:xfrm>
          <a:prstGeom prst="rect">
            <a:avLst/>
          </a:prstGeom>
          <a:noFill/>
        </p:spPr>
        <p:txBody>
          <a:bodyPr wrap="square">
            <a:spAutoFit/>
          </a:bodyPr>
          <a:lstStyle/>
          <a:p>
            <a:pPr algn="l"/>
            <a:endParaRPr lang="es-PE" sz="1100" b="0" i="0" u="none" strike="noStrike" baseline="0" dirty="0">
              <a:solidFill>
                <a:srgbClr val="000000"/>
              </a:solidFill>
              <a:latin typeface="Century Gothic" panose="020B0502020202020204" pitchFamily="34" charset="0"/>
            </a:endParaRPr>
          </a:p>
          <a:p>
            <a:pPr algn="just"/>
            <a:r>
              <a:rPr lang="es-PE" sz="2000" b="1" i="0" u="none" strike="noStrike" baseline="0" dirty="0">
                <a:solidFill>
                  <a:srgbClr val="000000"/>
                </a:solidFill>
                <a:latin typeface="+mj-lt"/>
              </a:rPr>
              <a:t>Elementos de la Buena Fe exenta de culpa</a:t>
            </a:r>
          </a:p>
          <a:p>
            <a:pPr algn="just"/>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 Que el derecho o situación jurídica aparentes, tenga en su aspecto exterior todas las condiciones de existencia real, de manera que cualquier persona </a:t>
            </a:r>
            <a:r>
              <a:rPr lang="es-PE" sz="2000" b="1" i="0" u="none" strike="noStrike" baseline="0" dirty="0">
                <a:solidFill>
                  <a:srgbClr val="000000"/>
                </a:solidFill>
                <a:latin typeface="+mj-lt"/>
              </a:rPr>
              <a:t>prudente o diligente </a:t>
            </a:r>
            <a:r>
              <a:rPr lang="es-PE" sz="2000" b="0" i="0" u="none" strike="noStrike" baseline="0" dirty="0">
                <a:solidFill>
                  <a:srgbClr val="000000"/>
                </a:solidFill>
                <a:latin typeface="+mj-lt"/>
              </a:rPr>
              <a:t>no pueda descubrir la verdadera situación.</a:t>
            </a:r>
          </a:p>
          <a:p>
            <a:pPr algn="just"/>
            <a:endParaRPr lang="es-PE" sz="2000" b="0" i="0" u="none" strike="noStrike" baseline="0" dirty="0">
              <a:solidFill>
                <a:srgbClr val="000000"/>
              </a:solidFill>
              <a:latin typeface="+mj-lt"/>
            </a:endParaRPr>
          </a:p>
          <a:p>
            <a:pPr algn="just"/>
            <a:r>
              <a:rPr lang="es-PE" sz="2000" dirty="0">
                <a:solidFill>
                  <a:srgbClr val="A42F0F"/>
                </a:solidFill>
                <a:latin typeface="+mj-lt"/>
              </a:rPr>
              <a:t>- </a:t>
            </a:r>
            <a:r>
              <a:rPr lang="es-PE" sz="2000" b="0" i="0" u="none" strike="noStrike" baseline="0" dirty="0">
                <a:solidFill>
                  <a:srgbClr val="000000"/>
                </a:solidFill>
                <a:latin typeface="+mj-lt"/>
              </a:rPr>
              <a:t>La apariencia de los derechos no hace referencia a la acreencia subjetiva de una persona, sino a la objetiva o colectiva de las gentes. De ahí que los romanos dijeran que la apariencia del derecho debía estar constituida de tal manera que todas las personas al examinarlo cometieran un error y creyeran que realmente existía, sin existir.(Este es el error </a:t>
            </a:r>
            <a:r>
              <a:rPr lang="es-PE" sz="2000" b="0" i="0" u="none" strike="noStrike" baseline="0" dirty="0" err="1">
                <a:solidFill>
                  <a:srgbClr val="000000"/>
                </a:solidFill>
                <a:latin typeface="+mj-lt"/>
              </a:rPr>
              <a:t>communis</a:t>
            </a:r>
            <a:r>
              <a:rPr lang="es-PE" sz="2000" b="0" i="0" u="none" strike="noStrike" baseline="0" dirty="0">
                <a:solidFill>
                  <a:srgbClr val="000000"/>
                </a:solidFill>
                <a:latin typeface="+mj-lt"/>
              </a:rPr>
              <a:t>, error común a muchos).</a:t>
            </a:r>
          </a:p>
          <a:p>
            <a:pPr algn="just"/>
            <a:endParaRPr lang="es-PE" sz="2000" dirty="0">
              <a:solidFill>
                <a:srgbClr val="000000"/>
              </a:solidFill>
              <a:latin typeface="+mj-lt"/>
            </a:endParaRPr>
          </a:p>
          <a:p>
            <a:pPr algn="just"/>
            <a:r>
              <a:rPr lang="es-PE" sz="2000" dirty="0">
                <a:solidFill>
                  <a:srgbClr val="000000"/>
                </a:solidFill>
                <a:latin typeface="+mj-lt"/>
              </a:rPr>
              <a:t>- </a:t>
            </a:r>
            <a:r>
              <a:rPr lang="es-PE" sz="2000" b="0" i="0" u="none" strike="noStrike" baseline="0" dirty="0">
                <a:solidFill>
                  <a:srgbClr val="000000"/>
                </a:solidFill>
                <a:latin typeface="+mj-lt"/>
              </a:rPr>
              <a:t>Que la adquisición del derecho se verifique normalmente dentro de las condiciones exigidas por la ley ;y</a:t>
            </a:r>
          </a:p>
          <a:p>
            <a:pPr algn="just"/>
            <a:endParaRPr lang="es-PE" sz="2000" b="0" i="0" u="none" strike="noStrike" baseline="0" dirty="0">
              <a:solidFill>
                <a:srgbClr val="000000"/>
              </a:solidFill>
              <a:latin typeface="+mj-lt"/>
            </a:endParaRPr>
          </a:p>
          <a:p>
            <a:pPr algn="just"/>
            <a:r>
              <a:rPr lang="es-PE" sz="2000" dirty="0">
                <a:latin typeface="+mj-lt"/>
              </a:rPr>
              <a:t>-</a:t>
            </a:r>
            <a:r>
              <a:rPr lang="es-PE" sz="2000" dirty="0">
                <a:solidFill>
                  <a:srgbClr val="A42F0F"/>
                </a:solidFill>
                <a:latin typeface="+mj-lt"/>
              </a:rPr>
              <a:t> </a:t>
            </a:r>
            <a:r>
              <a:rPr lang="es-PE" sz="2000" b="0" i="0" u="none" strike="noStrike" baseline="0" dirty="0">
                <a:solidFill>
                  <a:srgbClr val="000000"/>
                </a:solidFill>
                <a:latin typeface="+mj-lt"/>
              </a:rPr>
              <a:t>La creencia sincera y leal de adquirir el derecho de quien es legitimo dueño.</a:t>
            </a:r>
          </a:p>
          <a:p>
            <a:endParaRPr lang="es-PE" sz="1800" b="0" i="0" u="none" strike="noStrike" baseline="0" dirty="0">
              <a:solidFill>
                <a:srgbClr val="000000"/>
              </a:solidFill>
              <a:latin typeface="Century Gothic" panose="020B0502020202020204" pitchFamily="34" charset="0"/>
            </a:endParaRPr>
          </a:p>
        </p:txBody>
      </p:sp>
    </p:spTree>
    <p:extLst>
      <p:ext uri="{BB962C8B-B14F-4D97-AF65-F5344CB8AC3E}">
        <p14:creationId xmlns:p14="http://schemas.microsoft.com/office/powerpoint/2010/main" val="3294794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CuadroTexto 7">
            <a:extLst>
              <a:ext uri="{FF2B5EF4-FFF2-40B4-BE49-F238E27FC236}">
                <a16:creationId xmlns:a16="http://schemas.microsoft.com/office/drawing/2014/main" id="{4CC92675-8820-C086-2EE4-2C235B31509C}"/>
              </a:ext>
            </a:extLst>
          </p:cNvPr>
          <p:cNvSpPr txBox="1"/>
          <p:nvPr/>
        </p:nvSpPr>
        <p:spPr>
          <a:xfrm>
            <a:off x="519545" y="1693718"/>
            <a:ext cx="10848110" cy="677108"/>
          </a:xfrm>
          <a:prstGeom prst="rect">
            <a:avLst/>
          </a:prstGeom>
          <a:noFill/>
        </p:spPr>
        <p:txBody>
          <a:bodyPr wrap="square">
            <a:spAutoFit/>
          </a:bodyPr>
          <a:lstStyle/>
          <a:p>
            <a:pPr algn="just"/>
            <a:endParaRPr lang="es-PE" sz="2000" b="0" i="0" u="none" strike="noStrike" baseline="0" dirty="0">
              <a:solidFill>
                <a:srgbClr val="000000"/>
              </a:solidFill>
              <a:latin typeface="+mj-lt"/>
            </a:endParaRPr>
          </a:p>
          <a:p>
            <a:endParaRPr lang="es-PE" dirty="0"/>
          </a:p>
        </p:txBody>
      </p:sp>
      <p:graphicFrame>
        <p:nvGraphicFramePr>
          <p:cNvPr id="9" name="Tabla 8">
            <a:extLst>
              <a:ext uri="{FF2B5EF4-FFF2-40B4-BE49-F238E27FC236}">
                <a16:creationId xmlns:a16="http://schemas.microsoft.com/office/drawing/2014/main" id="{797DCCBC-4422-3DE1-1E17-1FD7130A0D36}"/>
              </a:ext>
            </a:extLst>
          </p:cNvPr>
          <p:cNvGraphicFramePr>
            <a:graphicFrameLocks noGrp="1"/>
          </p:cNvGraphicFramePr>
          <p:nvPr>
            <p:extLst>
              <p:ext uri="{D42A27DB-BD31-4B8C-83A1-F6EECF244321}">
                <p14:modId xmlns:p14="http://schemas.microsoft.com/office/powerpoint/2010/main" val="3069468928"/>
              </p:ext>
            </p:extLst>
          </p:nvPr>
        </p:nvGraphicFramePr>
        <p:xfrm>
          <a:off x="1527464" y="2166210"/>
          <a:ext cx="8853054" cy="3081304"/>
        </p:xfrm>
        <a:graphic>
          <a:graphicData uri="http://schemas.openxmlformats.org/drawingml/2006/table">
            <a:tbl>
              <a:tblPr firstRow="1" firstCol="1" bandRow="1">
                <a:tableStyleId>{5C22544A-7EE6-4342-B048-85BDC9FD1C3A}</a:tableStyleId>
              </a:tblPr>
              <a:tblGrid>
                <a:gridCol w="4083627">
                  <a:extLst>
                    <a:ext uri="{9D8B030D-6E8A-4147-A177-3AD203B41FA5}">
                      <a16:colId xmlns:a16="http://schemas.microsoft.com/office/drawing/2014/main" val="3119168561"/>
                    </a:ext>
                  </a:extLst>
                </a:gridCol>
                <a:gridCol w="4769427">
                  <a:extLst>
                    <a:ext uri="{9D8B030D-6E8A-4147-A177-3AD203B41FA5}">
                      <a16:colId xmlns:a16="http://schemas.microsoft.com/office/drawing/2014/main" val="2918241544"/>
                    </a:ext>
                  </a:extLst>
                </a:gridCol>
              </a:tblGrid>
              <a:tr h="353678">
                <a:tc gridSpan="2">
                  <a:txBody>
                    <a:bodyPr/>
                    <a:lstStyle/>
                    <a:p>
                      <a:pPr marL="457200" algn="ctr">
                        <a:lnSpc>
                          <a:spcPct val="107000"/>
                        </a:lnSpc>
                        <a:spcAft>
                          <a:spcPts val="800"/>
                        </a:spcAft>
                      </a:pPr>
                      <a:r>
                        <a:rPr lang="es-PE" sz="1800" dirty="0">
                          <a:effectLst/>
                        </a:rPr>
                        <a:t>CASO EMBARCACIÓN ETHEL MERCEDES</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PE"/>
                    </a:p>
                  </a:txBody>
                  <a:tcPr/>
                </a:tc>
                <a:extLst>
                  <a:ext uri="{0D108BD9-81ED-4DB2-BD59-A6C34878D82A}">
                    <a16:rowId xmlns:a16="http://schemas.microsoft.com/office/drawing/2014/main" val="3632644693"/>
                  </a:ext>
                </a:extLst>
              </a:tr>
              <a:tr h="713594">
                <a:tc>
                  <a:txBody>
                    <a:bodyPr/>
                    <a:lstStyle/>
                    <a:p>
                      <a:pPr marL="457200" algn="just">
                        <a:lnSpc>
                          <a:spcPct val="107000"/>
                        </a:lnSpc>
                      </a:pPr>
                      <a:r>
                        <a:rPr lang="es-PE" sz="1800" dirty="0">
                          <a:effectLst/>
                        </a:rPr>
                        <a:t>OBJETO DE LA EXTINCIÓN DE DOMINIO</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es-PE" sz="1800" dirty="0">
                          <a:effectLst/>
                        </a:rPr>
                        <a:t>Embarcación pesquera de menor escala - [valuada en $/. 34, 000 dólares]</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07973441"/>
                  </a:ext>
                </a:extLst>
              </a:tr>
              <a:tr h="1078482">
                <a:tc>
                  <a:txBody>
                    <a:bodyPr/>
                    <a:lstStyle/>
                    <a:p>
                      <a:pPr marL="457200" algn="just">
                        <a:lnSpc>
                          <a:spcPct val="107000"/>
                        </a:lnSpc>
                      </a:pPr>
                      <a:r>
                        <a:rPr lang="es-PE" sz="1800">
                          <a:effectLst/>
                        </a:rPr>
                        <a:t>CAUSALES DE EXTINCIÓN DE DOMINIO</a:t>
                      </a:r>
                      <a:endParaRPr lang="es-P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es-PE" sz="1800" dirty="0">
                          <a:effectLst/>
                        </a:rPr>
                        <a:t>Artículo 7.1. a) (D. </a:t>
                      </a:r>
                      <a:r>
                        <a:rPr lang="es-PE" sz="1800" dirty="0" err="1">
                          <a:effectLst/>
                        </a:rPr>
                        <a:t>Leg</a:t>
                      </a:r>
                      <a:r>
                        <a:rPr lang="es-PE" sz="1800" dirty="0">
                          <a:effectLst/>
                        </a:rPr>
                        <a:t>. 1373): instrumento del acto delictivo (art. III, inc. 3.8)</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8617476"/>
                  </a:ext>
                </a:extLst>
              </a:tr>
              <a:tr h="361573">
                <a:tc>
                  <a:txBody>
                    <a:bodyPr/>
                    <a:lstStyle/>
                    <a:p>
                      <a:pPr marL="457200" algn="just">
                        <a:lnSpc>
                          <a:spcPct val="107000"/>
                        </a:lnSpc>
                      </a:pPr>
                      <a:r>
                        <a:rPr lang="es-PE" sz="1800">
                          <a:effectLst/>
                        </a:rPr>
                        <a:t>REQUERIDO</a:t>
                      </a:r>
                      <a:endParaRPr lang="es-P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es-PE" sz="1800" dirty="0">
                          <a:effectLst/>
                        </a:rPr>
                        <a:t>Justo Juárez </a:t>
                      </a:r>
                      <a:r>
                        <a:rPr lang="es-PE" sz="1800" dirty="0" err="1">
                          <a:effectLst/>
                        </a:rPr>
                        <a:t>Nima</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445703"/>
                  </a:ext>
                </a:extLst>
              </a:tr>
              <a:tr h="386836">
                <a:tc>
                  <a:txBody>
                    <a:bodyPr/>
                    <a:lstStyle/>
                    <a:p>
                      <a:pPr marL="457200" algn="just">
                        <a:lnSpc>
                          <a:spcPct val="107000"/>
                        </a:lnSpc>
                      </a:pPr>
                      <a:r>
                        <a:rPr lang="es-PE" sz="1800">
                          <a:effectLst/>
                        </a:rPr>
                        <a:t>VINCULACIÓN A ACTIVIDADAD ILÍCITA</a:t>
                      </a:r>
                      <a:endParaRPr lang="es-P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es-PE" sz="1800" dirty="0">
                          <a:effectLst/>
                        </a:rPr>
                        <a:t>Extracción Ilegal de Especies Acuáticas</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9167393"/>
                  </a:ext>
                </a:extLst>
              </a:tr>
            </a:tbl>
          </a:graphicData>
        </a:graphic>
      </p:graphicFrame>
    </p:spTree>
    <p:extLst>
      <p:ext uri="{BB962C8B-B14F-4D97-AF65-F5344CB8AC3E}">
        <p14:creationId xmlns:p14="http://schemas.microsoft.com/office/powerpoint/2010/main" val="2334295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13162D-15A3-FE82-4D09-D53E1894947C}"/>
              </a:ext>
            </a:extLst>
          </p:cNvPr>
          <p:cNvSpPr txBox="1"/>
          <p:nvPr/>
        </p:nvSpPr>
        <p:spPr>
          <a:xfrm>
            <a:off x="338328" y="1311626"/>
            <a:ext cx="10474674" cy="1600438"/>
          </a:xfrm>
          <a:prstGeom prst="rect">
            <a:avLst/>
          </a:prstGeom>
          <a:noFill/>
        </p:spPr>
        <p:txBody>
          <a:bodyPr wrap="square">
            <a:spAutoFit/>
          </a:bodyPr>
          <a:lstStyle/>
          <a:p>
            <a:pPr algn="just"/>
            <a:r>
              <a:rPr lang="es-PE" b="1" i="0" u="none" strike="noStrike" baseline="0" dirty="0">
                <a:solidFill>
                  <a:srgbClr val="000000"/>
                </a:solidFill>
              </a:rPr>
              <a:t>EL DECOMISO Y LA EXTINCIÓN DE DOMINIO</a:t>
            </a:r>
          </a:p>
          <a:p>
            <a:pPr algn="just"/>
            <a:endParaRPr lang="es-PE" sz="2000" b="1" dirty="0">
              <a:solidFill>
                <a:srgbClr val="000000"/>
              </a:solidFill>
              <a:latin typeface="+mj-lt"/>
            </a:endParaRPr>
          </a:p>
          <a:p>
            <a:pPr algn="just"/>
            <a:endParaRPr lang="es-PE" sz="2000" b="1" dirty="0">
              <a:solidFill>
                <a:srgbClr val="000000"/>
              </a:solidFill>
              <a:latin typeface="+mj-lt"/>
            </a:endParaRPr>
          </a:p>
          <a:p>
            <a:pPr algn="just"/>
            <a:endParaRPr lang="es-PE" sz="2000" b="1" dirty="0">
              <a:solidFill>
                <a:srgbClr val="000000"/>
              </a:solidFill>
              <a:latin typeface="+mj-lt"/>
            </a:endParaRPr>
          </a:p>
          <a:p>
            <a:pPr algn="just"/>
            <a:endParaRPr lang="es-PE" sz="2000" b="1" dirty="0">
              <a:solidFill>
                <a:srgbClr val="000000"/>
              </a:solidFill>
              <a:latin typeface="+mj-lt"/>
            </a:endParaRPr>
          </a:p>
        </p:txBody>
      </p:sp>
      <p:grpSp>
        <p:nvGrpSpPr>
          <p:cNvPr id="2" name="Google Shape;1424;p50">
            <a:extLst>
              <a:ext uri="{FF2B5EF4-FFF2-40B4-BE49-F238E27FC236}">
                <a16:creationId xmlns:a16="http://schemas.microsoft.com/office/drawing/2014/main" id="{FE030B16-E7AB-FDF6-D6EE-038BBD9EBD7E}"/>
              </a:ext>
            </a:extLst>
          </p:cNvPr>
          <p:cNvGrpSpPr/>
          <p:nvPr/>
        </p:nvGrpSpPr>
        <p:grpSpPr>
          <a:xfrm>
            <a:off x="1517459" y="2041864"/>
            <a:ext cx="7324700" cy="3846871"/>
            <a:chOff x="557511" y="3214925"/>
            <a:chExt cx="719836" cy="720150"/>
          </a:xfrm>
        </p:grpSpPr>
        <p:sp>
          <p:nvSpPr>
            <p:cNvPr id="4" name="Google Shape;1425;p50">
              <a:extLst>
                <a:ext uri="{FF2B5EF4-FFF2-40B4-BE49-F238E27FC236}">
                  <a16:creationId xmlns:a16="http://schemas.microsoft.com/office/drawing/2014/main" id="{2E5B0EEF-F269-252C-BACD-77C69C67D895}"/>
                </a:ext>
              </a:extLst>
            </p:cNvPr>
            <p:cNvSpPr/>
            <p:nvPr/>
          </p:nvSpPr>
          <p:spPr>
            <a:xfrm>
              <a:off x="557511" y="3214925"/>
              <a:ext cx="434543" cy="347863"/>
            </a:xfrm>
            <a:custGeom>
              <a:avLst/>
              <a:gdLst/>
              <a:ahLst/>
              <a:cxnLst/>
              <a:rect l="l" t="t" r="r" b="b"/>
              <a:pathLst>
                <a:path w="515" h="412" extrusionOk="0">
                  <a:moveTo>
                    <a:pt x="159" y="412"/>
                  </a:moveTo>
                  <a:cubicBezTo>
                    <a:pt x="147" y="402"/>
                    <a:pt x="139" y="388"/>
                    <a:pt x="139" y="373"/>
                  </a:cubicBezTo>
                  <a:cubicBezTo>
                    <a:pt x="139" y="358"/>
                    <a:pt x="146" y="344"/>
                    <a:pt x="158" y="334"/>
                  </a:cubicBezTo>
                  <a:cubicBezTo>
                    <a:pt x="175" y="319"/>
                    <a:pt x="200" y="312"/>
                    <a:pt x="227" y="312"/>
                  </a:cubicBezTo>
                  <a:cubicBezTo>
                    <a:pt x="254" y="312"/>
                    <a:pt x="278" y="319"/>
                    <a:pt x="296" y="334"/>
                  </a:cubicBezTo>
                  <a:cubicBezTo>
                    <a:pt x="307" y="344"/>
                    <a:pt x="314" y="358"/>
                    <a:pt x="314" y="373"/>
                  </a:cubicBezTo>
                  <a:cubicBezTo>
                    <a:pt x="314" y="388"/>
                    <a:pt x="307" y="402"/>
                    <a:pt x="295" y="412"/>
                  </a:cubicBezTo>
                  <a:cubicBezTo>
                    <a:pt x="402" y="412"/>
                    <a:pt x="402" y="412"/>
                    <a:pt x="402" y="412"/>
                  </a:cubicBezTo>
                  <a:cubicBezTo>
                    <a:pt x="408" y="412"/>
                    <a:pt x="413" y="407"/>
                    <a:pt x="413" y="401"/>
                  </a:cubicBezTo>
                  <a:cubicBezTo>
                    <a:pt x="413" y="262"/>
                    <a:pt x="413" y="262"/>
                    <a:pt x="413" y="262"/>
                  </a:cubicBezTo>
                  <a:cubicBezTo>
                    <a:pt x="414" y="258"/>
                    <a:pt x="418" y="253"/>
                    <a:pt x="423" y="253"/>
                  </a:cubicBezTo>
                  <a:cubicBezTo>
                    <a:pt x="433" y="253"/>
                    <a:pt x="442" y="253"/>
                    <a:pt x="448" y="262"/>
                  </a:cubicBezTo>
                  <a:cubicBezTo>
                    <a:pt x="452" y="267"/>
                    <a:pt x="454" y="272"/>
                    <a:pt x="457" y="277"/>
                  </a:cubicBezTo>
                  <a:cubicBezTo>
                    <a:pt x="467" y="293"/>
                    <a:pt x="487" y="294"/>
                    <a:pt x="499" y="280"/>
                  </a:cubicBezTo>
                  <a:cubicBezTo>
                    <a:pt x="510" y="266"/>
                    <a:pt x="515" y="246"/>
                    <a:pt x="514" y="228"/>
                  </a:cubicBezTo>
                  <a:cubicBezTo>
                    <a:pt x="515" y="210"/>
                    <a:pt x="510" y="190"/>
                    <a:pt x="499" y="176"/>
                  </a:cubicBezTo>
                  <a:cubicBezTo>
                    <a:pt x="487" y="161"/>
                    <a:pt x="467" y="162"/>
                    <a:pt x="457" y="178"/>
                  </a:cubicBezTo>
                  <a:cubicBezTo>
                    <a:pt x="454" y="183"/>
                    <a:pt x="452" y="189"/>
                    <a:pt x="448" y="194"/>
                  </a:cubicBezTo>
                  <a:cubicBezTo>
                    <a:pt x="442" y="203"/>
                    <a:pt x="433" y="203"/>
                    <a:pt x="423" y="203"/>
                  </a:cubicBezTo>
                  <a:cubicBezTo>
                    <a:pt x="418" y="202"/>
                    <a:pt x="414" y="198"/>
                    <a:pt x="413" y="194"/>
                  </a:cubicBezTo>
                  <a:cubicBezTo>
                    <a:pt x="413" y="12"/>
                    <a:pt x="413" y="12"/>
                    <a:pt x="413" y="12"/>
                  </a:cubicBezTo>
                  <a:cubicBezTo>
                    <a:pt x="413" y="5"/>
                    <a:pt x="408" y="0"/>
                    <a:pt x="402" y="0"/>
                  </a:cubicBezTo>
                  <a:cubicBezTo>
                    <a:pt x="11" y="0"/>
                    <a:pt x="11" y="0"/>
                    <a:pt x="11" y="0"/>
                  </a:cubicBezTo>
                  <a:cubicBezTo>
                    <a:pt x="5" y="0"/>
                    <a:pt x="0" y="5"/>
                    <a:pt x="0" y="12"/>
                  </a:cubicBezTo>
                  <a:cubicBezTo>
                    <a:pt x="0" y="401"/>
                    <a:pt x="0" y="401"/>
                    <a:pt x="0" y="401"/>
                  </a:cubicBezTo>
                  <a:cubicBezTo>
                    <a:pt x="0" y="407"/>
                    <a:pt x="5" y="412"/>
                    <a:pt x="11" y="412"/>
                  </a:cubicBezTo>
                  <a:lnTo>
                    <a:pt x="159" y="412"/>
                  </a:lnTo>
                  <a:close/>
                </a:path>
              </a:pathLst>
            </a:custGeom>
            <a:solidFill>
              <a:schemeClr val="accent1"/>
            </a:solidFill>
            <a:ln>
              <a:noFill/>
            </a:ln>
          </p:spPr>
          <p:txBody>
            <a:bodyPr spcFirstLastPara="1" wrap="square" lIns="91433" tIns="45700" rIns="91433" bIns="45700" anchor="t" anchorCtr="0">
              <a:noAutofit/>
            </a:bodyPr>
            <a:lstStyle/>
            <a:p>
              <a:pPr>
                <a:buClr>
                  <a:schemeClr val="dk1"/>
                </a:buClr>
                <a:buSzPts val="1400"/>
              </a:pPr>
              <a:endParaRPr lang="es-PE" sz="1867" dirty="0">
                <a:solidFill>
                  <a:schemeClr val="dk1"/>
                </a:solidFill>
                <a:latin typeface="Calibri"/>
                <a:ea typeface="Calibri"/>
                <a:cs typeface="Calibri"/>
                <a:sym typeface="Calibri"/>
              </a:endParaRPr>
            </a:p>
            <a:p>
              <a:pPr>
                <a:buClr>
                  <a:schemeClr val="dk1"/>
                </a:buClr>
                <a:buSzPts val="1400"/>
              </a:pPr>
              <a:endParaRPr lang="es-PE" sz="1867" dirty="0">
                <a:solidFill>
                  <a:schemeClr val="dk1"/>
                </a:solidFill>
                <a:latin typeface="Calibri"/>
                <a:ea typeface="Calibri"/>
                <a:cs typeface="Calibri"/>
                <a:sym typeface="Calibri"/>
              </a:endParaRPr>
            </a:p>
            <a:p>
              <a:pPr>
                <a:buClr>
                  <a:schemeClr val="dk1"/>
                </a:buClr>
                <a:buSzPts val="1400"/>
              </a:pPr>
              <a:r>
                <a:rPr lang="es-PE" sz="1867" dirty="0">
                  <a:solidFill>
                    <a:schemeClr val="dk1"/>
                  </a:solidFill>
                  <a:latin typeface="Calibri"/>
                  <a:ea typeface="Calibri"/>
                  <a:cs typeface="Calibri"/>
                  <a:sym typeface="Calibri"/>
                </a:rPr>
                <a:t>              Extinción de Dominio</a:t>
              </a:r>
              <a:endParaRPr sz="1867" dirty="0">
                <a:solidFill>
                  <a:schemeClr val="dk1"/>
                </a:solidFill>
                <a:latin typeface="Calibri"/>
                <a:ea typeface="Calibri"/>
                <a:cs typeface="Calibri"/>
                <a:sym typeface="Calibri"/>
              </a:endParaRPr>
            </a:p>
          </p:txBody>
        </p:sp>
        <p:sp>
          <p:nvSpPr>
            <p:cNvPr id="6" name="Google Shape;1426;p50">
              <a:extLst>
                <a:ext uri="{FF2B5EF4-FFF2-40B4-BE49-F238E27FC236}">
                  <a16:creationId xmlns:a16="http://schemas.microsoft.com/office/drawing/2014/main" id="{B926A90F-CDEC-D151-E840-26FB29526B42}"/>
                </a:ext>
              </a:extLst>
            </p:cNvPr>
            <p:cNvSpPr/>
            <p:nvPr/>
          </p:nvSpPr>
          <p:spPr>
            <a:xfrm>
              <a:off x="929646" y="3214925"/>
              <a:ext cx="347700" cy="434664"/>
            </a:xfrm>
            <a:custGeom>
              <a:avLst/>
              <a:gdLst/>
              <a:ahLst/>
              <a:cxnLst/>
              <a:rect l="l" t="t" r="r" b="b"/>
              <a:pathLst>
                <a:path w="412" h="515" extrusionOk="0">
                  <a:moveTo>
                    <a:pt x="0" y="160"/>
                  </a:moveTo>
                  <a:cubicBezTo>
                    <a:pt x="10" y="148"/>
                    <a:pt x="24" y="140"/>
                    <a:pt x="39" y="140"/>
                  </a:cubicBezTo>
                  <a:cubicBezTo>
                    <a:pt x="54" y="140"/>
                    <a:pt x="68" y="147"/>
                    <a:pt x="78" y="159"/>
                  </a:cubicBezTo>
                  <a:cubicBezTo>
                    <a:pt x="93" y="176"/>
                    <a:pt x="100" y="201"/>
                    <a:pt x="100" y="228"/>
                  </a:cubicBezTo>
                  <a:cubicBezTo>
                    <a:pt x="100" y="255"/>
                    <a:pt x="93" y="279"/>
                    <a:pt x="78" y="296"/>
                  </a:cubicBezTo>
                  <a:cubicBezTo>
                    <a:pt x="68" y="308"/>
                    <a:pt x="54" y="315"/>
                    <a:pt x="39" y="315"/>
                  </a:cubicBezTo>
                  <a:cubicBezTo>
                    <a:pt x="24" y="315"/>
                    <a:pt x="10" y="308"/>
                    <a:pt x="0" y="296"/>
                  </a:cubicBezTo>
                  <a:cubicBezTo>
                    <a:pt x="0" y="402"/>
                    <a:pt x="0" y="402"/>
                    <a:pt x="0" y="402"/>
                  </a:cubicBezTo>
                  <a:cubicBezTo>
                    <a:pt x="0" y="409"/>
                    <a:pt x="5" y="414"/>
                    <a:pt x="11" y="414"/>
                  </a:cubicBezTo>
                  <a:cubicBezTo>
                    <a:pt x="150" y="414"/>
                    <a:pt x="150" y="414"/>
                    <a:pt x="150" y="414"/>
                  </a:cubicBezTo>
                  <a:cubicBezTo>
                    <a:pt x="154" y="415"/>
                    <a:pt x="159" y="419"/>
                    <a:pt x="159" y="424"/>
                  </a:cubicBezTo>
                  <a:cubicBezTo>
                    <a:pt x="159" y="434"/>
                    <a:pt x="159" y="443"/>
                    <a:pt x="150" y="449"/>
                  </a:cubicBezTo>
                  <a:cubicBezTo>
                    <a:pt x="145" y="452"/>
                    <a:pt x="140" y="455"/>
                    <a:pt x="135" y="458"/>
                  </a:cubicBezTo>
                  <a:cubicBezTo>
                    <a:pt x="119" y="468"/>
                    <a:pt x="118" y="488"/>
                    <a:pt x="132" y="500"/>
                  </a:cubicBezTo>
                  <a:cubicBezTo>
                    <a:pt x="146" y="511"/>
                    <a:pt x="166" y="515"/>
                    <a:pt x="184" y="515"/>
                  </a:cubicBezTo>
                  <a:cubicBezTo>
                    <a:pt x="202" y="515"/>
                    <a:pt x="222" y="511"/>
                    <a:pt x="236" y="500"/>
                  </a:cubicBezTo>
                  <a:cubicBezTo>
                    <a:pt x="251" y="488"/>
                    <a:pt x="250" y="468"/>
                    <a:pt x="234" y="458"/>
                  </a:cubicBezTo>
                  <a:cubicBezTo>
                    <a:pt x="229" y="455"/>
                    <a:pt x="223" y="452"/>
                    <a:pt x="218" y="449"/>
                  </a:cubicBezTo>
                  <a:cubicBezTo>
                    <a:pt x="209" y="443"/>
                    <a:pt x="209" y="434"/>
                    <a:pt x="209" y="424"/>
                  </a:cubicBezTo>
                  <a:cubicBezTo>
                    <a:pt x="210" y="419"/>
                    <a:pt x="214" y="415"/>
                    <a:pt x="218" y="414"/>
                  </a:cubicBezTo>
                  <a:cubicBezTo>
                    <a:pt x="400" y="414"/>
                    <a:pt x="400" y="414"/>
                    <a:pt x="400" y="414"/>
                  </a:cubicBezTo>
                  <a:cubicBezTo>
                    <a:pt x="407" y="414"/>
                    <a:pt x="412" y="409"/>
                    <a:pt x="412" y="402"/>
                  </a:cubicBezTo>
                  <a:cubicBezTo>
                    <a:pt x="412" y="12"/>
                    <a:pt x="412" y="12"/>
                    <a:pt x="412" y="12"/>
                  </a:cubicBezTo>
                  <a:cubicBezTo>
                    <a:pt x="412" y="5"/>
                    <a:pt x="407" y="0"/>
                    <a:pt x="400" y="0"/>
                  </a:cubicBezTo>
                  <a:cubicBezTo>
                    <a:pt x="11" y="0"/>
                    <a:pt x="11" y="0"/>
                    <a:pt x="11" y="0"/>
                  </a:cubicBezTo>
                  <a:cubicBezTo>
                    <a:pt x="5" y="0"/>
                    <a:pt x="0" y="5"/>
                    <a:pt x="0" y="12"/>
                  </a:cubicBezTo>
                  <a:lnTo>
                    <a:pt x="0" y="160"/>
                  </a:lnTo>
                  <a:close/>
                </a:path>
              </a:pathLst>
            </a:custGeom>
            <a:solidFill>
              <a:schemeClr val="accent2"/>
            </a:solidFill>
            <a:ln>
              <a:noFill/>
            </a:ln>
          </p:spPr>
          <p:txBody>
            <a:bodyPr spcFirstLastPara="1" wrap="square" lIns="91433" tIns="45700" rIns="91433" bIns="45700" anchor="t" anchorCtr="0">
              <a:noAutofit/>
            </a:bodyPr>
            <a:lstStyle/>
            <a:p>
              <a:pPr algn="ctr">
                <a:buClr>
                  <a:schemeClr val="dk1"/>
                </a:buClr>
                <a:buSzPts val="1400"/>
              </a:pPr>
              <a:endParaRPr lang="es-PE" sz="1867" dirty="0">
                <a:solidFill>
                  <a:schemeClr val="dk1"/>
                </a:solidFill>
                <a:latin typeface="Calibri"/>
                <a:ea typeface="Calibri"/>
                <a:cs typeface="Calibri"/>
                <a:sym typeface="Calibri"/>
              </a:endParaRPr>
            </a:p>
            <a:p>
              <a:pPr algn="ctr">
                <a:buClr>
                  <a:schemeClr val="dk1"/>
                </a:buClr>
                <a:buSzPts val="1400"/>
              </a:pPr>
              <a:r>
                <a:rPr lang="es-PE" sz="1867" dirty="0">
                  <a:solidFill>
                    <a:schemeClr val="dk1"/>
                  </a:solidFill>
                  <a:latin typeface="Calibri"/>
                  <a:ea typeface="Calibri"/>
                  <a:cs typeface="Calibri"/>
                  <a:sym typeface="Calibri"/>
                </a:rPr>
                <a:t>Garantizar la </a:t>
              </a:r>
            </a:p>
            <a:p>
              <a:pPr algn="ctr">
                <a:buClr>
                  <a:schemeClr val="dk1"/>
                </a:buClr>
                <a:buSzPts val="1400"/>
              </a:pPr>
              <a:r>
                <a:rPr lang="es-PE" sz="1867" dirty="0">
                  <a:solidFill>
                    <a:schemeClr val="dk1"/>
                  </a:solidFill>
                  <a:latin typeface="Calibri"/>
                  <a:ea typeface="Calibri"/>
                  <a:cs typeface="Calibri"/>
                  <a:sym typeface="Calibri"/>
                </a:rPr>
                <a:t>licitud de los </a:t>
              </a:r>
            </a:p>
            <a:p>
              <a:pPr algn="ctr">
                <a:buClr>
                  <a:schemeClr val="dk1"/>
                </a:buClr>
                <a:buSzPts val="1400"/>
              </a:pPr>
              <a:r>
                <a:rPr lang="es-PE" sz="1867" dirty="0">
                  <a:solidFill>
                    <a:schemeClr val="dk1"/>
                  </a:solidFill>
                  <a:latin typeface="Calibri"/>
                  <a:ea typeface="Calibri"/>
                  <a:cs typeface="Calibri"/>
                  <a:sym typeface="Calibri"/>
                </a:rPr>
                <a:t>derechos reales</a:t>
              </a:r>
              <a:endParaRPr sz="1867" dirty="0">
                <a:solidFill>
                  <a:schemeClr val="dk1"/>
                </a:solidFill>
                <a:latin typeface="Calibri"/>
                <a:ea typeface="Calibri"/>
                <a:cs typeface="Calibri"/>
                <a:sym typeface="Calibri"/>
              </a:endParaRPr>
            </a:p>
          </p:txBody>
        </p:sp>
        <p:sp>
          <p:nvSpPr>
            <p:cNvPr id="7" name="Google Shape;1427;p50">
              <a:extLst>
                <a:ext uri="{FF2B5EF4-FFF2-40B4-BE49-F238E27FC236}">
                  <a16:creationId xmlns:a16="http://schemas.microsoft.com/office/drawing/2014/main" id="{C34F0FAA-68E6-51C8-299E-E54CCD544D7A}"/>
                </a:ext>
              </a:extLst>
            </p:cNvPr>
            <p:cNvSpPr/>
            <p:nvPr/>
          </p:nvSpPr>
          <p:spPr>
            <a:xfrm>
              <a:off x="557511" y="3500411"/>
              <a:ext cx="347040" cy="434664"/>
            </a:xfrm>
            <a:custGeom>
              <a:avLst/>
              <a:gdLst/>
              <a:ahLst/>
              <a:cxnLst/>
              <a:rect l="l" t="t" r="r" b="b"/>
              <a:pathLst>
                <a:path w="411" h="515" extrusionOk="0">
                  <a:moveTo>
                    <a:pt x="411" y="356"/>
                  </a:moveTo>
                  <a:cubicBezTo>
                    <a:pt x="401" y="368"/>
                    <a:pt x="387" y="376"/>
                    <a:pt x="372" y="376"/>
                  </a:cubicBezTo>
                  <a:cubicBezTo>
                    <a:pt x="357" y="376"/>
                    <a:pt x="343" y="369"/>
                    <a:pt x="333" y="357"/>
                  </a:cubicBezTo>
                  <a:cubicBezTo>
                    <a:pt x="318" y="340"/>
                    <a:pt x="311" y="315"/>
                    <a:pt x="311" y="288"/>
                  </a:cubicBezTo>
                  <a:cubicBezTo>
                    <a:pt x="311" y="261"/>
                    <a:pt x="318" y="237"/>
                    <a:pt x="333" y="219"/>
                  </a:cubicBezTo>
                  <a:cubicBezTo>
                    <a:pt x="343" y="207"/>
                    <a:pt x="357" y="201"/>
                    <a:pt x="372" y="201"/>
                  </a:cubicBezTo>
                  <a:cubicBezTo>
                    <a:pt x="387" y="201"/>
                    <a:pt x="401" y="208"/>
                    <a:pt x="411" y="220"/>
                  </a:cubicBezTo>
                  <a:cubicBezTo>
                    <a:pt x="411" y="113"/>
                    <a:pt x="411" y="113"/>
                    <a:pt x="411" y="113"/>
                  </a:cubicBezTo>
                  <a:cubicBezTo>
                    <a:pt x="411" y="107"/>
                    <a:pt x="406" y="102"/>
                    <a:pt x="400" y="102"/>
                  </a:cubicBezTo>
                  <a:cubicBezTo>
                    <a:pt x="261" y="102"/>
                    <a:pt x="261" y="102"/>
                    <a:pt x="261" y="102"/>
                  </a:cubicBezTo>
                  <a:cubicBezTo>
                    <a:pt x="257" y="100"/>
                    <a:pt x="252" y="97"/>
                    <a:pt x="252" y="92"/>
                  </a:cubicBezTo>
                  <a:cubicBezTo>
                    <a:pt x="252" y="82"/>
                    <a:pt x="252" y="73"/>
                    <a:pt x="261" y="67"/>
                  </a:cubicBezTo>
                  <a:cubicBezTo>
                    <a:pt x="266" y="63"/>
                    <a:pt x="271" y="61"/>
                    <a:pt x="276" y="58"/>
                  </a:cubicBezTo>
                  <a:cubicBezTo>
                    <a:pt x="293" y="48"/>
                    <a:pt x="294" y="28"/>
                    <a:pt x="279" y="16"/>
                  </a:cubicBezTo>
                  <a:cubicBezTo>
                    <a:pt x="265" y="5"/>
                    <a:pt x="245" y="0"/>
                    <a:pt x="227" y="1"/>
                  </a:cubicBezTo>
                  <a:cubicBezTo>
                    <a:pt x="209" y="0"/>
                    <a:pt x="189" y="5"/>
                    <a:pt x="175" y="16"/>
                  </a:cubicBezTo>
                  <a:cubicBezTo>
                    <a:pt x="160" y="28"/>
                    <a:pt x="161" y="48"/>
                    <a:pt x="177" y="58"/>
                  </a:cubicBezTo>
                  <a:cubicBezTo>
                    <a:pt x="182" y="61"/>
                    <a:pt x="188" y="63"/>
                    <a:pt x="193" y="67"/>
                  </a:cubicBezTo>
                  <a:cubicBezTo>
                    <a:pt x="202" y="73"/>
                    <a:pt x="202" y="82"/>
                    <a:pt x="202" y="92"/>
                  </a:cubicBezTo>
                  <a:cubicBezTo>
                    <a:pt x="201" y="97"/>
                    <a:pt x="197" y="100"/>
                    <a:pt x="193" y="102"/>
                  </a:cubicBezTo>
                  <a:cubicBezTo>
                    <a:pt x="11" y="102"/>
                    <a:pt x="11" y="102"/>
                    <a:pt x="11" y="102"/>
                  </a:cubicBezTo>
                  <a:cubicBezTo>
                    <a:pt x="5" y="102"/>
                    <a:pt x="0" y="107"/>
                    <a:pt x="0" y="113"/>
                  </a:cubicBezTo>
                  <a:cubicBezTo>
                    <a:pt x="0" y="504"/>
                    <a:pt x="0" y="504"/>
                    <a:pt x="0" y="504"/>
                  </a:cubicBezTo>
                  <a:cubicBezTo>
                    <a:pt x="0" y="510"/>
                    <a:pt x="5" y="515"/>
                    <a:pt x="11" y="515"/>
                  </a:cubicBezTo>
                  <a:cubicBezTo>
                    <a:pt x="400" y="515"/>
                    <a:pt x="400" y="515"/>
                    <a:pt x="400" y="515"/>
                  </a:cubicBezTo>
                  <a:cubicBezTo>
                    <a:pt x="406" y="515"/>
                    <a:pt x="411" y="510"/>
                    <a:pt x="411" y="504"/>
                  </a:cubicBezTo>
                  <a:lnTo>
                    <a:pt x="411" y="356"/>
                  </a:lnTo>
                  <a:close/>
                </a:path>
              </a:pathLst>
            </a:custGeom>
            <a:solidFill>
              <a:schemeClr val="accent4"/>
            </a:solidFill>
            <a:ln>
              <a:noFill/>
            </a:ln>
          </p:spPr>
          <p:txBody>
            <a:bodyPr spcFirstLastPara="1" wrap="square" lIns="91433" tIns="45700" rIns="91433" bIns="45700" anchor="t" anchorCtr="0">
              <a:noAutofit/>
            </a:bodyPr>
            <a:lstStyle/>
            <a:p>
              <a:pPr>
                <a:buClr>
                  <a:schemeClr val="dk1"/>
                </a:buClr>
                <a:buSzPts val="1400"/>
              </a:pPr>
              <a:endParaRPr lang="es-PE" sz="1867" dirty="0">
                <a:solidFill>
                  <a:schemeClr val="dk1"/>
                </a:solidFill>
                <a:latin typeface="Calibri"/>
                <a:ea typeface="Calibri"/>
                <a:cs typeface="Calibri"/>
                <a:sym typeface="Calibri"/>
              </a:endParaRPr>
            </a:p>
            <a:p>
              <a:pPr>
                <a:buClr>
                  <a:schemeClr val="dk1"/>
                </a:buClr>
                <a:buSzPts val="1400"/>
              </a:pPr>
              <a:endParaRPr lang="es-PE" sz="1867" dirty="0">
                <a:solidFill>
                  <a:schemeClr val="dk1"/>
                </a:solidFill>
                <a:latin typeface="Calibri"/>
                <a:ea typeface="Calibri"/>
                <a:cs typeface="Calibri"/>
                <a:sym typeface="Calibri"/>
              </a:endParaRPr>
            </a:p>
            <a:p>
              <a:pPr>
                <a:buClr>
                  <a:schemeClr val="dk1"/>
                </a:buClr>
                <a:buSzPts val="1400"/>
              </a:pPr>
              <a:endParaRPr lang="es-PE" sz="1867" dirty="0">
                <a:solidFill>
                  <a:schemeClr val="dk1"/>
                </a:solidFill>
                <a:latin typeface="Calibri"/>
                <a:ea typeface="Calibri"/>
                <a:cs typeface="Calibri"/>
                <a:sym typeface="Calibri"/>
              </a:endParaRPr>
            </a:p>
            <a:p>
              <a:pPr>
                <a:buClr>
                  <a:schemeClr val="dk1"/>
                </a:buClr>
                <a:buSzPts val="1400"/>
              </a:pPr>
              <a:endParaRPr lang="es-PE" sz="1867" dirty="0">
                <a:solidFill>
                  <a:schemeClr val="dk1"/>
                </a:solidFill>
                <a:latin typeface="Calibri"/>
                <a:ea typeface="Calibri"/>
                <a:cs typeface="Calibri"/>
                <a:sym typeface="Calibri"/>
              </a:endParaRPr>
            </a:p>
            <a:p>
              <a:pPr algn="ctr">
                <a:buClr>
                  <a:schemeClr val="dk1"/>
                </a:buClr>
                <a:buSzPts val="1400"/>
              </a:pPr>
              <a:r>
                <a:rPr lang="es-PE" sz="1867" dirty="0">
                  <a:solidFill>
                    <a:schemeClr val="dk1"/>
                  </a:solidFill>
                  <a:latin typeface="Calibri"/>
                  <a:ea typeface="Calibri"/>
                  <a:cs typeface="Calibri"/>
                  <a:sym typeface="Calibri"/>
                </a:rPr>
                <a:t>El Decomiso </a:t>
              </a:r>
            </a:p>
            <a:p>
              <a:pPr algn="ctr">
                <a:buClr>
                  <a:schemeClr val="dk1"/>
                </a:buClr>
                <a:buSzPts val="1400"/>
              </a:pPr>
              <a:r>
                <a:rPr lang="es-PE" sz="1867" dirty="0">
                  <a:solidFill>
                    <a:schemeClr val="dk1"/>
                  </a:solidFill>
                  <a:latin typeface="Calibri"/>
                  <a:ea typeface="Calibri"/>
                  <a:cs typeface="Calibri"/>
                  <a:sym typeface="Calibri"/>
                </a:rPr>
                <a:t>Proceso Penal  </a:t>
              </a:r>
              <a:endParaRPr sz="1867" dirty="0">
                <a:solidFill>
                  <a:schemeClr val="dk1"/>
                </a:solidFill>
                <a:latin typeface="Calibri"/>
                <a:ea typeface="Calibri"/>
                <a:cs typeface="Calibri"/>
                <a:sym typeface="Calibri"/>
              </a:endParaRPr>
            </a:p>
          </p:txBody>
        </p:sp>
        <p:sp>
          <p:nvSpPr>
            <p:cNvPr id="8" name="Google Shape;1428;p50">
              <a:extLst>
                <a:ext uri="{FF2B5EF4-FFF2-40B4-BE49-F238E27FC236}">
                  <a16:creationId xmlns:a16="http://schemas.microsoft.com/office/drawing/2014/main" id="{880E0EA9-35B9-6DA3-043F-B5D0A78CFB54}"/>
                </a:ext>
              </a:extLst>
            </p:cNvPr>
            <p:cNvSpPr/>
            <p:nvPr/>
          </p:nvSpPr>
          <p:spPr>
            <a:xfrm>
              <a:off x="842804" y="3588202"/>
              <a:ext cx="434543" cy="346873"/>
            </a:xfrm>
            <a:custGeom>
              <a:avLst/>
              <a:gdLst/>
              <a:ahLst/>
              <a:cxnLst/>
              <a:rect l="l" t="t" r="r" b="b"/>
              <a:pathLst>
                <a:path w="515" h="411" extrusionOk="0">
                  <a:moveTo>
                    <a:pt x="355" y="0"/>
                  </a:moveTo>
                  <a:cubicBezTo>
                    <a:pt x="367" y="10"/>
                    <a:pt x="375" y="24"/>
                    <a:pt x="375" y="39"/>
                  </a:cubicBezTo>
                  <a:cubicBezTo>
                    <a:pt x="375" y="54"/>
                    <a:pt x="368" y="68"/>
                    <a:pt x="356" y="78"/>
                  </a:cubicBezTo>
                  <a:cubicBezTo>
                    <a:pt x="339" y="93"/>
                    <a:pt x="314" y="100"/>
                    <a:pt x="287" y="100"/>
                  </a:cubicBezTo>
                  <a:cubicBezTo>
                    <a:pt x="260" y="100"/>
                    <a:pt x="236" y="93"/>
                    <a:pt x="219" y="78"/>
                  </a:cubicBezTo>
                  <a:cubicBezTo>
                    <a:pt x="207" y="68"/>
                    <a:pt x="200" y="54"/>
                    <a:pt x="200" y="39"/>
                  </a:cubicBezTo>
                  <a:cubicBezTo>
                    <a:pt x="200" y="24"/>
                    <a:pt x="207" y="10"/>
                    <a:pt x="219" y="0"/>
                  </a:cubicBezTo>
                  <a:cubicBezTo>
                    <a:pt x="113" y="0"/>
                    <a:pt x="113" y="0"/>
                    <a:pt x="113" y="0"/>
                  </a:cubicBezTo>
                  <a:cubicBezTo>
                    <a:pt x="106" y="0"/>
                    <a:pt x="101" y="5"/>
                    <a:pt x="101" y="11"/>
                  </a:cubicBezTo>
                  <a:cubicBezTo>
                    <a:pt x="101" y="150"/>
                    <a:pt x="101" y="150"/>
                    <a:pt x="101" y="150"/>
                  </a:cubicBezTo>
                  <a:cubicBezTo>
                    <a:pt x="100" y="154"/>
                    <a:pt x="96" y="159"/>
                    <a:pt x="91" y="159"/>
                  </a:cubicBezTo>
                  <a:cubicBezTo>
                    <a:pt x="81" y="159"/>
                    <a:pt x="72" y="159"/>
                    <a:pt x="66" y="150"/>
                  </a:cubicBezTo>
                  <a:cubicBezTo>
                    <a:pt x="63" y="145"/>
                    <a:pt x="60" y="140"/>
                    <a:pt x="57" y="135"/>
                  </a:cubicBezTo>
                  <a:cubicBezTo>
                    <a:pt x="47" y="118"/>
                    <a:pt x="27" y="117"/>
                    <a:pt x="15" y="132"/>
                  </a:cubicBezTo>
                  <a:cubicBezTo>
                    <a:pt x="4" y="146"/>
                    <a:pt x="0" y="166"/>
                    <a:pt x="0" y="184"/>
                  </a:cubicBezTo>
                  <a:cubicBezTo>
                    <a:pt x="0" y="202"/>
                    <a:pt x="4" y="222"/>
                    <a:pt x="15" y="236"/>
                  </a:cubicBezTo>
                  <a:cubicBezTo>
                    <a:pt x="27" y="251"/>
                    <a:pt x="47" y="250"/>
                    <a:pt x="57" y="234"/>
                  </a:cubicBezTo>
                  <a:cubicBezTo>
                    <a:pt x="60" y="229"/>
                    <a:pt x="63" y="223"/>
                    <a:pt x="66" y="218"/>
                  </a:cubicBezTo>
                  <a:cubicBezTo>
                    <a:pt x="72" y="209"/>
                    <a:pt x="81" y="209"/>
                    <a:pt x="91" y="209"/>
                  </a:cubicBezTo>
                  <a:cubicBezTo>
                    <a:pt x="96" y="210"/>
                    <a:pt x="100" y="214"/>
                    <a:pt x="101" y="218"/>
                  </a:cubicBezTo>
                  <a:cubicBezTo>
                    <a:pt x="101" y="400"/>
                    <a:pt x="101" y="400"/>
                    <a:pt x="101" y="400"/>
                  </a:cubicBezTo>
                  <a:cubicBezTo>
                    <a:pt x="101" y="406"/>
                    <a:pt x="106" y="411"/>
                    <a:pt x="113" y="411"/>
                  </a:cubicBezTo>
                  <a:cubicBezTo>
                    <a:pt x="503" y="411"/>
                    <a:pt x="503" y="411"/>
                    <a:pt x="503" y="411"/>
                  </a:cubicBezTo>
                  <a:cubicBezTo>
                    <a:pt x="510" y="411"/>
                    <a:pt x="515" y="406"/>
                    <a:pt x="515" y="400"/>
                  </a:cubicBezTo>
                  <a:cubicBezTo>
                    <a:pt x="515" y="11"/>
                    <a:pt x="515" y="11"/>
                    <a:pt x="515" y="11"/>
                  </a:cubicBezTo>
                  <a:cubicBezTo>
                    <a:pt x="515" y="5"/>
                    <a:pt x="510" y="0"/>
                    <a:pt x="503" y="0"/>
                  </a:cubicBezTo>
                  <a:lnTo>
                    <a:pt x="355" y="0"/>
                  </a:lnTo>
                  <a:close/>
                </a:path>
              </a:pathLst>
            </a:custGeom>
            <a:solidFill>
              <a:schemeClr val="accent3"/>
            </a:solidFill>
            <a:ln>
              <a:noFill/>
            </a:ln>
          </p:spPr>
          <p:txBody>
            <a:bodyPr spcFirstLastPara="1" wrap="square" lIns="91433" tIns="45700" rIns="91433" bIns="45700" anchor="t" anchorCtr="0">
              <a:noAutofit/>
            </a:bodyPr>
            <a:lstStyle/>
            <a:p>
              <a:pPr algn="ctr">
                <a:buClr>
                  <a:schemeClr val="dk1"/>
                </a:buClr>
                <a:buSzPts val="1400"/>
              </a:pPr>
              <a:endParaRPr lang="es-PE" sz="1867" dirty="0">
                <a:solidFill>
                  <a:schemeClr val="dk1"/>
                </a:solidFill>
                <a:latin typeface="Calibri"/>
                <a:ea typeface="Calibri"/>
                <a:cs typeface="Calibri"/>
                <a:sym typeface="Calibri"/>
              </a:endParaRPr>
            </a:p>
            <a:p>
              <a:pPr algn="ctr">
                <a:buClr>
                  <a:schemeClr val="dk1"/>
                </a:buClr>
                <a:buSzPts val="1400"/>
              </a:pPr>
              <a:endParaRPr lang="es-PE" sz="1867" dirty="0">
                <a:solidFill>
                  <a:schemeClr val="dk1"/>
                </a:solidFill>
                <a:latin typeface="Calibri"/>
                <a:ea typeface="Calibri"/>
                <a:cs typeface="Calibri"/>
                <a:sym typeface="Calibri"/>
              </a:endParaRPr>
            </a:p>
            <a:p>
              <a:pPr algn="ctr">
                <a:buClr>
                  <a:schemeClr val="dk1"/>
                </a:buClr>
                <a:buSzPts val="1400"/>
              </a:pPr>
              <a:r>
                <a:rPr lang="es-PE" sz="1867" dirty="0">
                  <a:solidFill>
                    <a:schemeClr val="dk1"/>
                  </a:solidFill>
                  <a:latin typeface="Calibri"/>
                  <a:ea typeface="Calibri"/>
                  <a:cs typeface="Calibri"/>
                  <a:sym typeface="Calibri"/>
                </a:rPr>
                <a:t>           Consecuencia jurídica </a:t>
              </a:r>
            </a:p>
            <a:p>
              <a:pPr algn="ctr">
                <a:buClr>
                  <a:schemeClr val="dk1"/>
                </a:buClr>
                <a:buSzPts val="1400"/>
              </a:pPr>
              <a:r>
                <a:rPr lang="es-PE" sz="1867" dirty="0">
                  <a:solidFill>
                    <a:schemeClr val="dk1"/>
                  </a:solidFill>
                  <a:latin typeface="Calibri"/>
                  <a:ea typeface="Calibri"/>
                  <a:cs typeface="Calibri"/>
                  <a:sym typeface="Calibri"/>
                </a:rPr>
                <a:t>             penal accesoria </a:t>
              </a:r>
            </a:p>
            <a:p>
              <a:pPr algn="ctr">
                <a:buClr>
                  <a:schemeClr val="dk1"/>
                </a:buClr>
                <a:buSzPts val="1400"/>
              </a:pPr>
              <a:r>
                <a:rPr lang="es-PE" sz="1867" dirty="0">
                  <a:solidFill>
                    <a:schemeClr val="dk1"/>
                  </a:solidFill>
                  <a:latin typeface="Calibri"/>
                  <a:ea typeface="Calibri"/>
                  <a:cs typeface="Calibri"/>
                  <a:sym typeface="Calibri"/>
                </a:rPr>
                <a:t>           del delito</a:t>
              </a:r>
              <a:endParaRPr sz="1867" dirty="0">
                <a:solidFill>
                  <a:schemeClr val="dk1"/>
                </a:solidFill>
                <a:latin typeface="Calibri"/>
                <a:ea typeface="Calibri"/>
                <a:cs typeface="Calibri"/>
                <a:sym typeface="Calibri"/>
              </a:endParaRPr>
            </a:p>
          </p:txBody>
        </p:sp>
      </p:grpSp>
    </p:spTree>
    <p:extLst>
      <p:ext uri="{BB962C8B-B14F-4D97-AF65-F5344CB8AC3E}">
        <p14:creationId xmlns:p14="http://schemas.microsoft.com/office/powerpoint/2010/main" val="9081127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CuadroTexto 7">
            <a:extLst>
              <a:ext uri="{FF2B5EF4-FFF2-40B4-BE49-F238E27FC236}">
                <a16:creationId xmlns:a16="http://schemas.microsoft.com/office/drawing/2014/main" id="{4CC92675-8820-C086-2EE4-2C235B31509C}"/>
              </a:ext>
            </a:extLst>
          </p:cNvPr>
          <p:cNvSpPr txBox="1"/>
          <p:nvPr/>
        </p:nvSpPr>
        <p:spPr>
          <a:xfrm>
            <a:off x="519545" y="1693718"/>
            <a:ext cx="10848110" cy="4305859"/>
          </a:xfrm>
          <a:prstGeom prst="rect">
            <a:avLst/>
          </a:prstGeom>
          <a:noFill/>
        </p:spPr>
        <p:txBody>
          <a:bodyPr wrap="square">
            <a:spAutoFit/>
          </a:bodyPr>
          <a:lstStyle/>
          <a:p>
            <a:pPr algn="just">
              <a:lnSpc>
                <a:spcPct val="107000"/>
              </a:lnSpc>
              <a:spcAft>
                <a:spcPts val="800"/>
              </a:spcAft>
            </a:pPr>
            <a:r>
              <a:rPr lang="es-PE" sz="2000" b="1" dirty="0">
                <a:effectLst/>
                <a:latin typeface="+mj-lt"/>
                <a:ea typeface="Times New Roman" panose="02020603050405020304" pitchFamily="18" charset="0"/>
                <a:cs typeface="Calibri" panose="020F0502020204030204" pitchFamily="34" charset="0"/>
              </a:rPr>
              <a:t>Situación Fáctica:</a:t>
            </a:r>
            <a:endParaRPr lang="es-PE" sz="20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sz="2000" dirty="0">
                <a:effectLst/>
                <a:latin typeface="+mj-lt"/>
                <a:ea typeface="Times New Roman" panose="02020603050405020304" pitchFamily="18" charset="0"/>
                <a:cs typeface="Calibri" panose="020F0502020204030204" pitchFamily="34" charset="0"/>
              </a:rPr>
              <a:t>En el año 2016, se intervino </a:t>
            </a:r>
            <a:r>
              <a:rPr lang="es-ES" sz="2000" dirty="0">
                <a:solidFill>
                  <a:srgbClr val="000000"/>
                </a:solidFill>
                <a:effectLst/>
                <a:latin typeface="+mj-lt"/>
                <a:ea typeface="Calibri" panose="020F0502020204030204" pitchFamily="34" charset="0"/>
                <a:cs typeface="Calibri" panose="020F0502020204030204" pitchFamily="34" charset="0"/>
              </a:rPr>
              <a:t>a la embarcación Ethel Mercedes I, con matrícula PL-21830, la cual estaba realizando la extracción de la anchoveta blanca </a:t>
            </a:r>
            <a:r>
              <a:rPr lang="es-ES" sz="2000" i="1" dirty="0">
                <a:solidFill>
                  <a:srgbClr val="000000"/>
                </a:solidFill>
                <a:effectLst/>
                <a:latin typeface="+mj-lt"/>
                <a:ea typeface="Calibri" panose="020F0502020204030204" pitchFamily="34" charset="0"/>
                <a:cs typeface="Calibri" panose="020F0502020204030204" pitchFamily="34" charset="0"/>
              </a:rPr>
              <a:t>“</a:t>
            </a:r>
            <a:r>
              <a:rPr lang="es-ES" sz="2000" i="1" dirty="0" err="1">
                <a:solidFill>
                  <a:srgbClr val="000000"/>
                </a:solidFill>
                <a:effectLst/>
                <a:latin typeface="+mj-lt"/>
                <a:ea typeface="Calibri" panose="020F0502020204030204" pitchFamily="34" charset="0"/>
                <a:cs typeface="Calibri" panose="020F0502020204030204" pitchFamily="34" charset="0"/>
              </a:rPr>
              <a:t>samasa</a:t>
            </a:r>
            <a:r>
              <a:rPr lang="es-ES" sz="2000" i="1" dirty="0">
                <a:solidFill>
                  <a:srgbClr val="000000"/>
                </a:solidFill>
                <a:effectLst/>
                <a:latin typeface="+mj-lt"/>
                <a:ea typeface="Calibri" panose="020F0502020204030204" pitchFamily="34" charset="0"/>
                <a:cs typeface="Calibri" panose="020F0502020204030204" pitchFamily="34" charset="0"/>
              </a:rPr>
              <a:t>”</a:t>
            </a:r>
            <a:r>
              <a:rPr lang="es-ES" sz="2000" dirty="0">
                <a:solidFill>
                  <a:srgbClr val="000000"/>
                </a:solidFill>
                <a:effectLst/>
                <a:latin typeface="+mj-lt"/>
                <a:ea typeface="Calibri" panose="020F0502020204030204" pitchFamily="34" charset="0"/>
                <a:cs typeface="Calibri" panose="020F0502020204030204" pitchFamily="34" charset="0"/>
              </a:rPr>
              <a:t> dentro de las cinco millas del mar peruano</a:t>
            </a:r>
            <a:r>
              <a:rPr lang="es-ES" sz="2000" dirty="0">
                <a:solidFill>
                  <a:srgbClr val="000000"/>
                </a:solidFill>
                <a:effectLst/>
                <a:latin typeface="+mj-lt"/>
                <a:ea typeface="Times New Roman" panose="02020603050405020304" pitchFamily="18" charset="0"/>
                <a:cs typeface="Calibri" panose="020F0502020204030204" pitchFamily="34" charset="0"/>
              </a:rPr>
              <a:t>. Así pues, la embarcación fue hallada con el arte de pesca (boliche con paño anchovetero) en el agua, observándose dentro de la red anchovetas muertas y vivas, además de pelícanos piqueros alrededor de la embarcación, ello debido a que los tripulantes habrían procedido a devolver el recurso al mar, actividad que resulta ser ilegal, toda vez que conforme al Comunicado N° 01-2015-DGP la Dirección General de Política y Desarrollo Pesquero se permite la extracción de anchoveta a partir de la milla marina 3.5, siendo que la embarcación se encontraba en la milla 2.</a:t>
            </a:r>
            <a:endParaRPr lang="es-PE" sz="20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solidFill>
                  <a:srgbClr val="000000"/>
                </a:solidFill>
                <a:effectLst/>
                <a:latin typeface="+mj-lt"/>
                <a:ea typeface="Times New Roman" panose="02020603050405020304" pitchFamily="18" charset="0"/>
                <a:cs typeface="Calibri" panose="020F0502020204030204" pitchFamily="34" charset="0"/>
              </a:rPr>
              <a:t>Asimismo se pudo efectuar un seguimiento de dicha embarcación a través de su sistema satelital, logrando identificar que la misma habría estado un periodo de tiempo prolongado en dicha zona del mar.</a:t>
            </a:r>
            <a:endParaRPr lang="es-PE" sz="20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Calibri" panose="020F0502020204030204" pitchFamily="34" charset="0"/>
                <a:ea typeface="Times New Roman" panose="02020603050405020304" pitchFamily="18" charset="0"/>
                <a:cs typeface="Calibri" panose="020F0502020204030204" pitchFamily="34" charset="0"/>
              </a:rPr>
              <a:t> </a:t>
            </a:r>
            <a:endParaRPr lang="es-P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73951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CuadroTexto 7">
            <a:extLst>
              <a:ext uri="{FF2B5EF4-FFF2-40B4-BE49-F238E27FC236}">
                <a16:creationId xmlns:a16="http://schemas.microsoft.com/office/drawing/2014/main" id="{4CC92675-8820-C086-2EE4-2C235B31509C}"/>
              </a:ext>
            </a:extLst>
          </p:cNvPr>
          <p:cNvSpPr txBox="1"/>
          <p:nvPr/>
        </p:nvSpPr>
        <p:spPr>
          <a:xfrm>
            <a:off x="581891" y="1704115"/>
            <a:ext cx="10785764" cy="2712281"/>
          </a:xfrm>
          <a:prstGeom prst="rect">
            <a:avLst/>
          </a:prstGeom>
          <a:noFill/>
        </p:spPr>
        <p:txBody>
          <a:bodyPr wrap="square">
            <a:spAutoFit/>
          </a:bodyPr>
          <a:lstStyle/>
          <a:p>
            <a:pPr algn="just">
              <a:lnSpc>
                <a:spcPct val="107000"/>
              </a:lnSpc>
              <a:spcAft>
                <a:spcPts val="800"/>
              </a:spcAft>
            </a:pPr>
            <a:r>
              <a:rPr lang="es-PE" sz="2000" dirty="0">
                <a:effectLst/>
                <a:latin typeface="+mj-lt"/>
                <a:ea typeface="Calibri" panose="020F0502020204030204" pitchFamily="34" charset="0"/>
                <a:cs typeface="Calibri" panose="020F0502020204030204" pitchFamily="34" charset="0"/>
              </a:rPr>
              <a:t>En este caso se debe destacar que la actividad económica del requerido consistía en la pesca, pues </a:t>
            </a:r>
            <a:r>
              <a:rPr lang="es-PE" sz="2000" dirty="0" err="1">
                <a:effectLst/>
                <a:latin typeface="+mj-lt"/>
                <a:ea typeface="Calibri" panose="020F0502020204030204" pitchFamily="34" charset="0"/>
                <a:cs typeface="Calibri" panose="020F0502020204030204" pitchFamily="34" charset="0"/>
              </a:rPr>
              <a:t>Sunat</a:t>
            </a:r>
            <a:r>
              <a:rPr lang="es-PE" sz="2000" dirty="0">
                <a:effectLst/>
                <a:latin typeface="+mj-lt"/>
                <a:ea typeface="Calibri" panose="020F0502020204030204" pitchFamily="34" charset="0"/>
                <a:cs typeface="Calibri" panose="020F0502020204030204" pitchFamily="34" charset="0"/>
              </a:rPr>
              <a:t> informó que éste se encontraba inscrito como persona natural con negocio en el Registro Único de Contribuyentes desde año 2013 y que consignaba como actividad comercial la pesca y explotación de criaderos de peces, ello aunado al hecho de que desde el año 2013 la embarcación </a:t>
            </a:r>
            <a:r>
              <a:rPr lang="es-PE" sz="2000" i="1" dirty="0">
                <a:effectLst/>
                <a:latin typeface="+mj-lt"/>
                <a:ea typeface="Calibri" panose="020F0502020204030204" pitchFamily="34" charset="0"/>
                <a:cs typeface="Calibri" panose="020F0502020204030204" pitchFamily="34" charset="0"/>
              </a:rPr>
              <a:t>“Ethel Mercedes I”</a:t>
            </a:r>
            <a:r>
              <a:rPr lang="es-PE" sz="2000" dirty="0">
                <a:effectLst/>
                <a:latin typeface="+mj-lt"/>
                <a:ea typeface="Calibri" panose="020F0502020204030204" pitchFamily="34" charset="0"/>
                <a:cs typeface="Calibri" panose="020F0502020204030204" pitchFamily="34" charset="0"/>
              </a:rPr>
              <a:t> contaba con permiso de pesca, por tanto, en dicha condición y por su experiencia en el giro de dicha actividad, debía conocer y estaba obligado a aplicar todas las normas y respetar los lineamientos exigidos para el desarrollo de su actividad, las cuales debe trasladar al personal bajo su supervisión o subordinación laboral.</a:t>
            </a:r>
            <a:endParaRPr lang="es-PE"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894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CuadroTexto 7">
            <a:extLst>
              <a:ext uri="{FF2B5EF4-FFF2-40B4-BE49-F238E27FC236}">
                <a16:creationId xmlns:a16="http://schemas.microsoft.com/office/drawing/2014/main" id="{4CC92675-8820-C086-2EE4-2C235B31509C}"/>
              </a:ext>
            </a:extLst>
          </p:cNvPr>
          <p:cNvSpPr txBox="1"/>
          <p:nvPr/>
        </p:nvSpPr>
        <p:spPr>
          <a:xfrm>
            <a:off x="519545" y="1693718"/>
            <a:ext cx="10848110" cy="677108"/>
          </a:xfrm>
          <a:prstGeom prst="rect">
            <a:avLst/>
          </a:prstGeom>
          <a:noFill/>
        </p:spPr>
        <p:txBody>
          <a:bodyPr wrap="square">
            <a:spAutoFit/>
          </a:bodyPr>
          <a:lstStyle/>
          <a:p>
            <a:pPr algn="just"/>
            <a:endParaRPr lang="es-PE" sz="2000" b="0" i="0" u="none" strike="noStrike" baseline="0" dirty="0">
              <a:solidFill>
                <a:srgbClr val="000000"/>
              </a:solidFill>
              <a:latin typeface="+mj-lt"/>
            </a:endParaRPr>
          </a:p>
          <a:p>
            <a:endParaRPr lang="es-PE" dirty="0"/>
          </a:p>
        </p:txBody>
      </p:sp>
      <p:sp>
        <p:nvSpPr>
          <p:cNvPr id="3" name="CuadroTexto 2">
            <a:extLst>
              <a:ext uri="{FF2B5EF4-FFF2-40B4-BE49-F238E27FC236}">
                <a16:creationId xmlns:a16="http://schemas.microsoft.com/office/drawing/2014/main" id="{B688B5D2-3114-4876-A3DD-9B0811456E4F}"/>
              </a:ext>
            </a:extLst>
          </p:cNvPr>
          <p:cNvSpPr txBox="1"/>
          <p:nvPr/>
        </p:nvSpPr>
        <p:spPr>
          <a:xfrm>
            <a:off x="592282" y="1548245"/>
            <a:ext cx="10671463" cy="3473515"/>
          </a:xfrm>
          <a:prstGeom prst="rect">
            <a:avLst/>
          </a:prstGeom>
          <a:noFill/>
        </p:spPr>
        <p:txBody>
          <a:bodyPr wrap="square">
            <a:spAutoFit/>
          </a:bodyPr>
          <a:lstStyle/>
          <a:p>
            <a:pPr algn="just">
              <a:lnSpc>
                <a:spcPct val="107000"/>
              </a:lnSpc>
              <a:spcAft>
                <a:spcPts val="800"/>
              </a:spcAft>
            </a:pPr>
            <a:r>
              <a:rPr lang="es-PE" sz="2000" dirty="0">
                <a:solidFill>
                  <a:srgbClr val="000000"/>
                </a:solidFill>
                <a:effectLst/>
                <a:latin typeface="+mj-lt"/>
                <a:ea typeface="Calibri" panose="020F0502020204030204" pitchFamily="34" charset="0"/>
                <a:cs typeface="Calibri" panose="020F0502020204030204" pitchFamily="34" charset="0"/>
              </a:rPr>
              <a:t>Asimismo, en el desarrollo de la indagación patrimonial, se estableció que el propietario de la embarcación tenía la posibilidad de supervisar a través del </a:t>
            </a:r>
            <a:r>
              <a:rPr lang="es-PE" sz="2000" dirty="0" err="1">
                <a:solidFill>
                  <a:srgbClr val="000000"/>
                </a:solidFill>
                <a:effectLst/>
                <a:latin typeface="+mj-lt"/>
                <a:ea typeface="Calibri" panose="020F0502020204030204" pitchFamily="34" charset="0"/>
                <a:cs typeface="Calibri" panose="020F0502020204030204" pitchFamily="34" charset="0"/>
              </a:rPr>
              <a:t>Sisesat</a:t>
            </a:r>
            <a:r>
              <a:rPr lang="es-PE" sz="2000" dirty="0">
                <a:solidFill>
                  <a:srgbClr val="000000"/>
                </a:solidFill>
                <a:effectLst/>
                <a:latin typeface="+mj-lt"/>
                <a:ea typeface="Calibri" panose="020F0502020204030204" pitchFamily="34" charset="0"/>
                <a:cs typeface="Calibri" panose="020F0502020204030204" pitchFamily="34" charset="0"/>
              </a:rPr>
              <a:t> la ubicación de sus embarcaciones pesqueras, siendo una de ellas, la embarcación pesquera </a:t>
            </a:r>
            <a:r>
              <a:rPr lang="es-PE" sz="2000" i="1" dirty="0">
                <a:effectLst/>
                <a:latin typeface="+mj-lt"/>
                <a:ea typeface="Calibri" panose="020F0502020204030204" pitchFamily="34" charset="0"/>
                <a:cs typeface="Calibri" panose="020F0502020204030204" pitchFamily="34" charset="0"/>
              </a:rPr>
              <a:t>“Ethel Mercedes I”</a:t>
            </a:r>
            <a:r>
              <a:rPr lang="es-PE" sz="2000" dirty="0">
                <a:solidFill>
                  <a:srgbClr val="000000"/>
                </a:solidFill>
                <a:effectLst/>
                <a:latin typeface="+mj-lt"/>
                <a:ea typeface="Calibri" panose="020F0502020204030204" pitchFamily="34" charset="0"/>
                <a:cs typeface="Calibri" panose="020F0502020204030204" pitchFamily="34" charset="0"/>
              </a:rPr>
              <a:t>, lo que permite colegir que los propietarios del bien tenían pleno conocimiento de las actividades que realizaba el patrón de la embarcación.</a:t>
            </a:r>
            <a:endParaRPr lang="es-PE" sz="20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sz="2000" dirty="0">
                <a:solidFill>
                  <a:srgbClr val="000000"/>
                </a:solidFill>
                <a:effectLst/>
                <a:latin typeface="+mj-lt"/>
                <a:ea typeface="Calibri" panose="020F0502020204030204" pitchFamily="34" charset="0"/>
                <a:cs typeface="Calibri" panose="020F0502020204030204" pitchFamily="34" charset="0"/>
              </a:rPr>
              <a:t>En esa misma línea de falta de diligencia y responsabilidad por parte del propietario, se advirtió que era recurrente en la comisión de infracciones al Reglamento de la Ley General de Pesca, pues la Dirección General de Sanciones del Ministerio de la Producción, informó que respecto a la Embarcación pesquera </a:t>
            </a:r>
            <a:r>
              <a:rPr lang="es-PE" sz="2000" i="1" dirty="0">
                <a:effectLst/>
                <a:latin typeface="+mj-lt"/>
                <a:ea typeface="Calibri" panose="020F0502020204030204" pitchFamily="34" charset="0"/>
                <a:cs typeface="Calibri" panose="020F0502020204030204" pitchFamily="34" charset="0"/>
              </a:rPr>
              <a:t>“Ethel Mercedes I”</a:t>
            </a:r>
            <a:r>
              <a:rPr lang="es-PE" sz="2000" dirty="0">
                <a:effectLst/>
                <a:latin typeface="+mj-lt"/>
                <a:ea typeface="Calibri" panose="020F0502020204030204" pitchFamily="34" charset="0"/>
                <a:cs typeface="Calibri" panose="020F0502020204030204" pitchFamily="34" charset="0"/>
              </a:rPr>
              <a:t>, según el Registro de la Dirección General de Sanciones, se habían iniciado a dicha embarcación un total cuatro (04) procesos administrativos sancionadores.</a:t>
            </a:r>
            <a:endParaRPr lang="es-PE"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8340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CuadroTexto 7">
            <a:extLst>
              <a:ext uri="{FF2B5EF4-FFF2-40B4-BE49-F238E27FC236}">
                <a16:creationId xmlns:a16="http://schemas.microsoft.com/office/drawing/2014/main" id="{4CC92675-8820-C086-2EE4-2C235B31509C}"/>
              </a:ext>
            </a:extLst>
          </p:cNvPr>
          <p:cNvSpPr txBox="1"/>
          <p:nvPr/>
        </p:nvSpPr>
        <p:spPr>
          <a:xfrm>
            <a:off x="519545" y="1693718"/>
            <a:ext cx="10848110" cy="3802836"/>
          </a:xfrm>
          <a:prstGeom prst="rect">
            <a:avLst/>
          </a:prstGeom>
          <a:noFill/>
        </p:spPr>
        <p:txBody>
          <a:bodyPr wrap="square">
            <a:spAutoFit/>
          </a:bodyPr>
          <a:lstStyle/>
          <a:p>
            <a:pPr algn="just">
              <a:lnSpc>
                <a:spcPct val="107000"/>
              </a:lnSpc>
              <a:spcAft>
                <a:spcPts val="800"/>
              </a:spcAft>
            </a:pPr>
            <a:r>
              <a:rPr lang="es-PE" sz="2000" b="1" dirty="0">
                <a:solidFill>
                  <a:srgbClr val="000000"/>
                </a:solidFill>
                <a:effectLst/>
                <a:latin typeface="+mj-lt"/>
                <a:ea typeface="Calibri" panose="020F0502020204030204" pitchFamily="34" charset="0"/>
                <a:cs typeface="Calibri" panose="020F0502020204030204" pitchFamily="34" charset="0"/>
              </a:rPr>
              <a:t>Sobre la legislación vigente al momento de los hechos en materia pesquería:</a:t>
            </a:r>
            <a:endParaRPr lang="es-PE" sz="20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es-PE" sz="2000" dirty="0">
                <a:effectLst/>
                <a:latin typeface="+mj-lt"/>
                <a:ea typeface="Calibri" panose="020F0502020204030204" pitchFamily="34" charset="0"/>
                <a:cs typeface="Times New Roman" panose="02020603050405020304" pitchFamily="18" charset="0"/>
              </a:rPr>
              <a:t>Decreto Supremo N° 10-2010-PRODUCE - </a:t>
            </a:r>
            <a:r>
              <a:rPr lang="es-PE" sz="2000" dirty="0">
                <a:effectLst/>
                <a:latin typeface="+mj-lt"/>
                <a:ea typeface="Calibri" panose="020F0502020204030204" pitchFamily="34" charset="0"/>
                <a:cs typeface="Calibri" panose="020F0502020204030204" pitchFamily="34" charset="0"/>
              </a:rPr>
              <a:t>Reglamento de Ordenamiento Pesquero del Recurso Anchoveta (</a:t>
            </a:r>
            <a:r>
              <a:rPr lang="es-PE" sz="2000" dirty="0" err="1">
                <a:effectLst/>
                <a:latin typeface="+mj-lt"/>
                <a:ea typeface="Calibri" panose="020F0502020204030204" pitchFamily="34" charset="0"/>
                <a:cs typeface="Calibri" panose="020F0502020204030204" pitchFamily="34" charset="0"/>
              </a:rPr>
              <a:t>Engraulis</a:t>
            </a:r>
            <a:r>
              <a:rPr lang="es-PE" sz="2000" dirty="0">
                <a:effectLst/>
                <a:latin typeface="+mj-lt"/>
                <a:ea typeface="Calibri" panose="020F0502020204030204" pitchFamily="34" charset="0"/>
                <a:cs typeface="Calibri" panose="020F0502020204030204" pitchFamily="34" charset="0"/>
              </a:rPr>
              <a:t> </a:t>
            </a:r>
            <a:r>
              <a:rPr lang="es-PE" sz="2000" dirty="0" err="1">
                <a:effectLst/>
                <a:latin typeface="+mj-lt"/>
                <a:ea typeface="Calibri" panose="020F0502020204030204" pitchFamily="34" charset="0"/>
                <a:cs typeface="Calibri" panose="020F0502020204030204" pitchFamily="34" charset="0"/>
              </a:rPr>
              <a:t>ringens</a:t>
            </a:r>
            <a:r>
              <a:rPr lang="es-PE" sz="2000" dirty="0">
                <a:effectLst/>
                <a:latin typeface="+mj-lt"/>
                <a:ea typeface="Calibri" panose="020F0502020204030204" pitchFamily="34" charset="0"/>
                <a:cs typeface="Calibri" panose="020F0502020204030204" pitchFamily="34" charset="0"/>
              </a:rPr>
              <a:t>) y Anchoveta Blanca (Anchoveta </a:t>
            </a:r>
            <a:r>
              <a:rPr lang="es-PE" sz="2000" dirty="0" err="1">
                <a:effectLst/>
                <a:latin typeface="+mj-lt"/>
                <a:ea typeface="Calibri" panose="020F0502020204030204" pitchFamily="34" charset="0"/>
                <a:cs typeface="Calibri" panose="020F0502020204030204" pitchFamily="34" charset="0"/>
              </a:rPr>
              <a:t>nasus</a:t>
            </a:r>
            <a:r>
              <a:rPr lang="es-PE" sz="2000" dirty="0">
                <a:effectLst/>
                <a:latin typeface="+mj-lt"/>
                <a:ea typeface="Calibri" panose="020F0502020204030204" pitchFamily="34" charset="0"/>
                <a:cs typeface="Calibri" panose="020F0502020204030204" pitchFamily="34" charset="0"/>
              </a:rPr>
              <a:t>) para Consumo Humano Directo, modificado por el Decreto Supremo N° 05-2017-PRODUCE modificado mediante Decreto Supremo N° 008-2017-PRODUCE, se aprueba el Reglamento de Ordenamiento Pesquero del Recurso Anchoveta para Consumo Humano Directo (ROP de Anchoveta).</a:t>
            </a:r>
            <a:endParaRPr lang="es-PE" sz="20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es-PE" sz="2000" dirty="0">
                <a:effectLst/>
                <a:latin typeface="+mj-lt"/>
                <a:ea typeface="Calibri" panose="020F0502020204030204" pitchFamily="34" charset="0"/>
                <a:cs typeface="Calibri" panose="020F0502020204030204" pitchFamily="34" charset="0"/>
              </a:rPr>
              <a:t>Decreto Supremo N° 005-2012-PRODUCE – inconstitucional </a:t>
            </a:r>
            <a:endParaRPr lang="es-PE" sz="20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es-PE" sz="2000" dirty="0">
                <a:effectLst/>
                <a:latin typeface="+mj-lt"/>
                <a:ea typeface="Calibri" panose="020F0502020204030204" pitchFamily="34" charset="0"/>
                <a:cs typeface="Calibri" panose="020F0502020204030204" pitchFamily="34" charset="0"/>
              </a:rPr>
              <a:t>Decreto Supremo N° 011-2013-PRODUCE – inconstitucional (medida cautelar que disponía suspensión de los efectos, comunicada en el año 2015)</a:t>
            </a:r>
            <a:endParaRPr lang="es-PE" sz="20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r>
              <a:rPr lang="es-ES" sz="2000" dirty="0">
                <a:solidFill>
                  <a:srgbClr val="000000"/>
                </a:solidFill>
                <a:effectLst/>
                <a:latin typeface="+mj-lt"/>
                <a:ea typeface="Calibri" panose="020F0502020204030204" pitchFamily="34" charset="0"/>
                <a:cs typeface="Calibri" panose="020F0502020204030204" pitchFamily="34" charset="0"/>
              </a:rPr>
              <a:t>Comunicado N° 01-2015-DGP del mes de Abril de 2015, emitido por la Dirección General de Política y Desarrollo Pesquero.</a:t>
            </a:r>
            <a:endParaRPr lang="es-PE"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56152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CuadroTexto 7">
            <a:extLst>
              <a:ext uri="{FF2B5EF4-FFF2-40B4-BE49-F238E27FC236}">
                <a16:creationId xmlns:a16="http://schemas.microsoft.com/office/drawing/2014/main" id="{4CC92675-8820-C086-2EE4-2C235B31509C}"/>
              </a:ext>
            </a:extLst>
          </p:cNvPr>
          <p:cNvSpPr txBox="1"/>
          <p:nvPr/>
        </p:nvSpPr>
        <p:spPr>
          <a:xfrm>
            <a:off x="519545" y="1693718"/>
            <a:ext cx="10719585" cy="2740237"/>
          </a:xfrm>
          <a:prstGeom prst="rect">
            <a:avLst/>
          </a:prstGeom>
          <a:noFill/>
        </p:spPr>
        <p:txBody>
          <a:bodyPr wrap="square">
            <a:spAutoFit/>
          </a:bodyPr>
          <a:lstStyle/>
          <a:p>
            <a:pPr algn="just">
              <a:lnSpc>
                <a:spcPct val="107000"/>
              </a:lnSpc>
              <a:spcAft>
                <a:spcPts val="800"/>
              </a:spcAft>
            </a:pPr>
            <a:r>
              <a:rPr lang="es-PE" sz="2000" b="1" kern="1200" dirty="0">
                <a:effectLst/>
                <a:latin typeface="+mj-lt"/>
                <a:ea typeface="+mj-ea"/>
                <a:cs typeface="Calibri" panose="020F0502020204030204" pitchFamily="34" charset="0"/>
              </a:rPr>
              <a:t>Requisitos de la Buena Fe cualificada exenta de culpa</a:t>
            </a:r>
            <a:endParaRPr lang="es-PE" sz="2000" dirty="0">
              <a:effectLst/>
              <a:latin typeface="+mj-lt"/>
              <a:ea typeface="Calibri" panose="020F0502020204030204" pitchFamily="34" charset="0"/>
              <a:cs typeface="Times New Roman" panose="02020603050405020304" pitchFamily="18" charset="0"/>
            </a:endParaRPr>
          </a:p>
          <a:p>
            <a:pPr marL="342900" lvl="0" indent="-342900" algn="just">
              <a:lnSpc>
                <a:spcPct val="90000"/>
              </a:lnSpc>
              <a:buFont typeface="Times New Roman" panose="02020603050405020304" pitchFamily="18" charset="0"/>
              <a:buAutoNum type="arabicPeriod"/>
              <a:tabLst>
                <a:tab pos="457200" algn="l"/>
                <a:tab pos="630555" algn="l"/>
              </a:tabLst>
            </a:pPr>
            <a:r>
              <a:rPr lang="es-PE" sz="2000" kern="1200" dirty="0">
                <a:effectLst/>
                <a:latin typeface="+mj-lt"/>
                <a:ea typeface="Times New Roman" panose="02020603050405020304" pitchFamily="18" charset="0"/>
                <a:cs typeface="Calibri" panose="020F0502020204030204" pitchFamily="34" charset="0"/>
              </a:rPr>
              <a:t>El derecho o situación jurídica aparentes tengan en su aspecto exterior todas las condiciones de 	existencia real, de manera que cualquier persona prudente o diligente no pueda descubrir la 	verdadera situación</a:t>
            </a:r>
            <a:r>
              <a:rPr lang="es-PE" sz="2000" dirty="0">
                <a:latin typeface="+mj-lt"/>
                <a:ea typeface="Times New Roman" panose="02020603050405020304" pitchFamily="18" charset="0"/>
                <a:cs typeface="Calibri" panose="020F0502020204030204" pitchFamily="34" charset="0"/>
              </a:rPr>
              <a:t>.</a:t>
            </a:r>
          </a:p>
          <a:p>
            <a:pPr marL="342900" lvl="0" indent="-342900" algn="just">
              <a:lnSpc>
                <a:spcPct val="90000"/>
              </a:lnSpc>
              <a:buFont typeface="Times New Roman" panose="02020603050405020304" pitchFamily="18" charset="0"/>
              <a:buAutoNum type="arabicPeriod"/>
              <a:tabLst>
                <a:tab pos="457200" algn="l"/>
                <a:tab pos="630555" algn="l"/>
              </a:tabLst>
            </a:pPr>
            <a:endParaRPr lang="es-PE" sz="2000" dirty="0">
              <a:latin typeface="+mj-lt"/>
              <a:ea typeface="Times New Roman" panose="02020603050405020304" pitchFamily="18" charset="0"/>
              <a:cs typeface="Calibri" panose="020F0502020204030204" pitchFamily="34" charset="0"/>
            </a:endParaRPr>
          </a:p>
          <a:p>
            <a:pPr marL="342900" lvl="0" indent="-342900" algn="just">
              <a:lnSpc>
                <a:spcPct val="90000"/>
              </a:lnSpc>
              <a:buFont typeface="Times New Roman" panose="02020603050405020304" pitchFamily="18" charset="0"/>
              <a:buAutoNum type="arabicPeriod"/>
              <a:tabLst>
                <a:tab pos="457200" algn="l"/>
                <a:tab pos="630555" algn="l"/>
              </a:tabLst>
            </a:pPr>
            <a:r>
              <a:rPr lang="es-PE" sz="2000" kern="1200" dirty="0">
                <a:effectLst/>
                <a:latin typeface="+mj-lt"/>
                <a:ea typeface="Times New Roman" panose="02020603050405020304" pitchFamily="18" charset="0"/>
                <a:cs typeface="Calibri" panose="020F0502020204030204" pitchFamily="34" charset="0"/>
              </a:rPr>
              <a:t>La adquisición del derecho se verifique normalmente dentro de las condiciones exigidas por ley.</a:t>
            </a:r>
          </a:p>
          <a:p>
            <a:pPr marL="342900" lvl="0" indent="-342900" algn="just">
              <a:lnSpc>
                <a:spcPct val="90000"/>
              </a:lnSpc>
              <a:buFont typeface="Times New Roman" panose="02020603050405020304" pitchFamily="18" charset="0"/>
              <a:buAutoNum type="arabicPeriod"/>
              <a:tabLst>
                <a:tab pos="457200" algn="l"/>
                <a:tab pos="630555" algn="l"/>
              </a:tabLst>
            </a:pPr>
            <a:endParaRPr lang="es-PE" sz="2000" dirty="0">
              <a:latin typeface="+mj-lt"/>
              <a:ea typeface="Times New Roman" panose="02020603050405020304" pitchFamily="18" charset="0"/>
              <a:cs typeface="Calibri" panose="020F0502020204030204" pitchFamily="34" charset="0"/>
            </a:endParaRPr>
          </a:p>
          <a:p>
            <a:pPr marL="342900" lvl="0" indent="-342900" algn="just">
              <a:lnSpc>
                <a:spcPct val="90000"/>
              </a:lnSpc>
              <a:buFont typeface="Times New Roman" panose="02020603050405020304" pitchFamily="18" charset="0"/>
              <a:buAutoNum type="arabicPeriod"/>
              <a:tabLst>
                <a:tab pos="457200" algn="l"/>
                <a:tab pos="630555" algn="l"/>
              </a:tabLst>
            </a:pPr>
            <a:r>
              <a:rPr lang="es-PE" sz="2000" kern="1200" dirty="0">
                <a:effectLst/>
                <a:latin typeface="+mj-lt"/>
                <a:ea typeface="Times New Roman" panose="02020603050405020304" pitchFamily="18" charset="0"/>
                <a:cs typeface="Calibri" panose="020F0502020204030204" pitchFamily="34" charset="0"/>
              </a:rPr>
              <a:t>La concurrencia de buena fe en el adquirente, es decir, la creencia sincera y leal de adquirir el derecho de quien es su legítimo dueño.</a:t>
            </a:r>
            <a:endParaRPr lang="es-PE" sz="2000" dirty="0">
              <a:effectLst/>
              <a:latin typeface="+mj-lt"/>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573957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CuadroTexto 7">
            <a:extLst>
              <a:ext uri="{FF2B5EF4-FFF2-40B4-BE49-F238E27FC236}">
                <a16:creationId xmlns:a16="http://schemas.microsoft.com/office/drawing/2014/main" id="{4CC92675-8820-C086-2EE4-2C235B31509C}"/>
              </a:ext>
            </a:extLst>
          </p:cNvPr>
          <p:cNvSpPr txBox="1"/>
          <p:nvPr/>
        </p:nvSpPr>
        <p:spPr>
          <a:xfrm>
            <a:off x="519545" y="1693718"/>
            <a:ext cx="10848110" cy="677108"/>
          </a:xfrm>
          <a:prstGeom prst="rect">
            <a:avLst/>
          </a:prstGeom>
          <a:noFill/>
        </p:spPr>
        <p:txBody>
          <a:bodyPr wrap="square">
            <a:spAutoFit/>
          </a:bodyPr>
          <a:lstStyle/>
          <a:p>
            <a:pPr algn="just"/>
            <a:endParaRPr lang="es-PE" sz="2000" b="0" i="0" u="none" strike="noStrike" baseline="0" dirty="0">
              <a:solidFill>
                <a:srgbClr val="000000"/>
              </a:solidFill>
              <a:latin typeface="+mj-lt"/>
            </a:endParaRPr>
          </a:p>
          <a:p>
            <a:endParaRPr lang="es-PE" dirty="0"/>
          </a:p>
        </p:txBody>
      </p:sp>
      <p:graphicFrame>
        <p:nvGraphicFramePr>
          <p:cNvPr id="2" name="Tabla 1">
            <a:extLst>
              <a:ext uri="{FF2B5EF4-FFF2-40B4-BE49-F238E27FC236}">
                <a16:creationId xmlns:a16="http://schemas.microsoft.com/office/drawing/2014/main" id="{B4B29BD1-C36D-95BB-6010-97CE31A152AE}"/>
              </a:ext>
            </a:extLst>
          </p:cNvPr>
          <p:cNvGraphicFramePr>
            <a:graphicFrameLocks noGrp="1"/>
          </p:cNvGraphicFramePr>
          <p:nvPr>
            <p:extLst>
              <p:ext uri="{D42A27DB-BD31-4B8C-83A1-F6EECF244321}">
                <p14:modId xmlns:p14="http://schemas.microsoft.com/office/powerpoint/2010/main" val="2686662885"/>
              </p:ext>
            </p:extLst>
          </p:nvPr>
        </p:nvGraphicFramePr>
        <p:xfrm>
          <a:off x="2265217" y="1922317"/>
          <a:ext cx="7710056" cy="3243428"/>
        </p:xfrm>
        <a:graphic>
          <a:graphicData uri="http://schemas.openxmlformats.org/drawingml/2006/table">
            <a:tbl>
              <a:tblPr firstRow="1" firstCol="1" bandRow="1">
                <a:tableStyleId>{5C22544A-7EE6-4342-B048-85BDC9FD1C3A}</a:tableStyleId>
              </a:tblPr>
              <a:tblGrid>
                <a:gridCol w="3855028">
                  <a:extLst>
                    <a:ext uri="{9D8B030D-6E8A-4147-A177-3AD203B41FA5}">
                      <a16:colId xmlns:a16="http://schemas.microsoft.com/office/drawing/2014/main" val="2397733785"/>
                    </a:ext>
                  </a:extLst>
                </a:gridCol>
                <a:gridCol w="3855028">
                  <a:extLst>
                    <a:ext uri="{9D8B030D-6E8A-4147-A177-3AD203B41FA5}">
                      <a16:colId xmlns:a16="http://schemas.microsoft.com/office/drawing/2014/main" val="1293454670"/>
                    </a:ext>
                  </a:extLst>
                </a:gridCol>
              </a:tblGrid>
              <a:tr h="455795">
                <a:tc gridSpan="2">
                  <a:txBody>
                    <a:bodyPr/>
                    <a:lstStyle/>
                    <a:p>
                      <a:pPr marL="457200" algn="ctr">
                        <a:lnSpc>
                          <a:spcPct val="107000"/>
                        </a:lnSpc>
                        <a:spcAft>
                          <a:spcPts val="800"/>
                        </a:spcAft>
                      </a:pPr>
                      <a:r>
                        <a:rPr lang="es-PE" sz="1800" dirty="0">
                          <a:effectLst/>
                          <a:latin typeface="+mj-lt"/>
                        </a:rPr>
                        <a:t>CASO INMUEBLE DESTINACIÓN ILÍCITA TID</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tc hMerge="1">
                  <a:txBody>
                    <a:bodyPr/>
                    <a:lstStyle/>
                    <a:p>
                      <a:endParaRPr lang="es-PE"/>
                    </a:p>
                  </a:txBody>
                  <a:tcPr/>
                </a:tc>
                <a:extLst>
                  <a:ext uri="{0D108BD9-81ED-4DB2-BD59-A6C34878D82A}">
                    <a16:rowId xmlns:a16="http://schemas.microsoft.com/office/drawing/2014/main" val="4175815833"/>
                  </a:ext>
                </a:extLst>
              </a:tr>
              <a:tr h="772205">
                <a:tc>
                  <a:txBody>
                    <a:bodyPr/>
                    <a:lstStyle/>
                    <a:p>
                      <a:pPr marL="457200" algn="just">
                        <a:lnSpc>
                          <a:spcPct val="107000"/>
                        </a:lnSpc>
                      </a:pPr>
                      <a:r>
                        <a:rPr lang="es-PE" sz="1800" dirty="0">
                          <a:effectLst/>
                          <a:latin typeface="+mj-lt"/>
                        </a:rPr>
                        <a:t>OBJETO DE LA EXTINCIÓN DE DOMINIO</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es-PE" sz="1800" dirty="0">
                          <a:effectLst/>
                          <a:latin typeface="+mj-lt"/>
                        </a:rPr>
                        <a:t>Inmueble tres niveles - </a:t>
                      </a:r>
                      <a:r>
                        <a:rPr lang="es-PE" sz="1800" dirty="0" err="1">
                          <a:effectLst/>
                          <a:latin typeface="+mj-lt"/>
                        </a:rPr>
                        <a:t>Area</a:t>
                      </a:r>
                      <a:r>
                        <a:rPr lang="es-PE" sz="1800" dirty="0">
                          <a:effectLst/>
                          <a:latin typeface="+mj-lt"/>
                        </a:rPr>
                        <a:t> 200 m2 [valuado en S/. 160, 000 soles]</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0775303"/>
                  </a:ext>
                </a:extLst>
              </a:tr>
              <a:tr h="772205">
                <a:tc>
                  <a:txBody>
                    <a:bodyPr/>
                    <a:lstStyle/>
                    <a:p>
                      <a:pPr marL="457200" algn="just">
                        <a:lnSpc>
                          <a:spcPct val="107000"/>
                        </a:lnSpc>
                      </a:pPr>
                      <a:r>
                        <a:rPr lang="es-PE" sz="1800">
                          <a:effectLst/>
                          <a:latin typeface="+mj-lt"/>
                        </a:rPr>
                        <a:t>CAUSALES DE EXTINCIÓN DE DOMINIO</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es-PE" sz="1800" dirty="0">
                          <a:effectLst/>
                          <a:latin typeface="+mj-lt"/>
                        </a:rPr>
                        <a:t>Artículo 7.1. a) (D. </a:t>
                      </a:r>
                      <a:r>
                        <a:rPr lang="es-PE" sz="1800" dirty="0" err="1">
                          <a:effectLst/>
                          <a:latin typeface="+mj-lt"/>
                        </a:rPr>
                        <a:t>Leg</a:t>
                      </a:r>
                      <a:r>
                        <a:rPr lang="es-PE" sz="1800" dirty="0">
                          <a:effectLst/>
                          <a:latin typeface="+mj-lt"/>
                        </a:rPr>
                        <a:t>. 1373): instrumento del acto delictivo (art. III, inc. 3.8)</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9627071"/>
                  </a:ext>
                </a:extLst>
              </a:tr>
              <a:tr h="510937">
                <a:tc>
                  <a:txBody>
                    <a:bodyPr/>
                    <a:lstStyle/>
                    <a:p>
                      <a:pPr marL="457200" algn="just">
                        <a:lnSpc>
                          <a:spcPct val="107000"/>
                        </a:lnSpc>
                      </a:pPr>
                      <a:r>
                        <a:rPr lang="es-PE" sz="1800">
                          <a:effectLst/>
                          <a:latin typeface="+mj-lt"/>
                        </a:rPr>
                        <a:t>REQUERIDO</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es-PE" sz="1800" dirty="0">
                          <a:effectLst/>
                          <a:latin typeface="+mj-lt"/>
                        </a:rPr>
                        <a:t>Copropietarios – Sucesión Intestada</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2475438"/>
                  </a:ext>
                </a:extLst>
              </a:tr>
              <a:tr h="510937">
                <a:tc>
                  <a:txBody>
                    <a:bodyPr/>
                    <a:lstStyle/>
                    <a:p>
                      <a:pPr marL="457200" algn="just">
                        <a:lnSpc>
                          <a:spcPct val="107000"/>
                        </a:lnSpc>
                      </a:pPr>
                      <a:r>
                        <a:rPr lang="es-PE" sz="1800">
                          <a:effectLst/>
                          <a:latin typeface="+mj-lt"/>
                        </a:rPr>
                        <a:t>VINCULACIÓN A ACTIVIDADAD ILÍCITA</a:t>
                      </a:r>
                      <a:endParaRPr lang="es-PE"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es-PE" sz="1800" dirty="0">
                          <a:effectLst/>
                          <a:latin typeface="+mj-lt"/>
                        </a:rPr>
                        <a:t>Tráfico Ilícito de Drogas</a:t>
                      </a:r>
                      <a:endParaRPr lang="es-PE"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621399"/>
                  </a:ext>
                </a:extLst>
              </a:tr>
            </a:tbl>
          </a:graphicData>
        </a:graphic>
      </p:graphicFrame>
    </p:spTree>
    <p:extLst>
      <p:ext uri="{BB962C8B-B14F-4D97-AF65-F5344CB8AC3E}">
        <p14:creationId xmlns:p14="http://schemas.microsoft.com/office/powerpoint/2010/main" val="1082562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CuadroTexto 7">
            <a:extLst>
              <a:ext uri="{FF2B5EF4-FFF2-40B4-BE49-F238E27FC236}">
                <a16:creationId xmlns:a16="http://schemas.microsoft.com/office/drawing/2014/main" id="{4CC92675-8820-C086-2EE4-2C235B31509C}"/>
              </a:ext>
            </a:extLst>
          </p:cNvPr>
          <p:cNvSpPr txBox="1"/>
          <p:nvPr/>
        </p:nvSpPr>
        <p:spPr>
          <a:xfrm>
            <a:off x="519545" y="1693718"/>
            <a:ext cx="10848110" cy="3576107"/>
          </a:xfrm>
          <a:prstGeom prst="rect">
            <a:avLst/>
          </a:prstGeom>
          <a:noFill/>
        </p:spPr>
        <p:txBody>
          <a:bodyPr wrap="square">
            <a:spAutoFit/>
          </a:bodyPr>
          <a:lstStyle/>
          <a:p>
            <a:pPr algn="just">
              <a:lnSpc>
                <a:spcPct val="107000"/>
              </a:lnSpc>
              <a:spcAft>
                <a:spcPts val="800"/>
              </a:spcAft>
            </a:pPr>
            <a:r>
              <a:rPr lang="es-PE" sz="2000" b="1" dirty="0">
                <a:effectLst/>
                <a:latin typeface="+mj-lt"/>
                <a:ea typeface="Times New Roman" panose="02020603050405020304" pitchFamily="18" charset="0"/>
                <a:cs typeface="Calibri" panose="020F0502020204030204" pitchFamily="34" charset="0"/>
              </a:rPr>
              <a:t>Situación Fáctica:</a:t>
            </a:r>
            <a:endParaRPr lang="es-PE" sz="20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sz="2000" dirty="0">
                <a:effectLst/>
                <a:latin typeface="+mj-lt"/>
                <a:ea typeface="Times New Roman" panose="02020603050405020304" pitchFamily="18" charset="0"/>
                <a:cs typeface="Calibri" panose="020F0502020204030204" pitchFamily="34" charset="0"/>
              </a:rPr>
              <a:t>Se realizó la intervención a una persona de sexo masculino que se trasladaba a bordo de un vehículo menor y mostraba una actitud sospechosa, al momento de realizarle el registro personal por efectivos policiales se le encontró sustancias ilícitas; en esas circunstancias el intervenido manifestó que lo ayudaran que en su casa tenía más droga, por lo que el personal policial se trasladó hasta el lugar con indicaciones del intervenido.</a:t>
            </a:r>
            <a:endParaRPr lang="es-PE" sz="20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sz="2000" dirty="0">
                <a:effectLst/>
                <a:latin typeface="+mj-lt"/>
                <a:ea typeface="Times New Roman" panose="02020603050405020304" pitchFamily="18" charset="0"/>
                <a:cs typeface="Calibri" panose="020F0502020204030204" pitchFamily="34" charset="0"/>
              </a:rPr>
              <a:t>Al constituirse al lugar, se encontró en uno de los ambientes del inmueble, denominado mini departamento donde habitaba el intervenido, sustancia ilícita con características a cannabis Sativa; precisando que el registro domiciliario solo se realizó en el primer piso del inmueble ya que el segundo y tercer nivel tenían accesos independientes. </a:t>
            </a:r>
            <a:endParaRPr lang="es-PE"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32437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CuadroTexto 7">
            <a:extLst>
              <a:ext uri="{FF2B5EF4-FFF2-40B4-BE49-F238E27FC236}">
                <a16:creationId xmlns:a16="http://schemas.microsoft.com/office/drawing/2014/main" id="{4CC92675-8820-C086-2EE4-2C235B31509C}"/>
              </a:ext>
            </a:extLst>
          </p:cNvPr>
          <p:cNvSpPr txBox="1"/>
          <p:nvPr/>
        </p:nvSpPr>
        <p:spPr>
          <a:xfrm>
            <a:off x="519545" y="1693718"/>
            <a:ext cx="10848110" cy="3020058"/>
          </a:xfrm>
          <a:prstGeom prst="rect">
            <a:avLst/>
          </a:prstGeom>
          <a:noFill/>
        </p:spPr>
        <p:txBody>
          <a:bodyPr wrap="square">
            <a:spAutoFit/>
          </a:bodyPr>
          <a:lstStyle/>
          <a:p>
            <a:pPr algn="just">
              <a:lnSpc>
                <a:spcPct val="107000"/>
              </a:lnSpc>
              <a:spcAft>
                <a:spcPts val="800"/>
              </a:spcAft>
            </a:pPr>
            <a:r>
              <a:rPr lang="es-PE" sz="2000" b="1" dirty="0">
                <a:effectLst/>
                <a:latin typeface="+mj-lt"/>
                <a:ea typeface="Calibri" panose="020F0502020204030204" pitchFamily="34" charset="0"/>
                <a:cs typeface="Times New Roman" panose="02020603050405020304" pitchFamily="18" charset="0"/>
              </a:rPr>
              <a:t>Cuestiones problemáticas:</a:t>
            </a:r>
            <a:endParaRPr lang="es-PE" sz="20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sz="2000" b="1" dirty="0">
                <a:effectLst/>
                <a:latin typeface="+mj-lt"/>
                <a:ea typeface="Calibri" panose="020F0502020204030204" pitchFamily="34" charset="0"/>
                <a:cs typeface="Times New Roman" panose="02020603050405020304" pitchFamily="18" charset="0"/>
              </a:rPr>
              <a:t>¿Siempre la ausencia de independización implicará que todo el bien inmueble deba extinguirse? </a:t>
            </a:r>
            <a:endParaRPr lang="es-PE" sz="20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sz="2000" b="1" dirty="0">
                <a:effectLst/>
                <a:latin typeface="+mj-lt"/>
                <a:ea typeface="Calibri" panose="020F0502020204030204" pitchFamily="34" charset="0"/>
                <a:cs typeface="Times New Roman" panose="02020603050405020304" pitchFamily="18" charset="0"/>
              </a:rPr>
              <a:t>¿El hecho de que no exista independización implica que se descarte el tema del tercero de buena fe?</a:t>
            </a:r>
            <a:endParaRPr lang="es-PE" sz="2000" dirty="0">
              <a:effectLst/>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PE" sz="2000" dirty="0">
                <a:effectLst/>
                <a:latin typeface="+mj-lt"/>
                <a:ea typeface="Calibri" panose="020F0502020204030204" pitchFamily="34" charset="0"/>
                <a:cs typeface="Times New Roman" panose="02020603050405020304" pitchFamily="18" charset="0"/>
              </a:rPr>
              <a:t>Efectuar valoración conforme a los criterios de proporcionalidad y razonabilidad, y así establecer si cabe afectar el derecho de propiedad por el hecho de no existir una subdivisión y partición del inmueble, ello aunado a que la ausencia de buena fe debe acreditarse a través de datos objetivos, como puede ser la </a:t>
            </a:r>
            <a:r>
              <a:rPr lang="es-PE" sz="2000" dirty="0" err="1">
                <a:effectLst/>
                <a:latin typeface="+mj-lt"/>
                <a:ea typeface="Calibri" panose="020F0502020204030204" pitchFamily="34" charset="0"/>
                <a:cs typeface="Times New Roman" panose="02020603050405020304" pitchFamily="18" charset="0"/>
              </a:rPr>
              <a:t>reiterancia</a:t>
            </a:r>
            <a:r>
              <a:rPr lang="es-PE" sz="2000" dirty="0">
                <a:effectLst/>
                <a:latin typeface="+mj-lt"/>
                <a:ea typeface="Calibri" panose="020F0502020204030204" pitchFamily="34" charset="0"/>
                <a:cs typeface="Times New Roman" panose="02020603050405020304" pitchFamily="18" charset="0"/>
              </a:rPr>
              <a:t> en la instrumentalización o la preexistencia de antecedentes. (Sentencia Caso Inmueble destinación ilícita (Lambayeque) -Exp. 07-2019/ J. ED Lambayeque)</a:t>
            </a:r>
          </a:p>
        </p:txBody>
      </p:sp>
    </p:spTree>
    <p:extLst>
      <p:ext uri="{BB962C8B-B14F-4D97-AF65-F5344CB8AC3E}">
        <p14:creationId xmlns:p14="http://schemas.microsoft.com/office/powerpoint/2010/main" val="33496890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34436AB8-B350-EFB8-E51C-2F09791ACB9A}"/>
              </a:ext>
            </a:extLst>
          </p:cNvPr>
          <p:cNvSpPr txBox="1"/>
          <p:nvPr/>
        </p:nvSpPr>
        <p:spPr>
          <a:xfrm>
            <a:off x="436179" y="1205345"/>
            <a:ext cx="8705223" cy="369332"/>
          </a:xfrm>
          <a:prstGeom prst="rect">
            <a:avLst/>
          </a:prstGeom>
          <a:noFill/>
        </p:spPr>
        <p:txBody>
          <a:bodyPr wrap="square">
            <a:spAutoFit/>
          </a:bodyPr>
          <a:lstStyle/>
          <a:p>
            <a:r>
              <a:rPr lang="es-PE" sz="1800" b="1" i="0" u="none" strike="noStrike" baseline="0" dirty="0">
                <a:solidFill>
                  <a:srgbClr val="000000"/>
                </a:solidFill>
              </a:rPr>
              <a:t>PRINCIPIO DE NULIDAD</a:t>
            </a:r>
            <a:endParaRPr lang="es-PE" sz="1800" dirty="0"/>
          </a:p>
        </p:txBody>
      </p:sp>
      <p:sp>
        <p:nvSpPr>
          <p:cNvPr id="8" name="CuadroTexto 7">
            <a:extLst>
              <a:ext uri="{FF2B5EF4-FFF2-40B4-BE49-F238E27FC236}">
                <a16:creationId xmlns:a16="http://schemas.microsoft.com/office/drawing/2014/main" id="{4CC92675-8820-C086-2EE4-2C235B31509C}"/>
              </a:ext>
            </a:extLst>
          </p:cNvPr>
          <p:cNvSpPr txBox="1"/>
          <p:nvPr/>
        </p:nvSpPr>
        <p:spPr>
          <a:xfrm>
            <a:off x="519545" y="1693718"/>
            <a:ext cx="10848110" cy="4031873"/>
          </a:xfrm>
          <a:prstGeom prst="rect">
            <a:avLst/>
          </a:prstGeom>
          <a:noFill/>
        </p:spPr>
        <p:txBody>
          <a:bodyPr wrap="square">
            <a:spAutoFit/>
          </a:bodyPr>
          <a:lstStyle/>
          <a:p>
            <a:pPr algn="just"/>
            <a:r>
              <a:rPr lang="es-PE" sz="2000" b="0" i="0" u="none" strike="noStrike" baseline="0" dirty="0">
                <a:solidFill>
                  <a:srgbClr val="221F1F"/>
                </a:solidFill>
                <a:latin typeface="+mj-lt"/>
              </a:rPr>
              <a:t>Todos los actos que recaigan sobre bienes de origen o destino contrario al ordenamiento jurídico, son nulos de pleno derecho, sin perjuicio de los derechos de terceros de buena fe.</a:t>
            </a:r>
          </a:p>
          <a:p>
            <a:pPr algn="just"/>
            <a:endParaRPr lang="es-PE" sz="2000" b="0" i="0" u="none" strike="noStrike" baseline="0" dirty="0">
              <a:solidFill>
                <a:srgbClr val="221F1F"/>
              </a:solidFill>
              <a:latin typeface="+mj-lt"/>
            </a:endParaRPr>
          </a:p>
          <a:p>
            <a:pPr algn="just"/>
            <a:r>
              <a:rPr lang="es-PE" b="1" i="0" u="none" strike="noStrike" baseline="0" dirty="0">
                <a:solidFill>
                  <a:srgbClr val="000000"/>
                </a:solidFill>
              </a:rPr>
              <a:t>PRINCIPIO DE ESPECIALIDAD</a:t>
            </a:r>
            <a:endParaRPr lang="es-PE" dirty="0"/>
          </a:p>
          <a:p>
            <a:pPr algn="just"/>
            <a:endParaRPr lang="es-PE" sz="2000" dirty="0">
              <a:solidFill>
                <a:srgbClr val="221F1F"/>
              </a:solidFill>
              <a:latin typeface="+mj-lt"/>
            </a:endParaRPr>
          </a:p>
          <a:p>
            <a:pPr algn="just"/>
            <a:r>
              <a:rPr lang="es-PE" sz="2000" b="0" i="0" u="none" strike="noStrike" baseline="0" dirty="0">
                <a:solidFill>
                  <a:srgbClr val="000000"/>
                </a:solidFill>
                <a:latin typeface="+mj-lt"/>
              </a:rPr>
              <a:t>Los vacíos y ambigüedades que presente el decreto legislativo en su interpretación o aplicación, se resuelven según la propia naturaleza y principios del proceso que regula. Supletoriamente se aplican:</a:t>
            </a:r>
          </a:p>
          <a:p>
            <a:pPr algn="just"/>
            <a:r>
              <a:rPr lang="es-PE" sz="2000" b="0" i="0" u="none" strike="noStrike" baseline="0" dirty="0">
                <a:solidFill>
                  <a:srgbClr val="000000"/>
                </a:solidFill>
                <a:latin typeface="+mj-lt"/>
              </a:rPr>
              <a:t>•Los principios recogidos en el Código Procesal Penal</a:t>
            </a:r>
          </a:p>
          <a:p>
            <a:pPr algn="just"/>
            <a:r>
              <a:rPr lang="es-PE" sz="2000" b="0" i="0" u="none" strike="noStrike" baseline="0" dirty="0">
                <a:solidFill>
                  <a:srgbClr val="000000"/>
                </a:solidFill>
                <a:latin typeface="+mj-lt"/>
              </a:rPr>
              <a:t>•El Código Procesal Civil</a:t>
            </a:r>
          </a:p>
          <a:p>
            <a:pPr algn="just"/>
            <a:r>
              <a:rPr lang="es-PE" sz="2000" b="0" i="0" u="none" strike="noStrike" baseline="0" dirty="0">
                <a:solidFill>
                  <a:srgbClr val="000000"/>
                </a:solidFill>
                <a:latin typeface="+mj-lt"/>
              </a:rPr>
              <a:t>•Y demás normas procesales pertinentes</a:t>
            </a:r>
          </a:p>
          <a:p>
            <a:pPr algn="just"/>
            <a:endParaRPr lang="es-PE" sz="2000" dirty="0">
              <a:solidFill>
                <a:srgbClr val="000000"/>
              </a:solidFill>
              <a:latin typeface="+mj-lt"/>
            </a:endParaRPr>
          </a:p>
          <a:p>
            <a:pPr algn="just"/>
            <a:endParaRPr lang="es-PE" sz="2000" b="0" i="0" u="none" strike="noStrike" baseline="0" dirty="0">
              <a:solidFill>
                <a:srgbClr val="000000"/>
              </a:solidFill>
              <a:latin typeface="+mj-lt"/>
            </a:endParaRPr>
          </a:p>
          <a:p>
            <a:endParaRPr lang="es-PE" dirty="0"/>
          </a:p>
        </p:txBody>
      </p:sp>
    </p:spTree>
    <p:extLst>
      <p:ext uri="{BB962C8B-B14F-4D97-AF65-F5344CB8AC3E}">
        <p14:creationId xmlns:p14="http://schemas.microsoft.com/office/powerpoint/2010/main" val="405047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50D43543-B741-20D1-F5B8-6A2FA7071A66}"/>
              </a:ext>
            </a:extLst>
          </p:cNvPr>
          <p:cNvSpPr txBox="1"/>
          <p:nvPr/>
        </p:nvSpPr>
        <p:spPr>
          <a:xfrm>
            <a:off x="436179" y="1236518"/>
            <a:ext cx="11118512" cy="3693319"/>
          </a:xfrm>
          <a:prstGeom prst="rect">
            <a:avLst/>
          </a:prstGeom>
          <a:noFill/>
        </p:spPr>
        <p:txBody>
          <a:bodyPr wrap="square">
            <a:spAutoFit/>
          </a:bodyPr>
          <a:lstStyle/>
          <a:p>
            <a:pPr algn="just"/>
            <a:r>
              <a:rPr lang="es-PE" b="1" i="0" u="none" strike="noStrike" baseline="0" dirty="0">
                <a:solidFill>
                  <a:srgbClr val="000000"/>
                </a:solidFill>
              </a:rPr>
              <a:t>PRINCIPIO DE </a:t>
            </a:r>
            <a:r>
              <a:rPr lang="es-PE" b="1" dirty="0">
                <a:solidFill>
                  <a:srgbClr val="000000"/>
                </a:solidFill>
              </a:rPr>
              <a:t>TUTELA JURISDICCIONAL / DEBIDO PROCESO</a:t>
            </a:r>
            <a:endParaRPr lang="es-PE" dirty="0"/>
          </a:p>
          <a:p>
            <a:pPr algn="just"/>
            <a:endParaRPr lang="es-PE" sz="1800" dirty="0">
              <a:solidFill>
                <a:srgbClr val="221F1F"/>
              </a:solidFill>
              <a:latin typeface="+mj-lt"/>
            </a:endParaRPr>
          </a:p>
          <a:p>
            <a:pPr algn="just"/>
            <a:r>
              <a:rPr lang="es-PE" dirty="0">
                <a:solidFill>
                  <a:srgbClr val="000000"/>
                </a:solidFill>
                <a:latin typeface="+mj-lt"/>
              </a:rPr>
              <a:t>En el trámite y ejercicio del proceso de Extinción de Dominio se observan los derechos a la tutea jurisdiccional y al debido proceso, reconocidos en el inciso 3 del artículo 139° de la Constitución Política del Perú, así como a los derechos a la defensa, a la prueba y a la doble instancia que forman parte del contenido del Derecho al debido proceso.</a:t>
            </a:r>
          </a:p>
          <a:p>
            <a:pPr algn="just"/>
            <a:endParaRPr lang="es-PE" dirty="0">
              <a:solidFill>
                <a:srgbClr val="000000"/>
              </a:solidFill>
              <a:latin typeface="+mj-lt"/>
            </a:endParaRPr>
          </a:p>
          <a:p>
            <a:pPr algn="just"/>
            <a:r>
              <a:rPr lang="es-PE" b="1" i="0" u="none" strike="noStrike" baseline="0" dirty="0">
                <a:solidFill>
                  <a:srgbClr val="000000"/>
                </a:solidFill>
              </a:rPr>
              <a:t>PRINCIPIO DE </a:t>
            </a:r>
            <a:r>
              <a:rPr lang="es-PE" b="1" dirty="0">
                <a:solidFill>
                  <a:srgbClr val="000000"/>
                </a:solidFill>
              </a:rPr>
              <a:t>PUBLICIDAD</a:t>
            </a:r>
          </a:p>
          <a:p>
            <a:pPr algn="just"/>
            <a:endParaRPr lang="es-PE" dirty="0">
              <a:solidFill>
                <a:srgbClr val="000000"/>
              </a:solidFill>
              <a:latin typeface="+mj-lt"/>
            </a:endParaRPr>
          </a:p>
          <a:p>
            <a:pPr algn="just"/>
            <a:r>
              <a:rPr lang="es-PE" dirty="0">
                <a:solidFill>
                  <a:srgbClr val="000000"/>
                </a:solidFill>
                <a:latin typeface="+mj-lt"/>
              </a:rPr>
              <a:t>El proceso de Extinción de Dominio es público a partir de la notificación del auto que admite la demanda o desde que se materializan las medidas cautelares.</a:t>
            </a:r>
          </a:p>
          <a:p>
            <a:pPr algn="just"/>
            <a:r>
              <a:rPr lang="es-PE" dirty="0">
                <a:solidFill>
                  <a:srgbClr val="000000"/>
                </a:solidFill>
                <a:latin typeface="+mj-lt"/>
              </a:rPr>
              <a:t>Las actuaciones comprendidas desde el inicio de la indagación son reservadas.</a:t>
            </a:r>
          </a:p>
          <a:p>
            <a:pPr algn="just"/>
            <a:endParaRPr lang="es-PE" sz="1800" b="0" i="0" u="none" strike="noStrike" baseline="0" dirty="0">
              <a:solidFill>
                <a:srgbClr val="000000"/>
              </a:solidFill>
              <a:latin typeface="+mj-lt"/>
            </a:endParaRPr>
          </a:p>
        </p:txBody>
      </p:sp>
    </p:spTree>
    <p:extLst>
      <p:ext uri="{BB962C8B-B14F-4D97-AF65-F5344CB8AC3E}">
        <p14:creationId xmlns:p14="http://schemas.microsoft.com/office/powerpoint/2010/main" val="176413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13162D-15A3-FE82-4D09-D53E1894947C}"/>
              </a:ext>
            </a:extLst>
          </p:cNvPr>
          <p:cNvSpPr txBox="1"/>
          <p:nvPr/>
        </p:nvSpPr>
        <p:spPr>
          <a:xfrm>
            <a:off x="338328" y="1311626"/>
            <a:ext cx="10474674" cy="4370427"/>
          </a:xfrm>
          <a:prstGeom prst="rect">
            <a:avLst/>
          </a:prstGeom>
          <a:noFill/>
        </p:spPr>
        <p:txBody>
          <a:bodyPr wrap="square">
            <a:spAutoFit/>
          </a:bodyPr>
          <a:lstStyle/>
          <a:p>
            <a:pPr algn="just"/>
            <a:r>
              <a:rPr lang="es-PE" b="1" i="0" u="none" strike="noStrike" baseline="0" dirty="0">
                <a:solidFill>
                  <a:srgbClr val="000000"/>
                </a:solidFill>
              </a:rPr>
              <a:t>DIFERENCIAS ENTRE EL DECOMISO Y LA EXTINCIÓN DE DOMINIO</a:t>
            </a:r>
          </a:p>
          <a:p>
            <a:pPr algn="just"/>
            <a:endParaRPr lang="es-PE" sz="2000" b="1" dirty="0">
              <a:solidFill>
                <a:srgbClr val="000000"/>
              </a:solidFill>
              <a:latin typeface="+mj-lt"/>
            </a:endParaRPr>
          </a:p>
          <a:p>
            <a:r>
              <a:rPr lang="es-PE" sz="2000" b="1" i="0" u="none" strike="noStrike" baseline="0" dirty="0">
                <a:latin typeface="+mj-lt"/>
              </a:rPr>
              <a:t>COMISO</a:t>
            </a:r>
            <a:endParaRPr lang="es-PE" sz="2000" b="0" i="0" u="none" strike="noStrike" baseline="0" dirty="0">
              <a:latin typeface="+mj-lt"/>
            </a:endParaRPr>
          </a:p>
          <a:p>
            <a:r>
              <a:rPr lang="es-PE" sz="2000" b="0" i="0" u="none" strike="noStrike" baseline="0" dirty="0">
                <a:latin typeface="+mj-lt"/>
              </a:rPr>
              <a:t>Es una consecuencia accesoria del delito.</a:t>
            </a:r>
          </a:p>
          <a:p>
            <a:r>
              <a:rPr lang="es-PE" sz="2000" b="0" i="0" u="none" strike="noStrike" baseline="0" dirty="0">
                <a:latin typeface="+mj-lt"/>
              </a:rPr>
              <a:t>Pérdida a favor del Estado o de un tercero.</a:t>
            </a:r>
          </a:p>
          <a:p>
            <a:r>
              <a:rPr lang="es-PE" sz="2000" b="0" i="0" u="none" strike="noStrike" baseline="0" dirty="0">
                <a:latin typeface="+mj-lt"/>
              </a:rPr>
              <a:t>Procede en caso de sentencia condenatoria.</a:t>
            </a:r>
          </a:p>
          <a:p>
            <a:r>
              <a:rPr lang="es-PE" sz="2000" b="0" i="0" u="none" strike="noStrike" baseline="0" dirty="0">
                <a:latin typeface="+mj-lt"/>
              </a:rPr>
              <a:t>Solo se pueden decomisar bienes del condenado.</a:t>
            </a:r>
          </a:p>
          <a:p>
            <a:endParaRPr lang="es-PE" sz="2000" b="0" i="0" u="none" strike="noStrike" baseline="0" dirty="0">
              <a:latin typeface="+mj-lt"/>
            </a:endParaRPr>
          </a:p>
          <a:p>
            <a:r>
              <a:rPr lang="es-PE" sz="2000" b="1" i="0" u="none" strike="noStrike" baseline="0" dirty="0">
                <a:latin typeface="+mj-lt"/>
              </a:rPr>
              <a:t>EXTINCIÓN DE DOMINIO</a:t>
            </a:r>
            <a:endParaRPr lang="es-PE" sz="2000" b="0" i="0" u="none" strike="noStrike" baseline="0" dirty="0">
              <a:latin typeface="+mj-lt"/>
            </a:endParaRPr>
          </a:p>
          <a:p>
            <a:endParaRPr lang="es-PE" sz="2000" dirty="0">
              <a:solidFill>
                <a:srgbClr val="A42F0F"/>
              </a:solidFill>
              <a:latin typeface="+mj-lt"/>
            </a:endParaRPr>
          </a:p>
          <a:p>
            <a:r>
              <a:rPr lang="es-PE" sz="2000" b="0" i="0" u="none" strike="noStrike" baseline="0" dirty="0">
                <a:solidFill>
                  <a:srgbClr val="000000"/>
                </a:solidFill>
                <a:latin typeface="+mj-lt"/>
              </a:rPr>
              <a:t>No es una pena, ni principal, ni accesoria.</a:t>
            </a:r>
          </a:p>
          <a:p>
            <a:r>
              <a:rPr lang="es-PE" sz="2000" b="0" i="0" u="none" strike="noStrike" baseline="0" dirty="0">
                <a:solidFill>
                  <a:srgbClr val="000000"/>
                </a:solidFill>
                <a:latin typeface="+mj-lt"/>
              </a:rPr>
              <a:t>Es una consecuencia patrimonial de las actividades ilícitas (conducta típica y antijurídica)</a:t>
            </a:r>
          </a:p>
          <a:p>
            <a:r>
              <a:rPr lang="es-PE" sz="2000" b="0" i="0" u="none" strike="noStrike" baseline="0" dirty="0">
                <a:solidFill>
                  <a:srgbClr val="000000"/>
                </a:solidFill>
                <a:latin typeface="+mj-lt"/>
              </a:rPr>
              <a:t>Extinción siempre a favor del Estado.</a:t>
            </a:r>
          </a:p>
          <a:p>
            <a:r>
              <a:rPr lang="es-PE" sz="2000" b="0" i="0" u="none" strike="noStrike" baseline="0" dirty="0">
                <a:solidFill>
                  <a:srgbClr val="000000"/>
                </a:solidFill>
                <a:latin typeface="+mj-lt"/>
              </a:rPr>
              <a:t>Procede aún cuando no exista una pena.</a:t>
            </a:r>
            <a:endParaRPr lang="es-PE" sz="2000" b="1" dirty="0">
              <a:solidFill>
                <a:srgbClr val="000000"/>
              </a:solidFill>
              <a:latin typeface="+mj-lt"/>
            </a:endParaRPr>
          </a:p>
        </p:txBody>
      </p:sp>
    </p:spTree>
    <p:extLst>
      <p:ext uri="{BB962C8B-B14F-4D97-AF65-F5344CB8AC3E}">
        <p14:creationId xmlns:p14="http://schemas.microsoft.com/office/powerpoint/2010/main" val="3033219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4046693" y="3549053"/>
            <a:ext cx="37444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b="1" dirty="0">
                <a:solidFill>
                  <a:schemeClr val="bg2">
                    <a:lumMod val="25000"/>
                  </a:schemeClr>
                </a:solidFill>
                <a:latin typeface="Arial" panose="020B0604020202020204" pitchFamily="34" charset="0"/>
              </a:rPr>
              <a:t>MUCHAS GRACIAS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8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Identidad visual &amp;quot;Siempre con el pueblo&amp;quot; | INSTITUTO NACIONAL DE SALUD">
            <a:extLst>
              <a:ext uri="{FF2B5EF4-FFF2-40B4-BE49-F238E27FC236}">
                <a16:creationId xmlns:a16="http://schemas.microsoft.com/office/drawing/2014/main" id="{092E8433-5393-47D3-8B1E-6CC2EE8AFCF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34950C11-FF0E-4C58-8306-6E34B81D0E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13" name="CuadroTexto 12">
            <a:extLst>
              <a:ext uri="{FF2B5EF4-FFF2-40B4-BE49-F238E27FC236}">
                <a16:creationId xmlns:a16="http://schemas.microsoft.com/office/drawing/2014/main" id="{03775D9D-8588-677C-B047-09FA2AF60DD2}"/>
              </a:ext>
            </a:extLst>
          </p:cNvPr>
          <p:cNvSpPr txBox="1"/>
          <p:nvPr/>
        </p:nvSpPr>
        <p:spPr>
          <a:xfrm>
            <a:off x="514905" y="846491"/>
            <a:ext cx="10892901" cy="5570756"/>
          </a:xfrm>
          <a:prstGeom prst="rect">
            <a:avLst/>
          </a:prstGeom>
          <a:noFill/>
        </p:spPr>
        <p:txBody>
          <a:bodyPr wrap="square">
            <a:spAutoFit/>
          </a:bodyPr>
          <a:lstStyle/>
          <a:p>
            <a:pPr algn="l"/>
            <a:endParaRPr lang="es-PE" sz="1400" b="0" i="0" u="none" strike="noStrike" baseline="0" dirty="0">
              <a:solidFill>
                <a:srgbClr val="000000"/>
              </a:solidFill>
              <a:latin typeface="Poppins" panose="020B0502040204020203" pitchFamily="2" charset="0"/>
            </a:endParaRPr>
          </a:p>
          <a:p>
            <a:pPr algn="just"/>
            <a:r>
              <a:rPr lang="es-PE" sz="1900" b="1" i="0" u="none" strike="noStrike" baseline="0" dirty="0">
                <a:latin typeface="+mj-lt"/>
              </a:rPr>
              <a:t>Artículo 102.-Decomiso de bienes provenientes del delito. </a:t>
            </a:r>
          </a:p>
          <a:p>
            <a:pPr algn="just"/>
            <a:r>
              <a:rPr lang="es-PE" sz="1900" b="0" i="0" u="none" strike="noStrike" baseline="0" dirty="0">
                <a:solidFill>
                  <a:srgbClr val="000000"/>
                </a:solidFill>
                <a:latin typeface="+mj-lt"/>
              </a:rPr>
              <a:t>El juez, siempre que no proceda el proceso autónomo de extinción de dominio, resuelve el </a:t>
            </a:r>
            <a:r>
              <a:rPr lang="es-PE" sz="1900" b="1" i="0" u="none" strike="noStrike" baseline="0" dirty="0">
                <a:solidFill>
                  <a:srgbClr val="006FC0"/>
                </a:solidFill>
                <a:latin typeface="+mj-lt"/>
              </a:rPr>
              <a:t>decomiso de los instrumentos </a:t>
            </a:r>
            <a:r>
              <a:rPr lang="es-PE" sz="1900" b="0" i="0" u="none" strike="noStrike" baseline="0" dirty="0">
                <a:solidFill>
                  <a:srgbClr val="000000"/>
                </a:solidFill>
                <a:latin typeface="+mj-lt"/>
              </a:rPr>
              <a:t>con que se hubiere ejecutado el delito, aun cuando pertenezcan a terceros, salvo cuando estos no hayan prestado su consentimiento para su utilización. </a:t>
            </a:r>
            <a:r>
              <a:rPr lang="es-PE" sz="1900" b="1" i="0" u="none" strike="noStrike" baseline="0" dirty="0">
                <a:solidFill>
                  <a:srgbClr val="006FC0"/>
                </a:solidFill>
                <a:latin typeface="+mj-lt"/>
              </a:rPr>
              <a:t>Los objetos </a:t>
            </a:r>
            <a:r>
              <a:rPr lang="es-PE" sz="1900" b="0" i="0" u="none" strike="noStrike" baseline="0" dirty="0">
                <a:solidFill>
                  <a:srgbClr val="000000"/>
                </a:solidFill>
                <a:latin typeface="+mj-lt"/>
              </a:rPr>
              <a:t>del delito son decomisados cuando, atendiendo a su naturaleza, no corresponda su entrega o devolución. Asimismo, dispone el decomiso de los </a:t>
            </a:r>
            <a:r>
              <a:rPr lang="es-PE" sz="1900" b="1" i="0" u="none" strike="noStrike" baseline="0" dirty="0">
                <a:solidFill>
                  <a:srgbClr val="006FC0"/>
                </a:solidFill>
                <a:latin typeface="+mj-lt"/>
              </a:rPr>
              <a:t>efectos o ganancias </a:t>
            </a:r>
            <a:r>
              <a:rPr lang="es-PE" sz="1900" b="0" i="0" u="none" strike="noStrike" baseline="0" dirty="0">
                <a:solidFill>
                  <a:srgbClr val="000000"/>
                </a:solidFill>
                <a:latin typeface="+mj-lt"/>
              </a:rPr>
              <a:t>del delito, cualesquiera sean las transformaciones que estos hubieren podido experimentar. El decomiso determina el traslado de dichos bienes a la esfera de titularidad del Estado.</a:t>
            </a:r>
          </a:p>
          <a:p>
            <a:pPr algn="just"/>
            <a:endParaRPr lang="es-PE" sz="1900" b="0" i="0" u="none" strike="noStrike" baseline="0" dirty="0">
              <a:solidFill>
                <a:srgbClr val="000000"/>
              </a:solidFill>
              <a:latin typeface="+mj-lt"/>
            </a:endParaRPr>
          </a:p>
          <a:p>
            <a:pPr algn="just"/>
            <a:r>
              <a:rPr lang="es-PE" sz="1900" b="0" i="0" u="none" strike="noStrike" baseline="0" dirty="0">
                <a:solidFill>
                  <a:srgbClr val="000000"/>
                </a:solidFill>
                <a:latin typeface="+mj-lt"/>
              </a:rPr>
              <a:t>El juez también dispone el decomiso de los bienes intrínsecamente delictivos, los que serán destruidos.</a:t>
            </a:r>
          </a:p>
          <a:p>
            <a:pPr algn="just"/>
            <a:r>
              <a:rPr lang="es-PE" sz="1900" b="0" i="0" u="none" strike="noStrike" baseline="0" dirty="0">
                <a:solidFill>
                  <a:srgbClr val="000000"/>
                </a:solidFill>
                <a:latin typeface="+mj-lt"/>
              </a:rPr>
              <a:t>Cuando los efectos o ganancias del delito se hayan </a:t>
            </a:r>
            <a:r>
              <a:rPr lang="es-PE" sz="1900" b="1" i="0" u="none" strike="noStrike" baseline="0" dirty="0">
                <a:solidFill>
                  <a:srgbClr val="006FC0"/>
                </a:solidFill>
                <a:latin typeface="+mj-lt"/>
              </a:rPr>
              <a:t>mezclado </a:t>
            </a:r>
            <a:r>
              <a:rPr lang="es-PE" sz="1900" b="0" i="0" u="none" strike="noStrike" baseline="0" dirty="0">
                <a:solidFill>
                  <a:srgbClr val="000000"/>
                </a:solidFill>
                <a:latin typeface="+mj-lt"/>
              </a:rPr>
              <a:t>con bienes de procedencia lícita, procede el decomiso hasta el valor estimado de los bienes ilícitos mezclados, salvo que los primeros hubiesen sido utilizados como medios o instrumentos para ocultar o convertirlos bienes de ilícita procedencia, en cuyo caso procederá el decomiso de ambos tipos de bienes.</a:t>
            </a:r>
          </a:p>
          <a:p>
            <a:pPr algn="just"/>
            <a:endParaRPr lang="es-PE" sz="1900" b="0" i="0" u="none" strike="noStrike" baseline="0" dirty="0">
              <a:solidFill>
                <a:srgbClr val="000000"/>
              </a:solidFill>
              <a:latin typeface="+mj-lt"/>
            </a:endParaRPr>
          </a:p>
          <a:p>
            <a:pPr algn="just"/>
            <a:r>
              <a:rPr lang="es-PE" sz="1900" b="0" i="0" u="none" strike="noStrike" baseline="0" dirty="0">
                <a:solidFill>
                  <a:srgbClr val="000000"/>
                </a:solidFill>
                <a:latin typeface="+mj-lt"/>
              </a:rPr>
              <a:t>Si no fuera posible el decomiso de los efectos o ganancias del delito porque han sido ocultados, destruidos, consumidos, transferidos a tercero de buena fe y a título oneroso o por cualquier otra razón análoga, el juez dispone el decomiso de los bienes o activos de titularidad del responsable o eventual tercero por un </a:t>
            </a:r>
            <a:r>
              <a:rPr lang="es-PE" sz="1900" b="1" i="0" u="none" strike="noStrike" baseline="0" dirty="0">
                <a:solidFill>
                  <a:srgbClr val="006FC0"/>
                </a:solidFill>
                <a:latin typeface="+mj-lt"/>
              </a:rPr>
              <a:t>monto equivalente </a:t>
            </a:r>
            <a:r>
              <a:rPr lang="es-PE" sz="1900" b="0" i="0" u="none" strike="noStrike" baseline="0" dirty="0">
                <a:solidFill>
                  <a:srgbClr val="000000"/>
                </a:solidFill>
                <a:latin typeface="+mj-lt"/>
              </a:rPr>
              <a:t>al valor de dichos efectos y ganancias.</a:t>
            </a:r>
            <a:endParaRPr lang="es-PE" sz="1900" dirty="0">
              <a:latin typeface="+mj-lt"/>
            </a:endParaRPr>
          </a:p>
        </p:txBody>
      </p:sp>
    </p:spTree>
    <p:extLst>
      <p:ext uri="{BB962C8B-B14F-4D97-AF65-F5344CB8AC3E}">
        <p14:creationId xmlns:p14="http://schemas.microsoft.com/office/powerpoint/2010/main" val="302375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360A99-B75E-FF65-8C76-0AA4C655834E}"/>
              </a:ext>
            </a:extLst>
          </p:cNvPr>
          <p:cNvSpPr txBox="1"/>
          <p:nvPr/>
        </p:nvSpPr>
        <p:spPr>
          <a:xfrm>
            <a:off x="387253" y="816406"/>
            <a:ext cx="11417493" cy="5863144"/>
          </a:xfrm>
          <a:prstGeom prst="rect">
            <a:avLst/>
          </a:prstGeom>
          <a:noFill/>
        </p:spPr>
        <p:txBody>
          <a:bodyPr wrap="square">
            <a:spAutoFit/>
          </a:bodyPr>
          <a:lstStyle/>
          <a:p>
            <a:pPr algn="l"/>
            <a:endParaRPr lang="es-PE" sz="1400" b="0" i="0" u="none" strike="noStrike" baseline="0" dirty="0">
              <a:solidFill>
                <a:srgbClr val="000000"/>
              </a:solidFill>
              <a:latin typeface="Arial" panose="020B0604020202020204" pitchFamily="34" charset="0"/>
            </a:endParaRPr>
          </a:p>
          <a:p>
            <a:pPr algn="just"/>
            <a:r>
              <a:rPr lang="es-PE" sz="1900" b="1" i="0" u="none" strike="noStrike" baseline="0" dirty="0">
                <a:latin typeface="+mj-lt"/>
              </a:rPr>
              <a:t>Artículo7.Presupuestosdeprocedenciadelprocesodeextincióndedominio</a:t>
            </a:r>
            <a:endParaRPr lang="es-PE" sz="1900" b="0" i="0" u="none" strike="noStrike" baseline="0" dirty="0">
              <a:latin typeface="+mj-lt"/>
            </a:endParaRPr>
          </a:p>
          <a:p>
            <a:pPr algn="just"/>
            <a:r>
              <a:rPr lang="es-PE" sz="1900" b="0" i="0" u="none" strike="noStrike" baseline="0" dirty="0">
                <a:latin typeface="+mj-lt"/>
              </a:rPr>
              <a:t>7.1.Son presupuestos de procedencia del proceso de extinción de dominio, los siguientes:</a:t>
            </a:r>
          </a:p>
          <a:p>
            <a:pPr algn="just"/>
            <a:r>
              <a:rPr lang="es-PE" sz="1900" b="0" i="0" u="none" strike="noStrike" baseline="0" dirty="0">
                <a:latin typeface="+mj-lt"/>
              </a:rPr>
              <a:t>a) Cuando se trate de bienes que constituyan </a:t>
            </a:r>
            <a:r>
              <a:rPr lang="es-PE" sz="1900" b="1" i="0" u="none" strike="noStrike" baseline="0" dirty="0">
                <a:solidFill>
                  <a:srgbClr val="275E9C"/>
                </a:solidFill>
                <a:latin typeface="+mj-lt"/>
              </a:rPr>
              <a:t>objeto, instrumento, efectos o ganancias </a:t>
            </a:r>
            <a:r>
              <a:rPr lang="es-PE" sz="1900" b="0" i="0" u="none" strike="noStrike" baseline="0" dirty="0">
                <a:solidFill>
                  <a:srgbClr val="000000"/>
                </a:solidFill>
                <a:latin typeface="+mj-lt"/>
              </a:rPr>
              <a:t>de la comisión de actividades ilícitas, salvo que por ley deban ser destruidos o no sean susceptibles de valoración patrimonial.</a:t>
            </a:r>
          </a:p>
          <a:p>
            <a:pPr algn="just"/>
            <a:r>
              <a:rPr lang="es-PE" sz="1900" b="0" i="0" u="none" strike="noStrike" baseline="0" dirty="0">
                <a:solidFill>
                  <a:srgbClr val="000000"/>
                </a:solidFill>
                <a:latin typeface="+mj-lt"/>
              </a:rPr>
              <a:t>b) Cuando se trate de bienes que constituyan un incremento patrimonial no justificado de persona natural o jurídica, por no existir elementos que razonablemente permitan considerar que provienen de actividades lícitas.</a:t>
            </a:r>
          </a:p>
          <a:p>
            <a:pPr algn="just"/>
            <a:r>
              <a:rPr lang="es-PE" sz="1900" b="0" i="0" u="none" strike="noStrike" baseline="0" dirty="0">
                <a:solidFill>
                  <a:srgbClr val="000000"/>
                </a:solidFill>
                <a:latin typeface="+mj-lt"/>
              </a:rPr>
              <a:t>c) Cuando se trate de bienes de procedencia lícita que han sido utilizados o destinados para ocultar, encubrir, incorporar bienes de ilícita procedencia o que se confundan, </a:t>
            </a:r>
            <a:r>
              <a:rPr lang="es-PE" sz="1900" b="1" i="0" u="none" strike="noStrike" baseline="0" dirty="0">
                <a:solidFill>
                  <a:srgbClr val="275E9C"/>
                </a:solidFill>
                <a:latin typeface="+mj-lt"/>
              </a:rPr>
              <a:t>mezclen </a:t>
            </a:r>
            <a:r>
              <a:rPr lang="es-PE" sz="1900" b="0" i="0" u="none" strike="noStrike" baseline="0" dirty="0">
                <a:solidFill>
                  <a:srgbClr val="000000"/>
                </a:solidFill>
                <a:latin typeface="+mj-lt"/>
              </a:rPr>
              <a:t>o resulten indiferenciables  con bienes de origen ilícito.</a:t>
            </a:r>
          </a:p>
          <a:p>
            <a:pPr algn="just"/>
            <a:r>
              <a:rPr lang="es-PE" sz="1900" b="0" i="0" u="none" strike="noStrike" baseline="0" dirty="0">
                <a:solidFill>
                  <a:srgbClr val="000000"/>
                </a:solidFill>
                <a:latin typeface="+mj-lt"/>
              </a:rPr>
              <a:t>d) Cuando se trate de bienes declarados en abandono o no reclamados y se tenga información suficiente respecto a que los mismos guardan relación directa o indirecta con una actividad ilícita.</a:t>
            </a:r>
          </a:p>
          <a:p>
            <a:pPr algn="just"/>
            <a:r>
              <a:rPr lang="es-PE" sz="1900" b="0" i="0" u="none" strike="noStrike" baseline="0" dirty="0">
                <a:solidFill>
                  <a:srgbClr val="000000"/>
                </a:solidFill>
                <a:latin typeface="+mj-lt"/>
              </a:rPr>
              <a:t>e) Cuando los bienes o recursos de que se trate provengan de la enajenación o permuta de otros que tengan su origen directo o indirecto en actividades ilícitas o constituyan objeto, instrumento, efectos o ganancias de las mismas.</a:t>
            </a:r>
          </a:p>
          <a:p>
            <a:pPr algn="just"/>
            <a:r>
              <a:rPr lang="es-PE" sz="1900" b="0" i="0" u="none" strike="noStrike" baseline="0" dirty="0">
                <a:solidFill>
                  <a:srgbClr val="000000"/>
                </a:solidFill>
                <a:latin typeface="+mj-lt"/>
              </a:rPr>
              <a:t>f) Cuando se trate de bienes y recursos que han sido afectados dentro de un proceso penal y que el origen de tales bienes, su utilización o destino ilícito no hayan sido objeto de investigación; o habiéndolo sido no se hubiere tomado sobre ellos una decisión definitiva por cualquier causa.</a:t>
            </a:r>
          </a:p>
          <a:p>
            <a:pPr algn="just"/>
            <a:r>
              <a:rPr lang="es-PE" sz="1900" b="0" i="0" u="none" strike="noStrike" baseline="0" dirty="0">
                <a:solidFill>
                  <a:srgbClr val="000000"/>
                </a:solidFill>
                <a:latin typeface="+mj-lt"/>
              </a:rPr>
              <a:t>g) Cuando se trate de bienes objeto de sucesión por causa de muerte y los mismos se encuentren dentro de cualquiera de los presupuestos anteriores.</a:t>
            </a:r>
            <a:endParaRPr lang="es-PE" sz="1900" dirty="0">
              <a:latin typeface="+mj-lt"/>
            </a:endParaRPr>
          </a:p>
        </p:txBody>
      </p:sp>
    </p:spTree>
    <p:extLst>
      <p:ext uri="{BB962C8B-B14F-4D97-AF65-F5344CB8AC3E}">
        <p14:creationId xmlns:p14="http://schemas.microsoft.com/office/powerpoint/2010/main" val="718453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360A99-B75E-FF65-8C76-0AA4C655834E}"/>
              </a:ext>
            </a:extLst>
          </p:cNvPr>
          <p:cNvSpPr txBox="1"/>
          <p:nvPr/>
        </p:nvSpPr>
        <p:spPr>
          <a:xfrm>
            <a:off x="338328" y="1198146"/>
            <a:ext cx="11417493" cy="400110"/>
          </a:xfrm>
          <a:prstGeom prst="rect">
            <a:avLst/>
          </a:prstGeom>
          <a:noFill/>
        </p:spPr>
        <p:txBody>
          <a:bodyPr wrap="square">
            <a:spAutoFit/>
          </a:bodyPr>
          <a:lstStyle/>
          <a:p>
            <a:pPr algn="l"/>
            <a:r>
              <a:rPr lang="es-PE" sz="2000" b="1" i="0" u="none" strike="noStrike" baseline="0" dirty="0">
                <a:solidFill>
                  <a:srgbClr val="000000"/>
                </a:solidFill>
                <a:latin typeface="+mj-lt"/>
              </a:rPr>
              <a:t>¿Es necesaria la Extinción de Dominio?</a:t>
            </a:r>
          </a:p>
        </p:txBody>
      </p:sp>
      <p:pic>
        <p:nvPicPr>
          <p:cNvPr id="4" name="Imagen 3">
            <a:extLst>
              <a:ext uri="{FF2B5EF4-FFF2-40B4-BE49-F238E27FC236}">
                <a16:creationId xmlns:a16="http://schemas.microsoft.com/office/drawing/2014/main" id="{64C2DCF5-7C9B-D327-91B0-7EBDE134DAE5}"/>
              </a:ext>
            </a:extLst>
          </p:cNvPr>
          <p:cNvPicPr>
            <a:picLocks noChangeAspect="1"/>
          </p:cNvPicPr>
          <p:nvPr/>
        </p:nvPicPr>
        <p:blipFill>
          <a:blip r:embed="rId5"/>
          <a:stretch>
            <a:fillRect/>
          </a:stretch>
        </p:blipFill>
        <p:spPr>
          <a:xfrm>
            <a:off x="2725270" y="1537447"/>
            <a:ext cx="6741459" cy="3783106"/>
          </a:xfrm>
          <a:prstGeom prst="rect">
            <a:avLst/>
          </a:prstGeom>
        </p:spPr>
      </p:pic>
      <p:pic>
        <p:nvPicPr>
          <p:cNvPr id="7" name="Imagen 6">
            <a:extLst>
              <a:ext uri="{FF2B5EF4-FFF2-40B4-BE49-F238E27FC236}">
                <a16:creationId xmlns:a16="http://schemas.microsoft.com/office/drawing/2014/main" id="{B8A2520E-C5ED-EC04-3593-DB8545F9C179}"/>
              </a:ext>
            </a:extLst>
          </p:cNvPr>
          <p:cNvPicPr>
            <a:picLocks noChangeAspect="1"/>
          </p:cNvPicPr>
          <p:nvPr/>
        </p:nvPicPr>
        <p:blipFill>
          <a:blip r:embed="rId5"/>
          <a:stretch>
            <a:fillRect/>
          </a:stretch>
        </p:blipFill>
        <p:spPr>
          <a:xfrm>
            <a:off x="2725270" y="1537447"/>
            <a:ext cx="6741459" cy="3783106"/>
          </a:xfrm>
          <a:prstGeom prst="rect">
            <a:avLst/>
          </a:prstGeom>
        </p:spPr>
      </p:pic>
      <p:sp>
        <p:nvSpPr>
          <p:cNvPr id="9" name="CuadroTexto 8">
            <a:extLst>
              <a:ext uri="{FF2B5EF4-FFF2-40B4-BE49-F238E27FC236}">
                <a16:creationId xmlns:a16="http://schemas.microsoft.com/office/drawing/2014/main" id="{36442D34-1CD9-3D03-2786-F04B9CF09616}"/>
              </a:ext>
            </a:extLst>
          </p:cNvPr>
          <p:cNvSpPr txBox="1"/>
          <p:nvPr/>
        </p:nvSpPr>
        <p:spPr>
          <a:xfrm>
            <a:off x="7688061" y="5011619"/>
            <a:ext cx="1880087" cy="461665"/>
          </a:xfrm>
          <a:prstGeom prst="rect">
            <a:avLst/>
          </a:prstGeom>
          <a:noFill/>
        </p:spPr>
        <p:txBody>
          <a:bodyPr wrap="square">
            <a:spAutoFit/>
          </a:bodyPr>
          <a:lstStyle/>
          <a:p>
            <a:pPr algn="l"/>
            <a:endParaRPr lang="es-PE" sz="1200" b="0" i="0" u="none" strike="noStrike" baseline="0" dirty="0">
              <a:solidFill>
                <a:srgbClr val="000000"/>
              </a:solidFill>
              <a:latin typeface="+mj-lt"/>
            </a:endParaRPr>
          </a:p>
          <a:p>
            <a:r>
              <a:rPr lang="es-PE" sz="1200" b="0" i="0" u="none" strike="noStrike" baseline="0" dirty="0">
                <a:latin typeface="+mj-lt"/>
              </a:rPr>
              <a:t>Data a Diciembre 2017</a:t>
            </a:r>
            <a:endParaRPr lang="es-PE" sz="1200" dirty="0">
              <a:latin typeface="+mj-lt"/>
            </a:endParaRPr>
          </a:p>
        </p:txBody>
      </p:sp>
    </p:spTree>
    <p:extLst>
      <p:ext uri="{BB962C8B-B14F-4D97-AF65-F5344CB8AC3E}">
        <p14:creationId xmlns:p14="http://schemas.microsoft.com/office/powerpoint/2010/main" val="50047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13162D-15A3-FE82-4D09-D53E1894947C}"/>
              </a:ext>
            </a:extLst>
          </p:cNvPr>
          <p:cNvSpPr txBox="1"/>
          <p:nvPr/>
        </p:nvSpPr>
        <p:spPr>
          <a:xfrm>
            <a:off x="338328" y="969264"/>
            <a:ext cx="7988926" cy="2554545"/>
          </a:xfrm>
          <a:prstGeom prst="rect">
            <a:avLst/>
          </a:prstGeom>
          <a:noFill/>
        </p:spPr>
        <p:txBody>
          <a:bodyPr wrap="square">
            <a:spAutoFit/>
          </a:bodyPr>
          <a:lstStyle/>
          <a:p>
            <a:pPr algn="just"/>
            <a:endParaRPr lang="es-PE" sz="2000" b="1" i="0" u="none" strike="noStrike" baseline="0" dirty="0">
              <a:solidFill>
                <a:srgbClr val="000000"/>
              </a:solidFill>
              <a:latin typeface="+mj-lt"/>
            </a:endParaRPr>
          </a:p>
          <a:p>
            <a:pPr algn="just"/>
            <a:r>
              <a:rPr lang="es-PE" sz="2000" b="1" i="0" u="none" strike="noStrike" baseline="0" dirty="0">
                <a:solidFill>
                  <a:srgbClr val="000000"/>
                </a:solidFill>
                <a:latin typeface="+mj-lt"/>
              </a:rPr>
              <a:t>CONCEPTO DE EXTINCIÓN DE DOMINIO</a:t>
            </a:r>
          </a:p>
          <a:p>
            <a:pPr algn="l"/>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Consecuencia jurídico patrimonial que traslada a la esfera del Estado la titularidad de los bienes que constituyen objeto, instrumento, efectos o ganancias de actividades ilícitas, mediante sentencia emitida respetando el debido proceso, sin indemnización ni contraprestación alguna a favor del requerido o terceros.</a:t>
            </a:r>
            <a:endParaRPr lang="es-PE" sz="2000" dirty="0">
              <a:latin typeface="+mj-lt"/>
            </a:endParaRPr>
          </a:p>
        </p:txBody>
      </p:sp>
    </p:spTree>
    <p:extLst>
      <p:ext uri="{BB962C8B-B14F-4D97-AF65-F5344CB8AC3E}">
        <p14:creationId xmlns:p14="http://schemas.microsoft.com/office/powerpoint/2010/main" val="3615879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cxnSp>
        <p:nvCxnSpPr>
          <p:cNvPr id="28" name="Conector recto 27"/>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23" name="Picture 2" descr="Identidad visual &amp;quot;Siempre con el pueblo&amp;quot; | INSTITUTO NACIONAL DE SALUD">
            <a:extLst>
              <a:ext uri="{FF2B5EF4-FFF2-40B4-BE49-F238E27FC236}">
                <a16:creationId xmlns:a16="http://schemas.microsoft.com/office/drawing/2014/main" id="{A00CF133-5A2B-4DB6-B682-B0CC2F58C55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15643148-A51D-4841-84F6-0DC7F64E20B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3" name="CuadroTexto 2">
            <a:extLst>
              <a:ext uri="{FF2B5EF4-FFF2-40B4-BE49-F238E27FC236}">
                <a16:creationId xmlns:a16="http://schemas.microsoft.com/office/drawing/2014/main" id="{8413162D-15A3-FE82-4D09-D53E1894947C}"/>
              </a:ext>
            </a:extLst>
          </p:cNvPr>
          <p:cNvSpPr txBox="1"/>
          <p:nvPr/>
        </p:nvSpPr>
        <p:spPr>
          <a:xfrm>
            <a:off x="338328" y="969264"/>
            <a:ext cx="10474674" cy="5016758"/>
          </a:xfrm>
          <a:prstGeom prst="rect">
            <a:avLst/>
          </a:prstGeom>
          <a:noFill/>
        </p:spPr>
        <p:txBody>
          <a:bodyPr wrap="square">
            <a:spAutoFit/>
          </a:bodyPr>
          <a:lstStyle/>
          <a:p>
            <a:pPr algn="just"/>
            <a:r>
              <a:rPr lang="es-PE" sz="2000" b="1" i="0" u="none" strike="noStrike" baseline="0" dirty="0">
                <a:solidFill>
                  <a:srgbClr val="000000"/>
                </a:solidFill>
                <a:latin typeface="+mj-lt"/>
              </a:rPr>
              <a:t>LA NATURALEZA DE LA EXTINCIÓN DE DOMINIO</a:t>
            </a:r>
          </a:p>
          <a:p>
            <a:pPr algn="l"/>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No es una pena, ni accesoria, ni principal.</a:t>
            </a:r>
          </a:p>
          <a:p>
            <a:pPr algn="just"/>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Su ámbito es más amplio que el del delito.</a:t>
            </a:r>
          </a:p>
          <a:p>
            <a:pPr algn="just"/>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Es una consecuencia patrimonial de las actividades ilícitas.</a:t>
            </a:r>
          </a:p>
          <a:p>
            <a:pPr algn="just"/>
            <a:endParaRPr lang="es-PE" sz="2000" b="0" i="0" u="none" strike="noStrike" baseline="0" dirty="0">
              <a:solidFill>
                <a:srgbClr val="000000"/>
              </a:solidFill>
              <a:latin typeface="+mj-lt"/>
            </a:endParaRPr>
          </a:p>
          <a:p>
            <a:pPr algn="just"/>
            <a:r>
              <a:rPr lang="es-PE" sz="2000" b="0" i="0" u="none" strike="noStrike" baseline="0" dirty="0">
                <a:solidFill>
                  <a:srgbClr val="000000"/>
                </a:solidFill>
                <a:latin typeface="+mj-lt"/>
              </a:rPr>
              <a:t>Es jurisdiccional, sólo un juez puede declarar que por el irregular carácter de la propiedad, el titular no es merecedor de protección constitucional alguna.</a:t>
            </a:r>
          </a:p>
          <a:p>
            <a:pPr algn="just"/>
            <a:endParaRPr lang="es-PE" sz="2000" dirty="0">
              <a:solidFill>
                <a:srgbClr val="000000"/>
              </a:solidFill>
              <a:latin typeface="+mj-lt"/>
            </a:endParaRPr>
          </a:p>
          <a:p>
            <a:pPr algn="just"/>
            <a:r>
              <a:rPr lang="es-PE" sz="2000" b="0" i="0" u="none" strike="noStrike" baseline="0" dirty="0">
                <a:solidFill>
                  <a:srgbClr val="000000"/>
                </a:solidFill>
                <a:latin typeface="+mj-lt"/>
              </a:rPr>
              <a:t>Es una acción pública, directa y autónoma.</a:t>
            </a:r>
          </a:p>
          <a:p>
            <a:pPr algn="just"/>
            <a:endParaRPr lang="es-PE" sz="2000" dirty="0">
              <a:solidFill>
                <a:srgbClr val="000000"/>
              </a:solidFill>
              <a:latin typeface="+mj-lt"/>
            </a:endParaRPr>
          </a:p>
          <a:p>
            <a:pPr algn="just"/>
            <a:r>
              <a:rPr lang="es-PE" sz="2000" b="0" i="0" u="none" strike="noStrike" baseline="0" dirty="0">
                <a:solidFill>
                  <a:srgbClr val="000000"/>
                </a:solidFill>
                <a:latin typeface="+mj-lt"/>
              </a:rPr>
              <a:t>No hace parte del poder punitivo del Estado, por lo que no se le pueden trasladar las garantías constitucionales referidas al delito.</a:t>
            </a:r>
          </a:p>
          <a:p>
            <a:pPr algn="just"/>
            <a:endParaRPr lang="es-PE" sz="2000" dirty="0">
              <a:latin typeface="+mj-lt"/>
            </a:endParaRPr>
          </a:p>
        </p:txBody>
      </p:sp>
    </p:spTree>
    <p:extLst>
      <p:ext uri="{BB962C8B-B14F-4D97-AF65-F5344CB8AC3E}">
        <p14:creationId xmlns:p14="http://schemas.microsoft.com/office/powerpoint/2010/main" val="2825545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2139</TotalTime>
  <Words>4782</Words>
  <Application>Microsoft Office PowerPoint</Application>
  <PresentationFormat>Panorámica</PresentationFormat>
  <Paragraphs>304</Paragraphs>
  <Slides>40</Slides>
  <Notes>37</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40</vt:i4>
      </vt:variant>
    </vt:vector>
  </HeadingPairs>
  <TitlesOfParts>
    <vt:vector size="48" baseType="lpstr">
      <vt:lpstr>Arial</vt:lpstr>
      <vt:lpstr>Calibri</vt:lpstr>
      <vt:lpstr>Calibri Light</vt:lpstr>
      <vt:lpstr>Century Gothic</vt:lpstr>
      <vt:lpstr>Poppins</vt:lpstr>
      <vt:lpstr>Roboto Bk</vt:lpstr>
      <vt:lpstr>Times New Roman</vt:lpstr>
      <vt:lpstr>Tema de Office</vt:lpstr>
      <vt:lpstr>Principios Rectores de la Extinción de Dominio</vt:lpstr>
      <vt:lpstr>La naturaleza de la Extinción de Dominio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Los Principios de  la Extinción de Dominio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Planeamiento Institucional</dc:title>
  <dc:creator>gg</dc:creator>
  <cp:lastModifiedBy>Karina Cano Alvarez</cp:lastModifiedBy>
  <cp:revision>113</cp:revision>
  <dcterms:created xsi:type="dcterms:W3CDTF">2021-09-24T16:56:48Z</dcterms:created>
  <dcterms:modified xsi:type="dcterms:W3CDTF">2022-11-04T21:47:28Z</dcterms:modified>
</cp:coreProperties>
</file>