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Roboto Thin"/>
      <p:regular r:id="rId25"/>
      <p:bold r:id="rId26"/>
      <p:italic r:id="rId27"/>
      <p:boldItalic r:id="rId28"/>
    </p:embeddedFont>
    <p:embeddedFont>
      <p:font typeface="Roboto Medium"/>
      <p:regular r:id="rId29"/>
      <p:bold r:id="rId30"/>
      <p:italic r:id="rId31"/>
      <p:boldItalic r:id="rId32"/>
    </p:embeddedFont>
    <p:embeddedFont>
      <p:font typeface="Roboto"/>
      <p:regular r:id="rId33"/>
      <p:bold r:id="rId34"/>
      <p:italic r:id="rId35"/>
      <p:boldItalic r:id="rId36"/>
    </p:embeddedFont>
    <p:embeddedFont>
      <p:font typeface="Poppi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73F539-656C-4537-95A6-128955C6AF00}">
  <a:tblStyle styleId="{2573F539-656C-4537-95A6-128955C6AF00}" styleName="Table_0">
    <a:wholeTbl>
      <a:tcTxStyle b="off" i="off">
        <a:font>
          <a:latin typeface="Calibri"/>
          <a:ea typeface="Calibri"/>
          <a:cs typeface="Calibri"/>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CECE7"/>
          </a:solidFill>
        </a:fill>
      </a:tcStyle>
    </a:wholeTbl>
    <a:band1H>
      <a:tcTxStyle b="off" i="off"/>
      <a:tcStyle>
        <a:fill>
          <a:solidFill>
            <a:srgbClr val="F8D6CC"/>
          </a:solidFill>
        </a:fill>
      </a:tcStyle>
    </a:band1H>
    <a:band2H>
      <a:tcTxStyle b="off" i="off"/>
    </a:band2H>
    <a:band1V>
      <a:tcTxStyle b="off" i="off"/>
      <a:tcStyle>
        <a:fill>
          <a:solidFill>
            <a:srgbClr val="F8D6CC"/>
          </a:solidFill>
        </a:fill>
      </a:tcStyle>
    </a:band1V>
    <a:band2V>
      <a:tcTxStyle b="off" i="off"/>
    </a:band2V>
    <a:lastCol>
      <a:tcTxStyle b="on" i="off"/>
    </a:lastCol>
    <a:firstCol>
      <a:tcTxStyle b="on" i="off"/>
    </a:firstCol>
    <a:lastRow>
      <a:tcTxStyle b="on" i="off"/>
      <a:tcStyle>
        <a:tcBdr>
          <a:top>
            <a:ln cap="flat" cmpd="sng" w="25400">
              <a:solidFill>
                <a:schemeClr val="accent2"/>
              </a:solidFill>
              <a:prstDash val="solid"/>
              <a:round/>
              <a:headEnd len="sm" w="sm" type="none"/>
              <a:tailEnd len="sm" w="sm" type="none"/>
            </a:ln>
          </a:top>
        </a:tcBdr>
        <a:fill>
          <a:solidFill>
            <a:srgbClr val="FCECE7"/>
          </a:solidFill>
        </a:fill>
      </a:tcStyle>
    </a:lastRow>
    <a:seCell>
      <a:tcTxStyle b="off" i="off"/>
    </a:seCell>
    <a:swCell>
      <a:tcTxStyle b="off" i="off"/>
    </a:swCell>
    <a:firstRow>
      <a:tcTxStyle b="on" i="off"/>
      <a:tcStyle>
        <a:fill>
          <a:solidFill>
            <a:srgbClr val="FCECE7"/>
          </a:solidFill>
        </a:fill>
      </a:tcStyle>
    </a:firstRow>
    <a:neCell>
      <a:tcTxStyle b="off" i="off"/>
    </a:neCell>
    <a:nwCell>
      <a:tcTxStyle b="off" i="off"/>
    </a:nwCell>
  </a:tblStyle>
  <a:tblStyle styleId="{5370B5B7-EC21-452A-AA2A-27C86C33A218}" styleName="Table_1">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F0F0F0"/>
          </a:solidFill>
        </a:fill>
      </a:tcStyle>
    </a:band1H>
    <a:band2H>
      <a:tcTxStyle b="off" i="off"/>
    </a:band2H>
    <a:band1V>
      <a:tcTxStyle b="off" i="off"/>
      <a:tcStyle>
        <a:fill>
          <a:solidFill>
            <a:srgbClr val="F0F0F0"/>
          </a:solidFill>
        </a:fill>
      </a:tcStyle>
    </a:band1V>
    <a:band2V>
      <a:tcTxStyle b="off" i="off"/>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Calibri"/>
          <a:ea typeface="Calibri"/>
          <a:cs typeface="Calibri"/>
        </a:font>
        <a:schemeClr val="lt1"/>
      </a:tcTxStyle>
      <a:tcStyle>
        <a:fill>
          <a:solidFill>
            <a:schemeClr val="accent3"/>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Thin-bold.fntdata"/><Relationship Id="rId25" Type="http://schemas.openxmlformats.org/officeDocument/2006/relationships/font" Target="fonts/RobotoThin-regular.fntdata"/><Relationship Id="rId28" Type="http://schemas.openxmlformats.org/officeDocument/2006/relationships/font" Target="fonts/RobotoThin-boldItalic.fntdata"/><Relationship Id="rId27" Type="http://schemas.openxmlformats.org/officeDocument/2006/relationships/font" Target="fonts/RobotoThin-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Medium-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Medium-italic.fntdata"/><Relationship Id="rId30" Type="http://schemas.openxmlformats.org/officeDocument/2006/relationships/font" Target="fonts/RobotoMedium-bold.fntdata"/><Relationship Id="rId11" Type="http://schemas.openxmlformats.org/officeDocument/2006/relationships/slide" Target="slides/slide4.xml"/><Relationship Id="rId33" Type="http://schemas.openxmlformats.org/officeDocument/2006/relationships/font" Target="fonts/Roboto-regular.fntdata"/><Relationship Id="rId10" Type="http://schemas.openxmlformats.org/officeDocument/2006/relationships/slide" Target="slides/slide3.xml"/><Relationship Id="rId32" Type="http://schemas.openxmlformats.org/officeDocument/2006/relationships/font" Target="fonts/RobotoMedium-boldItalic.fntdata"/><Relationship Id="rId13" Type="http://schemas.openxmlformats.org/officeDocument/2006/relationships/slide" Target="slides/slide6.xml"/><Relationship Id="rId35" Type="http://schemas.openxmlformats.org/officeDocument/2006/relationships/font" Target="fonts/Roboto-italic.fntdata"/><Relationship Id="rId12" Type="http://schemas.openxmlformats.org/officeDocument/2006/relationships/slide" Target="slides/slide5.xml"/><Relationship Id="rId34" Type="http://schemas.openxmlformats.org/officeDocument/2006/relationships/font" Target="fonts/Roboto-bold.fntdata"/><Relationship Id="rId15" Type="http://schemas.openxmlformats.org/officeDocument/2006/relationships/slide" Target="slides/slide8.xml"/><Relationship Id="rId37" Type="http://schemas.openxmlformats.org/officeDocument/2006/relationships/font" Target="fonts/Poppins-regular.fntdata"/><Relationship Id="rId14" Type="http://schemas.openxmlformats.org/officeDocument/2006/relationships/slide" Target="slides/slide7.xml"/><Relationship Id="rId36" Type="http://schemas.openxmlformats.org/officeDocument/2006/relationships/font" Target="fonts/Roboto-boldItalic.fntdata"/><Relationship Id="rId17" Type="http://schemas.openxmlformats.org/officeDocument/2006/relationships/slide" Target="slides/slide10.xml"/><Relationship Id="rId39" Type="http://schemas.openxmlformats.org/officeDocument/2006/relationships/font" Target="fonts/Poppins-italic.fntdata"/><Relationship Id="rId16" Type="http://schemas.openxmlformats.org/officeDocument/2006/relationships/slide" Target="slides/slide9.xml"/><Relationship Id="rId38" Type="http://schemas.openxmlformats.org/officeDocument/2006/relationships/font" Target="fonts/Poppi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456dfef14e_2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2456dfef14e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80ab1fce2c_0_1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g280ab1fce2c_0_14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80ab1fce2c_0_14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g280ab1fce2c_0_14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456dfef14e_2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g2456dfef14e_2_1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4592deddf7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4" name="Google Shape;374;g24592deddf7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4592deddf7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g24592deddf7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4592deddf7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0" name="Google Shape;400;g24592deddf7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4592deddf7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 name="Google Shape;414;g24592deddf7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456dfef14e_2_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7" name="Google Shape;427;g2456dfef14e_2_2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456dfef14e_2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g2456dfef14e_2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456dfef14e_2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2456dfef14e_2_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456dfef14e_2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2456dfef14e_2_1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456dfef14e_2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g2456dfef14e_2_1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456dfef14e_2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g2456dfef14e_2_1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80ab1fce2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g280ab1fce2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80ab1fce2c_0_1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g280ab1fce2c_0_14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456dfef14e_2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2" name="Google Shape;292;g2456dfef14e_2_1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68" name="Shape 68"/>
        <p:cNvGrpSpPr/>
        <p:nvPr/>
      </p:nvGrpSpPr>
      <p:grpSpPr>
        <a:xfrm>
          <a:off x="0" y="0"/>
          <a:ext cx="0" cy="0"/>
          <a:chOff x="0" y="0"/>
          <a:chExt cx="0" cy="0"/>
        </a:xfrm>
      </p:grpSpPr>
      <p:sp>
        <p:nvSpPr>
          <p:cNvPr id="69" name="Google Shape;69;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1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5" name="Google Shape;75;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8"/>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18"/>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19"/>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8" name="Google Shape;88;p19"/>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19"/>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0" name="Google Shape;90;p1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7.jp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hyperlink" Target="https://pucpedupe-my.sharepoint.com/:b:/g/personal/msverav_pucp_edu_pe/EUwbuntKJ1JKkckf6pJYVoIBWP07TDLr51XVZxkDDO88oQ?e=49XDEZ" TargetMode="External"/><Relationship Id="rId7" Type="http://schemas.openxmlformats.org/officeDocument/2006/relationships/image" Target="../media/image20.png"/><Relationship Id="rId8" Type="http://schemas.openxmlformats.org/officeDocument/2006/relationships/hyperlink" Target="https://pucpedupe-my.sharepoint.com/:b:/g/personal/msverav_pucp_edu_pe/EUwbuntKJ1JKkckf6pJYVoIBWP07TDLr51XVZxkDDO88oQ?e=49XDEZ"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hyperlink" Target="https://cdn.www.gob.pe/uploads/document/file/5015672/cas%20671-2022%20SPN.pdf?v=1692393862" TargetMode="External"/><Relationship Id="rId7"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hyperlink" Target="https://pucpedupe-my.sharepoint.com/:b:/g/personal/msverav_pucp_edu_pe/EVcq0NpNawtGvMpNcwtbFi4BiL9DtbZqR7EUqMRN9fFf7A?e=Ja74L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hyperlink" Target="https://pucpedupe-my.sharepoint.com/:b:/g/personal/msverav_pucp_edu_pe/EcSNDWXBH-tNs0alsPGD98gB7NrQdt0v2fbKH5prl7L0GQ?e=yWCK2a" TargetMode="External"/><Relationship Id="rId7"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hyperlink" Target="https://pucpedupe-my.sharepoint.com/:b:/g/personal/msverav_pucp_edu_pe/Eb0UU-3Es29Egw8OQvYjDWIBe4HJMh7NMF306oF8lFNTmA?e=RSuXtR" TargetMode="External"/><Relationship Id="rId7" Type="http://schemas.openxmlformats.org/officeDocument/2006/relationships/image" Target="../media/image14.png"/><Relationship Id="rId8" Type="http://schemas.openxmlformats.org/officeDocument/2006/relationships/hyperlink" Target="https://pucpedupe-my.sharepoint.com/:b:/g/personal/msverav_pucp_edu_pe/Eb0UU-3Es29Egw8OQvYjDWIBe4HJMh7NMF306oF8lFNTmA?e=RSuXt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hyperlink" Target="https://pucpedupe-my.sharepoint.com/:b:/g/personal/msverav_pucp_edu_pe/Efw8yQsxuCJBqnzdxastX9IBDHZxGpd4bfjvzcpBPtuErw?e=8wac72" TargetMode="External"/><Relationship Id="rId7"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hyperlink" Target="https://pucpedupe-my.sharepoint.com/:b:/g/personal/msverav_pucp_edu_pe/EfDXF4ecmNtPicNvnvlFdm4BlmiLKQPjE5l_vZSD2szyFQ?e=bRtFtV" TargetMode="External"/><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5"/>
          <p:cNvSpPr/>
          <p:nvPr/>
        </p:nvSpPr>
        <p:spPr>
          <a:xfrm>
            <a:off x="-1"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30" name="Google Shape;130;p25"/>
          <p:cNvPicPr preferRelativeResize="0"/>
          <p:nvPr/>
        </p:nvPicPr>
        <p:blipFill rotWithShape="1">
          <a:blip r:embed="rId3">
            <a:alphaModFix/>
          </a:blip>
          <a:srcRect b="0" l="0" r="0" t="0"/>
          <a:stretch/>
        </p:blipFill>
        <p:spPr>
          <a:xfrm rot="5400000">
            <a:off x="2530688" y="-1997450"/>
            <a:ext cx="4102779" cy="9141714"/>
          </a:xfrm>
          <a:prstGeom prst="rect">
            <a:avLst/>
          </a:prstGeom>
          <a:noFill/>
          <a:ln>
            <a:noFill/>
          </a:ln>
        </p:spPr>
      </p:pic>
      <p:sp>
        <p:nvSpPr>
          <p:cNvPr id="131" name="Google Shape;131;p25"/>
          <p:cNvSpPr txBox="1"/>
          <p:nvPr>
            <p:ph type="ctrTitle"/>
          </p:nvPr>
        </p:nvSpPr>
        <p:spPr>
          <a:xfrm>
            <a:off x="4450842" y="522019"/>
            <a:ext cx="4285127" cy="2110454"/>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200"/>
              <a:buFont typeface="Calibri"/>
              <a:buNone/>
            </a:pPr>
            <a:r>
              <a:rPr lang="es" sz="1200"/>
              <a:t>PROCURADURÍA GENERAL DEL ESTADO</a:t>
            </a:r>
            <a:br>
              <a:rPr lang="es" sz="1200"/>
            </a:br>
            <a:br>
              <a:rPr lang="es" sz="1200"/>
            </a:br>
            <a:r>
              <a:rPr lang="es" sz="1200"/>
              <a:t>CURSO ESPECIALIZADO INCORPORACIÓN DE LAS PERSONAS JURÍDICAS EN EL PROCESO PENAL Y MEDIDAS CAUTELARES APLICADAS A LOS CASOS DE DELITOS DE CORRUPCIÓN</a:t>
            </a:r>
            <a:br>
              <a:rPr lang="es" sz="1200"/>
            </a:br>
            <a:br>
              <a:rPr lang="es" sz="1200"/>
            </a:br>
            <a:r>
              <a:rPr b="1" lang="es" sz="1200"/>
              <a:t>MÓDULO 3</a:t>
            </a:r>
            <a:br>
              <a:rPr lang="es" sz="1200"/>
            </a:br>
            <a:r>
              <a:rPr lang="es" sz="1200"/>
              <a:t>Medidas Cautelares de Naturales Real y Determinación de la Reparación Civil en los Procesos de Corrupción</a:t>
            </a:r>
            <a:endParaRPr/>
          </a:p>
        </p:txBody>
      </p:sp>
      <p:sp>
        <p:nvSpPr>
          <p:cNvPr id="132" name="Google Shape;132;p25"/>
          <p:cNvSpPr txBox="1"/>
          <p:nvPr>
            <p:ph idx="1" type="subTitle"/>
          </p:nvPr>
        </p:nvSpPr>
        <p:spPr>
          <a:xfrm>
            <a:off x="4450842" y="2701528"/>
            <a:ext cx="4285127" cy="1834753"/>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1700"/>
              <a:buNone/>
            </a:pPr>
            <a:r>
              <a:rPr lang="es" sz="1700"/>
              <a:t>Ponente</a:t>
            </a:r>
            <a:endParaRPr/>
          </a:p>
          <a:p>
            <a:pPr indent="0" lvl="0" marL="0" rtl="0" algn="l">
              <a:lnSpc>
                <a:spcPct val="90000"/>
              </a:lnSpc>
              <a:spcBef>
                <a:spcPts val="800"/>
              </a:spcBef>
              <a:spcAft>
                <a:spcPts val="0"/>
              </a:spcAft>
              <a:buClr>
                <a:schemeClr val="dk1"/>
              </a:buClr>
              <a:buSzPts val="1700"/>
              <a:buNone/>
            </a:pPr>
            <a:r>
              <a:rPr lang="es" sz="1700"/>
              <a:t>Manuel Vera Valle</a:t>
            </a:r>
            <a:endParaRPr/>
          </a:p>
          <a:p>
            <a:pPr indent="0" lvl="0" marL="0" rtl="0" algn="l">
              <a:lnSpc>
                <a:spcPct val="90000"/>
              </a:lnSpc>
              <a:spcBef>
                <a:spcPts val="800"/>
              </a:spcBef>
              <a:spcAft>
                <a:spcPts val="0"/>
              </a:spcAft>
              <a:buClr>
                <a:schemeClr val="dk1"/>
              </a:buClr>
              <a:buSzPts val="1700"/>
              <a:buNone/>
            </a:pPr>
            <a:r>
              <a:rPr lang="es" sz="1700"/>
              <a:t>Lima setiembre 2023</a:t>
            </a:r>
            <a:endParaRPr/>
          </a:p>
        </p:txBody>
      </p:sp>
      <p:pic>
        <p:nvPicPr>
          <p:cNvPr id="133" name="Google Shape;133;p25"/>
          <p:cNvPicPr preferRelativeResize="0"/>
          <p:nvPr/>
        </p:nvPicPr>
        <p:blipFill rotWithShape="1">
          <a:blip r:embed="rId4">
            <a:alphaModFix/>
          </a:blip>
          <a:srcRect b="0" l="0" r="0" t="0"/>
          <a:stretch/>
        </p:blipFill>
        <p:spPr>
          <a:xfrm>
            <a:off x="0" y="1508654"/>
            <a:ext cx="3901269" cy="2126192"/>
          </a:xfrm>
          <a:prstGeom prst="rect">
            <a:avLst/>
          </a:prstGeom>
          <a:noFill/>
          <a:ln>
            <a:noFill/>
          </a:ln>
        </p:spPr>
      </p:pic>
      <p:sp>
        <p:nvSpPr>
          <p:cNvPr id="134" name="Google Shape;134;p25"/>
          <p:cNvSpPr/>
          <p:nvPr/>
        </p:nvSpPr>
        <p:spPr>
          <a:xfrm>
            <a:off x="4197096" y="514348"/>
            <a:ext cx="89154" cy="1162841"/>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 name="Google Shape;135;p25"/>
          <p:cNvSpPr/>
          <p:nvPr/>
        </p:nvSpPr>
        <p:spPr>
          <a:xfrm>
            <a:off x="9054846" y="4629151"/>
            <a:ext cx="89154" cy="5143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 name="Google Shape;136;p25"/>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37" name="Google Shape;137;p25"/>
          <p:cNvPicPr preferRelativeResize="0"/>
          <p:nvPr/>
        </p:nvPicPr>
        <p:blipFill rotWithShape="1">
          <a:blip r:embed="rId5">
            <a:alphaModFix/>
          </a:blip>
          <a:srcRect b="0" l="0" r="0" t="0"/>
          <a:stretch/>
        </p:blipFill>
        <p:spPr>
          <a:xfrm>
            <a:off x="4598405" y="183113"/>
            <a:ext cx="1335858" cy="326825"/>
          </a:xfrm>
          <a:prstGeom prst="rect">
            <a:avLst/>
          </a:prstGeom>
          <a:noFill/>
          <a:ln>
            <a:noFill/>
          </a:ln>
        </p:spPr>
      </p:pic>
      <p:pic>
        <p:nvPicPr>
          <p:cNvPr id="138" name="Google Shape;138;p25"/>
          <p:cNvPicPr preferRelativeResize="0"/>
          <p:nvPr/>
        </p:nvPicPr>
        <p:blipFill rotWithShape="1">
          <a:blip r:embed="rId6">
            <a:alphaModFix/>
          </a:blip>
          <a:srcRect b="0" l="0" r="0" t="0"/>
          <a:stretch/>
        </p:blipFill>
        <p:spPr>
          <a:xfrm>
            <a:off x="6290386" y="146138"/>
            <a:ext cx="1036483" cy="400774"/>
          </a:xfrm>
          <a:prstGeom prst="rect">
            <a:avLst/>
          </a:prstGeom>
          <a:noFill/>
          <a:ln>
            <a:noFill/>
          </a:ln>
        </p:spPr>
      </p:pic>
      <p:pic>
        <p:nvPicPr>
          <p:cNvPr id="139" name="Google Shape;139;p25"/>
          <p:cNvPicPr preferRelativeResize="0"/>
          <p:nvPr/>
        </p:nvPicPr>
        <p:blipFill rotWithShape="1">
          <a:blip r:embed="rId7">
            <a:alphaModFix/>
          </a:blip>
          <a:srcRect b="0" l="0" r="0" t="0"/>
          <a:stretch/>
        </p:blipFill>
        <p:spPr>
          <a:xfrm>
            <a:off x="1465612" y="198380"/>
            <a:ext cx="1627465" cy="296290"/>
          </a:xfrm>
          <a:prstGeom prst="rect">
            <a:avLst/>
          </a:prstGeom>
          <a:noFill/>
          <a:ln>
            <a:noFill/>
          </a:ln>
        </p:spPr>
      </p:pic>
      <p:sp>
        <p:nvSpPr>
          <p:cNvPr id="140" name="Google Shape;140;p25"/>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3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1" name="Google Shape;311;p34"/>
          <p:cNvSpPr/>
          <p:nvPr/>
        </p:nvSpPr>
        <p:spPr>
          <a:xfrm>
            <a:off x="0" y="1"/>
            <a:ext cx="4719832" cy="3825961"/>
          </a:xfrm>
          <a:custGeom>
            <a:rect b="b" l="l" r="r" t="t"/>
            <a:pathLst>
              <a:path extrusionOk="0" h="5753325" w="6443456">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45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2" name="Google Shape;312;p34"/>
          <p:cNvSpPr txBox="1"/>
          <p:nvPr>
            <p:ph idx="1" type="body"/>
          </p:nvPr>
        </p:nvSpPr>
        <p:spPr>
          <a:xfrm>
            <a:off x="5091449" y="906325"/>
            <a:ext cx="3869400" cy="4044300"/>
          </a:xfrm>
          <a:prstGeom prst="rect">
            <a:avLst/>
          </a:prstGeom>
          <a:solidFill>
            <a:srgbClr val="9FC5E8">
              <a:alpha val="59550"/>
            </a:srgbClr>
          </a:solid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lang="es" sz="2400"/>
              <a:t>Acuerdo Plenario N.° 4-2011 sobre concurrencia de </a:t>
            </a:r>
            <a:r>
              <a:rPr lang="es" sz="2400"/>
              <a:t>procuradores</a:t>
            </a:r>
            <a:endParaRPr sz="2400"/>
          </a:p>
          <a:p>
            <a:pPr indent="-228600" lvl="0" marL="177800" rtl="0" algn="l">
              <a:lnSpc>
                <a:spcPct val="90000"/>
              </a:lnSpc>
              <a:spcBef>
                <a:spcPts val="800"/>
              </a:spcBef>
              <a:spcAft>
                <a:spcPts val="0"/>
              </a:spcAft>
              <a:buClr>
                <a:schemeClr val="dk1"/>
              </a:buClr>
              <a:buSzPts val="2400"/>
              <a:buChar char="•"/>
            </a:pPr>
            <a:r>
              <a:rPr lang="es" sz="2400"/>
              <a:t>Criterio de especialidad o decisión de Presidencia de Consejo de Defensa (hoy Procurador </a:t>
            </a:r>
            <a:r>
              <a:rPr lang="es" sz="2400"/>
              <a:t>General</a:t>
            </a:r>
            <a:r>
              <a:rPr lang="es" sz="2400"/>
              <a:t>)</a:t>
            </a:r>
            <a:endParaRPr sz="2400"/>
          </a:p>
          <a:p>
            <a:pPr indent="-228600" lvl="0" marL="177800" rtl="0" algn="l">
              <a:lnSpc>
                <a:spcPct val="90000"/>
              </a:lnSpc>
              <a:spcBef>
                <a:spcPts val="800"/>
              </a:spcBef>
              <a:spcAft>
                <a:spcPts val="0"/>
              </a:spcAft>
              <a:buSzPts val="2400"/>
              <a:buChar char="•"/>
            </a:pPr>
            <a:r>
              <a:rPr lang="es" sz="2400"/>
              <a:t>D. Leg. 1326 y reglamento</a:t>
            </a:r>
            <a:endParaRPr sz="2400"/>
          </a:p>
        </p:txBody>
      </p:sp>
      <p:sp>
        <p:nvSpPr>
          <p:cNvPr id="313" name="Google Shape;313;p34"/>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14" name="Google Shape;314;p34"/>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315" name="Google Shape;315;p34"/>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316" name="Google Shape;316;p34"/>
          <p:cNvPicPr preferRelativeResize="0"/>
          <p:nvPr/>
        </p:nvPicPr>
        <p:blipFill rotWithShape="1">
          <a:blip r:embed="rId5">
            <a:alphaModFix/>
          </a:blip>
          <a:srcRect b="0" l="0" r="0" t="0"/>
          <a:stretch/>
        </p:blipFill>
        <p:spPr>
          <a:xfrm>
            <a:off x="1465612" y="198380"/>
            <a:ext cx="1627464" cy="296290"/>
          </a:xfrm>
          <a:prstGeom prst="rect">
            <a:avLst/>
          </a:prstGeom>
          <a:noFill/>
          <a:ln>
            <a:noFill/>
          </a:ln>
        </p:spPr>
      </p:pic>
      <p:sp>
        <p:nvSpPr>
          <p:cNvPr id="317" name="Google Shape;317;p34"/>
          <p:cNvSpPr txBox="1"/>
          <p:nvPr/>
        </p:nvSpPr>
        <p:spPr>
          <a:xfrm>
            <a:off x="3390377" y="93377"/>
            <a:ext cx="11016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pic>
        <p:nvPicPr>
          <p:cNvPr id="318" name="Google Shape;318;p34">
            <a:hlinkClick r:id="rId6"/>
          </p:cNvPr>
          <p:cNvPicPr preferRelativeResize="0"/>
          <p:nvPr/>
        </p:nvPicPr>
        <p:blipFill>
          <a:blip r:embed="rId7">
            <a:alphaModFix/>
          </a:blip>
          <a:stretch>
            <a:fillRect/>
          </a:stretch>
        </p:blipFill>
        <p:spPr>
          <a:xfrm>
            <a:off x="233125" y="810300"/>
            <a:ext cx="4586049" cy="3015650"/>
          </a:xfrm>
          <a:prstGeom prst="rect">
            <a:avLst/>
          </a:prstGeom>
          <a:noFill/>
          <a:ln>
            <a:noFill/>
          </a:ln>
        </p:spPr>
      </p:pic>
      <p:pic>
        <p:nvPicPr>
          <p:cNvPr id="319" name="Google Shape;319;p34">
            <a:hlinkClick r:id="rId8"/>
          </p:cNvPr>
          <p:cNvPicPr preferRelativeResize="0"/>
          <p:nvPr/>
        </p:nvPicPr>
        <p:blipFill>
          <a:blip r:embed="rId9">
            <a:alphaModFix/>
          </a:blip>
          <a:stretch>
            <a:fillRect/>
          </a:stretch>
        </p:blipFill>
        <p:spPr>
          <a:xfrm>
            <a:off x="450200" y="3768850"/>
            <a:ext cx="4421025" cy="1437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p3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5" name="Google Shape;325;p35"/>
          <p:cNvSpPr/>
          <p:nvPr/>
        </p:nvSpPr>
        <p:spPr>
          <a:xfrm>
            <a:off x="0" y="1"/>
            <a:ext cx="4719832" cy="3825961"/>
          </a:xfrm>
          <a:custGeom>
            <a:rect b="b" l="l" r="r" t="t"/>
            <a:pathLst>
              <a:path extrusionOk="0" h="5753325" w="6443456">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45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6" name="Google Shape;326;p35"/>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27" name="Google Shape;327;p35"/>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328" name="Google Shape;328;p35"/>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329" name="Google Shape;329;p35"/>
          <p:cNvPicPr preferRelativeResize="0"/>
          <p:nvPr/>
        </p:nvPicPr>
        <p:blipFill rotWithShape="1">
          <a:blip r:embed="rId5">
            <a:alphaModFix/>
          </a:blip>
          <a:srcRect b="0" l="0" r="0" t="0"/>
          <a:stretch/>
        </p:blipFill>
        <p:spPr>
          <a:xfrm>
            <a:off x="1465612" y="198380"/>
            <a:ext cx="1627464" cy="296290"/>
          </a:xfrm>
          <a:prstGeom prst="rect">
            <a:avLst/>
          </a:prstGeom>
          <a:noFill/>
          <a:ln>
            <a:noFill/>
          </a:ln>
        </p:spPr>
      </p:pic>
      <p:sp>
        <p:nvSpPr>
          <p:cNvPr id="330" name="Google Shape;330;p35"/>
          <p:cNvSpPr txBox="1"/>
          <p:nvPr/>
        </p:nvSpPr>
        <p:spPr>
          <a:xfrm>
            <a:off x="3390377" y="93377"/>
            <a:ext cx="11016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pic>
        <p:nvPicPr>
          <p:cNvPr id="331" name="Google Shape;331;p35">
            <a:hlinkClick r:id="rId6"/>
          </p:cNvPr>
          <p:cNvPicPr preferRelativeResize="0"/>
          <p:nvPr/>
        </p:nvPicPr>
        <p:blipFill>
          <a:blip r:embed="rId7">
            <a:alphaModFix/>
          </a:blip>
          <a:stretch>
            <a:fillRect/>
          </a:stretch>
        </p:blipFill>
        <p:spPr>
          <a:xfrm>
            <a:off x="301225" y="808792"/>
            <a:ext cx="4270774" cy="4348431"/>
          </a:xfrm>
          <a:prstGeom prst="rect">
            <a:avLst/>
          </a:prstGeom>
          <a:noFill/>
          <a:ln>
            <a:noFill/>
          </a:ln>
        </p:spPr>
      </p:pic>
      <p:sp>
        <p:nvSpPr>
          <p:cNvPr id="332" name="Google Shape;332;p35"/>
          <p:cNvSpPr txBox="1"/>
          <p:nvPr>
            <p:ph idx="1" type="body"/>
          </p:nvPr>
        </p:nvSpPr>
        <p:spPr>
          <a:xfrm>
            <a:off x="5091449" y="906325"/>
            <a:ext cx="3869400" cy="4044300"/>
          </a:xfrm>
          <a:prstGeom prst="rect">
            <a:avLst/>
          </a:prstGeom>
          <a:solidFill>
            <a:srgbClr val="70AD47">
              <a:alpha val="46820"/>
            </a:srgbClr>
          </a:solid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lang="es" sz="2400"/>
              <a:t>Casación 671-2022-Na</a:t>
            </a:r>
            <a:r>
              <a:rPr lang="es" sz="2400"/>
              <a:t>cional</a:t>
            </a:r>
            <a:endParaRPr sz="2400"/>
          </a:p>
          <a:p>
            <a:pPr indent="-228600" lvl="0" marL="177800" rtl="0" algn="l">
              <a:lnSpc>
                <a:spcPct val="90000"/>
              </a:lnSpc>
              <a:spcBef>
                <a:spcPts val="800"/>
              </a:spcBef>
              <a:spcAft>
                <a:spcPts val="0"/>
              </a:spcAft>
              <a:buClr>
                <a:schemeClr val="dk1"/>
              </a:buClr>
              <a:buSzPts val="2400"/>
              <a:buChar char="•"/>
            </a:pPr>
            <a:r>
              <a:rPr lang="es" sz="2400"/>
              <a:t>¿Es necesaria la ampliación de la constitución en actor civil ante la ampliación de la investigación?</a:t>
            </a:r>
            <a:endParaRPr sz="2400"/>
          </a:p>
          <a:p>
            <a:pPr indent="-228600" lvl="0" marL="177800" rtl="0" algn="l">
              <a:lnSpc>
                <a:spcPct val="90000"/>
              </a:lnSpc>
              <a:spcBef>
                <a:spcPts val="800"/>
              </a:spcBef>
              <a:spcAft>
                <a:spcPts val="0"/>
              </a:spcAft>
              <a:buSzPts val="2400"/>
              <a:buChar char="•"/>
            </a:pPr>
            <a:r>
              <a:rPr lang="es" sz="2400"/>
              <a:t>Rpta: NO.</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6"/>
          <p:cNvSpPr txBox="1"/>
          <p:nvPr>
            <p:ph type="title"/>
          </p:nvPr>
        </p:nvSpPr>
        <p:spPr>
          <a:xfrm>
            <a:off x="628650" y="722879"/>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F3F3F"/>
              </a:buClr>
              <a:buSzPts val="2400"/>
              <a:buFont typeface="Calibri"/>
              <a:buNone/>
            </a:pPr>
            <a:r>
              <a:rPr b="0" lang="es" sz="2400" cap="none">
                <a:solidFill>
                  <a:srgbClr val="3F3F3F"/>
                </a:solidFill>
                <a:latin typeface="Calibri"/>
                <a:ea typeface="Calibri"/>
                <a:cs typeface="Calibri"/>
                <a:sym typeface="Calibri"/>
              </a:rPr>
              <a:t>La cuantificación de la pretensión civil en los casos de corrupción. Precedentes relevantes </a:t>
            </a:r>
            <a:endParaRPr sz="2400"/>
          </a:p>
        </p:txBody>
      </p:sp>
      <p:grpSp>
        <p:nvGrpSpPr>
          <p:cNvPr id="338" name="Google Shape;338;p36"/>
          <p:cNvGrpSpPr/>
          <p:nvPr/>
        </p:nvGrpSpPr>
        <p:grpSpPr>
          <a:xfrm>
            <a:off x="628650" y="2030305"/>
            <a:ext cx="7886700" cy="2610802"/>
            <a:chOff x="0" y="435133"/>
            <a:chExt cx="10515600" cy="3481070"/>
          </a:xfrm>
        </p:grpSpPr>
        <p:cxnSp>
          <p:nvCxnSpPr>
            <p:cNvPr id="339" name="Google Shape;339;p36"/>
            <p:cNvCxnSpPr/>
            <p:nvPr/>
          </p:nvCxnSpPr>
          <p:spPr>
            <a:xfrm>
              <a:off x="0" y="2175669"/>
              <a:ext cx="10515600" cy="0"/>
            </a:xfrm>
            <a:prstGeom prst="straightConnector1">
              <a:avLst/>
            </a:prstGeom>
            <a:solidFill>
              <a:schemeClr val="lt1">
                <a:alpha val="89411"/>
              </a:schemeClr>
            </a:solidFill>
            <a:ln cap="flat" cmpd="sng" w="19050">
              <a:solidFill>
                <a:srgbClr val="4372C3"/>
              </a:solidFill>
              <a:prstDash val="solid"/>
              <a:miter lim="800000"/>
              <a:headEnd len="sm" w="sm" type="none"/>
              <a:tailEnd len="lg" w="lg" type="triangle"/>
            </a:ln>
          </p:spPr>
        </p:cxnSp>
        <p:sp>
          <p:nvSpPr>
            <p:cNvPr id="340" name="Google Shape;340;p36"/>
            <p:cNvSpPr/>
            <p:nvPr/>
          </p:nvSpPr>
          <p:spPr>
            <a:xfrm rot="8100000">
              <a:off x="76281" y="501406"/>
              <a:ext cx="319993" cy="319993"/>
            </a:xfrm>
            <a:prstGeom prst="teardrop">
              <a:avLst>
                <a:gd fmla="val 115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1" name="Google Shape;341;p36"/>
            <p:cNvSpPr/>
            <p:nvPr/>
          </p:nvSpPr>
          <p:spPr>
            <a:xfrm>
              <a:off x="111830" y="536955"/>
              <a:ext cx="248896" cy="248896"/>
            </a:xfrm>
            <a:prstGeom prst="ellipse">
              <a:avLst/>
            </a:prstGeom>
            <a:solidFill>
              <a:schemeClr val="lt1">
                <a:alpha val="89411"/>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2" name="Google Shape;342;p36"/>
            <p:cNvSpPr/>
            <p:nvPr/>
          </p:nvSpPr>
          <p:spPr>
            <a:xfrm>
              <a:off x="462548" y="887672"/>
              <a:ext cx="4364117" cy="1287996"/>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3" name="Google Shape;343;p36"/>
            <p:cNvSpPr txBox="1"/>
            <p:nvPr/>
          </p:nvSpPr>
          <p:spPr>
            <a:xfrm>
              <a:off x="462533" y="785859"/>
              <a:ext cx="4364100" cy="1389900"/>
            </a:xfrm>
            <a:prstGeom prst="rect">
              <a:avLst/>
            </a:prstGeom>
            <a:noFill/>
            <a:ln>
              <a:noFill/>
            </a:ln>
          </p:spPr>
          <p:txBody>
            <a:bodyPr anchorCtr="0" anchor="t" bIns="107150" lIns="0" spcFirstLastPara="1" rIns="71450" wrap="square" tIns="71450">
              <a:noAutofit/>
            </a:bodyPr>
            <a:lstStyle/>
            <a:p>
              <a:pPr indent="0" lvl="0" marL="0" marR="0" rtl="0" algn="l">
                <a:lnSpc>
                  <a:spcPct val="90000"/>
                </a:lnSpc>
                <a:spcBef>
                  <a:spcPts val="0"/>
                </a:spcBef>
                <a:spcAft>
                  <a:spcPts val="0"/>
                </a:spcAft>
                <a:buClr>
                  <a:schemeClr val="dk1"/>
                </a:buClr>
                <a:buSzPts val="1100"/>
                <a:buFont typeface="Calibri"/>
                <a:buNone/>
              </a:pPr>
              <a:r>
                <a:rPr b="0" i="0" lang="es" sz="1100" u="none" cap="none" strike="noStrike">
                  <a:solidFill>
                    <a:schemeClr val="dk1"/>
                  </a:solidFill>
                  <a:latin typeface="Calibri"/>
                  <a:ea typeface="Calibri"/>
                  <a:cs typeface="Calibri"/>
                  <a:sym typeface="Calibri"/>
                </a:rPr>
                <a:t>La cuantificación </a:t>
              </a:r>
              <a:r>
                <a:rPr lang="es" sz="1100">
                  <a:solidFill>
                    <a:schemeClr val="dk1"/>
                  </a:solidFill>
                  <a:latin typeface="Calibri"/>
                  <a:ea typeface="Calibri"/>
                  <a:cs typeface="Calibri"/>
                  <a:sym typeface="Calibri"/>
                </a:rPr>
                <a:t>genérica </a:t>
              </a:r>
              <a:r>
                <a:rPr b="0" i="0" lang="es" sz="1100" u="none" cap="none" strike="noStrike">
                  <a:solidFill>
                    <a:schemeClr val="dk1"/>
                  </a:solidFill>
                  <a:latin typeface="Calibri"/>
                  <a:ea typeface="Calibri"/>
                  <a:cs typeface="Calibri"/>
                  <a:sym typeface="Calibri"/>
                </a:rPr>
                <a:t>del daño en delitos de corrupción (</a:t>
              </a:r>
              <a:r>
                <a:rPr lang="es" sz="1100">
                  <a:solidFill>
                    <a:schemeClr val="dk1"/>
                  </a:solidFill>
                  <a:latin typeface="Calibri"/>
                  <a:ea typeface="Calibri"/>
                  <a:cs typeface="Calibri"/>
                  <a:sym typeface="Calibri"/>
                </a:rPr>
                <a:t>“proporción”)</a:t>
              </a:r>
              <a:endParaRPr b="0" i="0" sz="1100" u="none" cap="none" strike="noStrike">
                <a:solidFill>
                  <a:srgbClr val="000000"/>
                </a:solidFill>
                <a:latin typeface="Arial"/>
                <a:ea typeface="Arial"/>
                <a:cs typeface="Arial"/>
                <a:sym typeface="Arial"/>
              </a:endParaRPr>
            </a:p>
          </p:txBody>
        </p:sp>
        <p:sp>
          <p:nvSpPr>
            <p:cNvPr id="344" name="Google Shape;344;p36"/>
            <p:cNvSpPr/>
            <p:nvPr/>
          </p:nvSpPr>
          <p:spPr>
            <a:xfrm>
              <a:off x="462548" y="435133"/>
              <a:ext cx="4364117" cy="452539"/>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5" name="Google Shape;345;p36"/>
            <p:cNvSpPr txBox="1"/>
            <p:nvPr/>
          </p:nvSpPr>
          <p:spPr>
            <a:xfrm>
              <a:off x="462548" y="435133"/>
              <a:ext cx="4364117" cy="452539"/>
            </a:xfrm>
            <a:prstGeom prst="rect">
              <a:avLst/>
            </a:prstGeom>
            <a:noFill/>
            <a:ln>
              <a:noFill/>
            </a:ln>
          </p:spPr>
          <p:txBody>
            <a:bodyPr anchorCtr="0" anchor="ctr" bIns="0" lIns="0" spcFirstLastPara="1" rIns="95250" wrap="square" tIns="0">
              <a:noAutofit/>
            </a:bodyPr>
            <a:lstStyle/>
            <a:p>
              <a:pPr indent="0" lvl="0" marL="0" marR="0" rtl="0" algn="l">
                <a:lnSpc>
                  <a:spcPct val="90000"/>
                </a:lnSpc>
                <a:spcBef>
                  <a:spcPts val="0"/>
                </a:spcBef>
                <a:spcAft>
                  <a:spcPts val="0"/>
                </a:spcAft>
                <a:buClr>
                  <a:schemeClr val="dk1"/>
                </a:buClr>
                <a:buSzPts val="1500"/>
                <a:buFont typeface="Calibri"/>
                <a:buNone/>
              </a:pPr>
              <a:r>
                <a:rPr b="1" i="0" lang="es" sz="1500" u="none" cap="none" strike="noStrike">
                  <a:solidFill>
                    <a:schemeClr val="dk1"/>
                  </a:solidFill>
                  <a:latin typeface="Calibri"/>
                  <a:ea typeface="Calibri"/>
                  <a:cs typeface="Calibri"/>
                  <a:sym typeface="Calibri"/>
                </a:rPr>
                <a:t>2000–2006</a:t>
              </a:r>
              <a:endParaRPr b="0" i="0" sz="1100" u="none" cap="none" strike="noStrike">
                <a:solidFill>
                  <a:srgbClr val="000000"/>
                </a:solidFill>
                <a:latin typeface="Arial"/>
                <a:ea typeface="Arial"/>
                <a:cs typeface="Arial"/>
                <a:sym typeface="Arial"/>
              </a:endParaRPr>
            </a:p>
          </p:txBody>
        </p:sp>
        <p:cxnSp>
          <p:nvCxnSpPr>
            <p:cNvPr id="346" name="Google Shape;346;p36"/>
            <p:cNvCxnSpPr/>
            <p:nvPr/>
          </p:nvCxnSpPr>
          <p:spPr>
            <a:xfrm>
              <a:off x="236278" y="887672"/>
              <a:ext cx="0" cy="1287996"/>
            </a:xfrm>
            <a:prstGeom prst="straightConnector1">
              <a:avLst/>
            </a:prstGeom>
            <a:noFill/>
            <a:ln cap="flat" cmpd="sng" w="12700">
              <a:solidFill>
                <a:srgbClr val="4372C3"/>
              </a:solidFill>
              <a:prstDash val="dash"/>
              <a:miter lim="800000"/>
              <a:headEnd len="sm" w="sm" type="none"/>
              <a:tailEnd len="sm" w="sm" type="none"/>
            </a:ln>
          </p:spPr>
        </p:cxnSp>
        <p:sp>
          <p:nvSpPr>
            <p:cNvPr id="347" name="Google Shape;347;p36"/>
            <p:cNvSpPr/>
            <p:nvPr/>
          </p:nvSpPr>
          <p:spPr>
            <a:xfrm>
              <a:off x="194677" y="2134940"/>
              <a:ext cx="81457" cy="81457"/>
            </a:xfrm>
            <a:prstGeom prst="ellipse">
              <a:avLst/>
            </a:prstGeom>
            <a:solidFill>
              <a:srgbClr val="4372C3"/>
            </a:solidFill>
            <a:ln cap="flat" cmpd="sng" w="9525">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8" name="Google Shape;348;p36"/>
            <p:cNvSpPr/>
            <p:nvPr/>
          </p:nvSpPr>
          <p:spPr>
            <a:xfrm rot="-2700000">
              <a:off x="2695086" y="3529937"/>
              <a:ext cx="319993" cy="319993"/>
            </a:xfrm>
            <a:prstGeom prst="teardrop">
              <a:avLst>
                <a:gd fmla="val 115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9" name="Google Shape;349;p36"/>
            <p:cNvSpPr/>
            <p:nvPr/>
          </p:nvSpPr>
          <p:spPr>
            <a:xfrm>
              <a:off x="2730634" y="3565486"/>
              <a:ext cx="248896" cy="248896"/>
            </a:xfrm>
            <a:prstGeom prst="ellipse">
              <a:avLst/>
            </a:prstGeom>
            <a:solidFill>
              <a:schemeClr val="lt1">
                <a:alpha val="89411"/>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0" name="Google Shape;350;p36"/>
            <p:cNvSpPr/>
            <p:nvPr/>
          </p:nvSpPr>
          <p:spPr>
            <a:xfrm>
              <a:off x="3081352" y="2175669"/>
              <a:ext cx="4364117" cy="1287996"/>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1" name="Google Shape;351;p36"/>
            <p:cNvSpPr txBox="1"/>
            <p:nvPr/>
          </p:nvSpPr>
          <p:spPr>
            <a:xfrm>
              <a:off x="3081357" y="2439393"/>
              <a:ext cx="1601400" cy="1287900"/>
            </a:xfrm>
            <a:prstGeom prst="rect">
              <a:avLst/>
            </a:prstGeom>
            <a:noFill/>
            <a:ln>
              <a:noFill/>
            </a:ln>
          </p:spPr>
          <p:txBody>
            <a:bodyPr anchorCtr="0" anchor="b" bIns="71450" lIns="0" spcFirstLastPara="1" rIns="0" wrap="square" tIns="107150">
              <a:noAutofit/>
            </a:bodyPr>
            <a:lstStyle/>
            <a:p>
              <a:pPr indent="0" lvl="0" marL="0" marR="0" rtl="0" algn="l">
                <a:lnSpc>
                  <a:spcPct val="90000"/>
                </a:lnSpc>
                <a:spcBef>
                  <a:spcPts val="0"/>
                </a:spcBef>
                <a:spcAft>
                  <a:spcPts val="0"/>
                </a:spcAft>
                <a:buClr>
                  <a:schemeClr val="dk1"/>
                </a:buClr>
                <a:buSzPts val="1100"/>
                <a:buFont typeface="Calibri"/>
                <a:buNone/>
              </a:pPr>
              <a:r>
                <a:rPr b="0" i="0" lang="es" sz="1200" u="none" cap="none" strike="noStrike">
                  <a:solidFill>
                    <a:schemeClr val="dk1"/>
                  </a:solidFill>
                  <a:latin typeface="Calibri"/>
                  <a:ea typeface="Calibri"/>
                  <a:cs typeface="Calibri"/>
                  <a:sym typeface="Calibri"/>
                </a:rPr>
                <a:t>Caso Palacios Vilar</a:t>
              </a:r>
              <a:endParaRPr b="0" i="0" sz="1200" u="none" cap="none" strike="noStrike">
                <a:solidFill>
                  <a:srgbClr val="000000"/>
                </a:solidFill>
                <a:latin typeface="Arial"/>
                <a:ea typeface="Arial"/>
                <a:cs typeface="Arial"/>
                <a:sym typeface="Arial"/>
              </a:endParaRPr>
            </a:p>
          </p:txBody>
        </p:sp>
        <p:cxnSp>
          <p:nvCxnSpPr>
            <p:cNvPr id="352" name="Google Shape;352;p36"/>
            <p:cNvCxnSpPr/>
            <p:nvPr/>
          </p:nvCxnSpPr>
          <p:spPr>
            <a:xfrm>
              <a:off x="2855082" y="2175669"/>
              <a:ext cx="0" cy="1287996"/>
            </a:xfrm>
            <a:prstGeom prst="straightConnector1">
              <a:avLst/>
            </a:prstGeom>
            <a:noFill/>
            <a:ln cap="flat" cmpd="sng" w="12700">
              <a:solidFill>
                <a:srgbClr val="4372C3"/>
              </a:solidFill>
              <a:prstDash val="dash"/>
              <a:miter lim="800000"/>
              <a:headEnd len="sm" w="sm" type="none"/>
              <a:tailEnd len="sm" w="sm" type="none"/>
            </a:ln>
          </p:spPr>
        </p:cxnSp>
        <p:sp>
          <p:nvSpPr>
            <p:cNvPr id="353" name="Google Shape;353;p36"/>
            <p:cNvSpPr/>
            <p:nvPr/>
          </p:nvSpPr>
          <p:spPr>
            <a:xfrm>
              <a:off x="2813481" y="2134940"/>
              <a:ext cx="81457" cy="81457"/>
            </a:xfrm>
            <a:prstGeom prst="ellipse">
              <a:avLst/>
            </a:prstGeom>
            <a:solidFill>
              <a:srgbClr val="4372C3"/>
            </a:solidFill>
            <a:ln cap="flat" cmpd="sng" w="9525">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4" name="Google Shape;354;p36"/>
            <p:cNvSpPr/>
            <p:nvPr/>
          </p:nvSpPr>
          <p:spPr>
            <a:xfrm rot="8100000">
              <a:off x="4501208" y="501455"/>
              <a:ext cx="319895" cy="319895"/>
            </a:xfrm>
            <a:prstGeom prst="teardrop">
              <a:avLst>
                <a:gd fmla="val 115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5" name="Google Shape;355;p36"/>
            <p:cNvSpPr/>
            <p:nvPr/>
          </p:nvSpPr>
          <p:spPr>
            <a:xfrm>
              <a:off x="4536638" y="536955"/>
              <a:ext cx="249000" cy="249000"/>
            </a:xfrm>
            <a:prstGeom prst="ellipse">
              <a:avLst/>
            </a:prstGeom>
            <a:solidFill>
              <a:schemeClr val="lt1">
                <a:alpha val="89411"/>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6" name="Google Shape;356;p36"/>
            <p:cNvSpPr/>
            <p:nvPr/>
          </p:nvSpPr>
          <p:spPr>
            <a:xfrm>
              <a:off x="5700156" y="887672"/>
              <a:ext cx="4364117" cy="1287996"/>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7" name="Google Shape;357;p36"/>
            <p:cNvSpPr txBox="1"/>
            <p:nvPr/>
          </p:nvSpPr>
          <p:spPr>
            <a:xfrm>
              <a:off x="4785767" y="887660"/>
              <a:ext cx="4637100" cy="1287900"/>
            </a:xfrm>
            <a:prstGeom prst="rect">
              <a:avLst/>
            </a:prstGeom>
            <a:noFill/>
            <a:ln>
              <a:noFill/>
            </a:ln>
          </p:spPr>
          <p:txBody>
            <a:bodyPr anchorCtr="0" anchor="t" bIns="107150" lIns="0" spcFirstLastPara="1" rIns="71450" wrap="square" tIns="71450">
              <a:noAutofit/>
            </a:bodyPr>
            <a:lstStyle/>
            <a:p>
              <a:pPr indent="0" lvl="0" marL="0" marR="0" rtl="0" algn="l">
                <a:lnSpc>
                  <a:spcPct val="90000"/>
                </a:lnSpc>
                <a:spcBef>
                  <a:spcPts val="0"/>
                </a:spcBef>
                <a:spcAft>
                  <a:spcPts val="0"/>
                </a:spcAft>
                <a:buClr>
                  <a:schemeClr val="dk1"/>
                </a:buClr>
                <a:buSzPts val="1100"/>
                <a:buFont typeface="Calibri"/>
                <a:buNone/>
              </a:pPr>
              <a:r>
                <a:rPr b="0" i="0" lang="es" sz="1100" u="none" cap="none" strike="noStrike">
                  <a:solidFill>
                    <a:schemeClr val="dk1"/>
                  </a:solidFill>
                  <a:latin typeface="Calibri"/>
                  <a:ea typeface="Calibri"/>
                  <a:cs typeface="Calibri"/>
                  <a:sym typeface="Calibri"/>
                </a:rPr>
                <a:t>La cuantificación del año post 2006</a:t>
              </a:r>
              <a:endParaRPr b="0" i="0" sz="1100" u="none" cap="none" strike="noStrike">
                <a:solidFill>
                  <a:srgbClr val="000000"/>
                </a:solidFill>
                <a:latin typeface="Arial"/>
                <a:ea typeface="Arial"/>
                <a:cs typeface="Arial"/>
                <a:sym typeface="Arial"/>
              </a:endParaRPr>
            </a:p>
            <a:p>
              <a:pPr indent="-82550" lvl="1" marL="88900" marR="0" rtl="0" algn="l">
                <a:lnSpc>
                  <a:spcPct val="90000"/>
                </a:lnSpc>
                <a:spcBef>
                  <a:spcPts val="400"/>
                </a:spcBef>
                <a:spcAft>
                  <a:spcPts val="0"/>
                </a:spcAft>
                <a:buClr>
                  <a:schemeClr val="dk1"/>
                </a:buClr>
                <a:buSzPts val="900"/>
                <a:buFont typeface="Calibri"/>
                <a:buChar char="•"/>
              </a:pPr>
              <a:r>
                <a:rPr b="0" i="0" lang="es" sz="900" u="none" cap="none" strike="noStrike">
                  <a:solidFill>
                    <a:schemeClr val="dk1"/>
                  </a:solidFill>
                  <a:latin typeface="Calibri"/>
                  <a:ea typeface="Calibri"/>
                  <a:cs typeface="Calibri"/>
                  <a:sym typeface="Calibri"/>
                </a:rPr>
                <a:t>Caso Canchaya (2007)</a:t>
              </a:r>
              <a:endParaRPr b="0" i="0" sz="1100" u="none" cap="none" strike="noStrike">
                <a:solidFill>
                  <a:srgbClr val="000000"/>
                </a:solidFill>
                <a:latin typeface="Arial"/>
                <a:ea typeface="Arial"/>
                <a:cs typeface="Arial"/>
                <a:sym typeface="Arial"/>
              </a:endParaRPr>
            </a:p>
            <a:p>
              <a:pPr indent="-82550" lvl="1" marL="88900" marR="0" rtl="0" algn="l">
                <a:lnSpc>
                  <a:spcPct val="90000"/>
                </a:lnSpc>
                <a:spcBef>
                  <a:spcPts val="100"/>
                </a:spcBef>
                <a:spcAft>
                  <a:spcPts val="0"/>
                </a:spcAft>
                <a:buClr>
                  <a:schemeClr val="dk1"/>
                </a:buClr>
                <a:buSzPts val="900"/>
                <a:buFont typeface="Calibri"/>
                <a:buChar char="•"/>
              </a:pPr>
              <a:r>
                <a:rPr b="0" i="0" lang="es" sz="900" u="none" cap="none" strike="noStrike">
                  <a:solidFill>
                    <a:schemeClr val="dk1"/>
                  </a:solidFill>
                  <a:latin typeface="Calibri"/>
                  <a:ea typeface="Calibri"/>
                  <a:cs typeface="Calibri"/>
                  <a:sym typeface="Calibri"/>
                </a:rPr>
                <a:t>Caso Morales Zapata (2012)</a:t>
              </a:r>
              <a:endParaRPr b="0" i="0" sz="1100" u="none" cap="none" strike="noStrike">
                <a:solidFill>
                  <a:srgbClr val="000000"/>
                </a:solidFill>
                <a:latin typeface="Arial"/>
                <a:ea typeface="Arial"/>
                <a:cs typeface="Arial"/>
                <a:sym typeface="Arial"/>
              </a:endParaRPr>
            </a:p>
            <a:p>
              <a:pPr indent="-82550" lvl="1" marL="88900" marR="0" rtl="0" algn="l">
                <a:lnSpc>
                  <a:spcPct val="90000"/>
                </a:lnSpc>
                <a:spcBef>
                  <a:spcPts val="100"/>
                </a:spcBef>
                <a:spcAft>
                  <a:spcPts val="0"/>
                </a:spcAft>
                <a:buClr>
                  <a:schemeClr val="dk1"/>
                </a:buClr>
                <a:buSzPts val="900"/>
                <a:buFont typeface="Calibri"/>
                <a:buChar char="•"/>
              </a:pPr>
              <a:r>
                <a:rPr b="0" i="0" lang="es" sz="900" u="none" cap="none" strike="noStrike">
                  <a:solidFill>
                    <a:schemeClr val="dk1"/>
                  </a:solidFill>
                  <a:latin typeface="Calibri"/>
                  <a:ea typeface="Calibri"/>
                  <a:cs typeface="Calibri"/>
                  <a:sym typeface="Calibri"/>
                </a:rPr>
                <a:t>Caso Chehade Moya (2012)</a:t>
              </a:r>
              <a:endParaRPr b="0" i="0" sz="1100" u="none" cap="none" strike="noStrike">
                <a:solidFill>
                  <a:srgbClr val="000000"/>
                </a:solidFill>
                <a:latin typeface="Arial"/>
                <a:ea typeface="Arial"/>
                <a:cs typeface="Arial"/>
                <a:sym typeface="Arial"/>
              </a:endParaRPr>
            </a:p>
            <a:p>
              <a:pPr indent="-82550" lvl="1" marL="88900" marR="0" rtl="0" algn="l">
                <a:lnSpc>
                  <a:spcPct val="90000"/>
                </a:lnSpc>
                <a:spcBef>
                  <a:spcPts val="100"/>
                </a:spcBef>
                <a:spcAft>
                  <a:spcPts val="0"/>
                </a:spcAft>
                <a:buClr>
                  <a:schemeClr val="dk1"/>
                </a:buClr>
                <a:buSzPts val="900"/>
                <a:buFont typeface="Calibri"/>
                <a:buChar char="•"/>
              </a:pPr>
              <a:r>
                <a:rPr b="0" i="0" lang="es" sz="900" u="none" cap="none" strike="noStrike">
                  <a:solidFill>
                    <a:schemeClr val="dk1"/>
                  </a:solidFill>
                  <a:latin typeface="Calibri"/>
                  <a:ea typeface="Calibri"/>
                  <a:cs typeface="Calibri"/>
                  <a:sym typeface="Calibri"/>
                </a:rPr>
                <a:t>Caso Martinez Arboleda (20</a:t>
              </a:r>
              <a:r>
                <a:rPr lang="es" sz="900">
                  <a:solidFill>
                    <a:schemeClr val="dk1"/>
                  </a:solidFill>
                  <a:latin typeface="Calibri"/>
                  <a:ea typeface="Calibri"/>
                  <a:cs typeface="Calibri"/>
                  <a:sym typeface="Calibri"/>
                </a:rPr>
                <a:t>20</a:t>
              </a:r>
              <a:r>
                <a:rPr b="0" i="0" lang="es" sz="900" u="none" cap="none" strike="noStrike">
                  <a:solidFill>
                    <a:schemeClr val="dk1"/>
                  </a:solidFill>
                  <a:latin typeface="Calibri"/>
                  <a:ea typeface="Calibri"/>
                  <a:cs typeface="Calibri"/>
                  <a:sym typeface="Calibri"/>
                </a:rPr>
                <a:t>)</a:t>
              </a:r>
              <a:endParaRPr sz="900">
                <a:solidFill>
                  <a:schemeClr val="dk1"/>
                </a:solidFill>
                <a:latin typeface="Calibri"/>
                <a:ea typeface="Calibri"/>
                <a:cs typeface="Calibri"/>
                <a:sym typeface="Calibri"/>
              </a:endParaRPr>
            </a:p>
          </p:txBody>
        </p:sp>
        <p:sp>
          <p:nvSpPr>
            <p:cNvPr id="358" name="Google Shape;358;p36"/>
            <p:cNvSpPr/>
            <p:nvPr/>
          </p:nvSpPr>
          <p:spPr>
            <a:xfrm>
              <a:off x="5700156" y="435133"/>
              <a:ext cx="4364117" cy="452539"/>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9" name="Google Shape;359;p36"/>
            <p:cNvSpPr txBox="1"/>
            <p:nvPr/>
          </p:nvSpPr>
          <p:spPr>
            <a:xfrm>
              <a:off x="4988956" y="435133"/>
              <a:ext cx="4364100" cy="452400"/>
            </a:xfrm>
            <a:prstGeom prst="rect">
              <a:avLst/>
            </a:prstGeom>
            <a:noFill/>
            <a:ln>
              <a:noFill/>
            </a:ln>
          </p:spPr>
          <p:txBody>
            <a:bodyPr anchorCtr="0" anchor="ctr" bIns="0" lIns="0" spcFirstLastPara="1" rIns="95250" wrap="square" tIns="0">
              <a:noAutofit/>
            </a:bodyPr>
            <a:lstStyle/>
            <a:p>
              <a:pPr indent="0" lvl="0" marL="0" marR="0" rtl="0" algn="l">
                <a:lnSpc>
                  <a:spcPct val="90000"/>
                </a:lnSpc>
                <a:spcBef>
                  <a:spcPts val="0"/>
                </a:spcBef>
                <a:spcAft>
                  <a:spcPts val="0"/>
                </a:spcAft>
                <a:buClr>
                  <a:schemeClr val="dk1"/>
                </a:buClr>
                <a:buSzPts val="1500"/>
                <a:buFont typeface="Calibri"/>
                <a:buNone/>
              </a:pPr>
              <a:r>
                <a:rPr b="1" i="0" lang="es" sz="1500" u="none" cap="none" strike="noStrike">
                  <a:solidFill>
                    <a:schemeClr val="dk1"/>
                  </a:solidFill>
                  <a:latin typeface="Calibri"/>
                  <a:ea typeface="Calibri"/>
                  <a:cs typeface="Calibri"/>
                  <a:sym typeface="Calibri"/>
                </a:rPr>
                <a:t>2007</a:t>
              </a:r>
              <a:endParaRPr b="0" i="0" sz="1100" u="none" cap="none" strike="noStrike">
                <a:solidFill>
                  <a:srgbClr val="000000"/>
                </a:solidFill>
                <a:latin typeface="Arial"/>
                <a:ea typeface="Arial"/>
                <a:cs typeface="Arial"/>
                <a:sym typeface="Arial"/>
              </a:endParaRPr>
            </a:p>
          </p:txBody>
        </p:sp>
        <p:cxnSp>
          <p:nvCxnSpPr>
            <p:cNvPr id="360" name="Google Shape;360;p36"/>
            <p:cNvCxnSpPr/>
            <p:nvPr/>
          </p:nvCxnSpPr>
          <p:spPr>
            <a:xfrm>
              <a:off x="4682720" y="887672"/>
              <a:ext cx="0" cy="1287900"/>
            </a:xfrm>
            <a:prstGeom prst="straightConnector1">
              <a:avLst/>
            </a:prstGeom>
            <a:noFill/>
            <a:ln cap="flat" cmpd="sng" w="12700">
              <a:solidFill>
                <a:srgbClr val="4372C3"/>
              </a:solidFill>
              <a:prstDash val="dash"/>
              <a:miter lim="800000"/>
              <a:headEnd len="sm" w="sm" type="none"/>
              <a:tailEnd len="sm" w="sm" type="none"/>
            </a:ln>
          </p:spPr>
        </p:cxnSp>
        <p:sp>
          <p:nvSpPr>
            <p:cNvPr id="361" name="Google Shape;361;p36"/>
            <p:cNvSpPr/>
            <p:nvPr/>
          </p:nvSpPr>
          <p:spPr>
            <a:xfrm>
              <a:off x="4619485" y="2134940"/>
              <a:ext cx="81600" cy="81600"/>
            </a:xfrm>
            <a:prstGeom prst="ellipse">
              <a:avLst/>
            </a:prstGeom>
            <a:solidFill>
              <a:srgbClr val="4372C3"/>
            </a:solidFill>
            <a:ln cap="flat" cmpd="sng" w="9525">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362" name="Google Shape;362;p36"/>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63" name="Google Shape;363;p36"/>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364" name="Google Shape;364;p36"/>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365" name="Google Shape;365;p36"/>
          <p:cNvPicPr preferRelativeResize="0"/>
          <p:nvPr/>
        </p:nvPicPr>
        <p:blipFill rotWithShape="1">
          <a:blip r:embed="rId5">
            <a:alphaModFix/>
          </a:blip>
          <a:srcRect b="0" l="0" r="0" t="0"/>
          <a:stretch/>
        </p:blipFill>
        <p:spPr>
          <a:xfrm>
            <a:off x="1465612" y="198380"/>
            <a:ext cx="1627465" cy="296290"/>
          </a:xfrm>
          <a:prstGeom prst="rect">
            <a:avLst/>
          </a:prstGeom>
          <a:noFill/>
          <a:ln>
            <a:noFill/>
          </a:ln>
        </p:spPr>
      </p:pic>
      <p:sp>
        <p:nvSpPr>
          <p:cNvPr id="366" name="Google Shape;366;p36"/>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
        <p:nvSpPr>
          <p:cNvPr id="367" name="Google Shape;367;p36"/>
          <p:cNvSpPr/>
          <p:nvPr/>
        </p:nvSpPr>
        <p:spPr>
          <a:xfrm>
            <a:off x="1765150" y="2810075"/>
            <a:ext cx="1262700" cy="296400"/>
          </a:xfrm>
          <a:prstGeom prst="wedgeRoundRectCallout">
            <a:avLst>
              <a:gd fmla="val -19794" name="adj1"/>
              <a:gd fmla="val 98004" name="adj2"/>
              <a:gd fmla="val 0" name="adj3"/>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
                <a:latin typeface="Calibri"/>
                <a:ea typeface="Calibri"/>
                <a:cs typeface="Calibri"/>
                <a:sym typeface="Calibri"/>
              </a:rPr>
              <a:t>A.P. 6-2006</a:t>
            </a:r>
            <a:endParaRPr b="1">
              <a:latin typeface="Calibri"/>
              <a:ea typeface="Calibri"/>
              <a:cs typeface="Calibri"/>
              <a:sym typeface="Calibri"/>
            </a:endParaRPr>
          </a:p>
        </p:txBody>
      </p:sp>
      <p:sp>
        <p:nvSpPr>
          <p:cNvPr id="368" name="Google Shape;368;p36"/>
          <p:cNvSpPr/>
          <p:nvPr/>
        </p:nvSpPr>
        <p:spPr>
          <a:xfrm>
            <a:off x="4339875" y="3975825"/>
            <a:ext cx="1101600" cy="400800"/>
          </a:xfrm>
          <a:prstGeom prst="wedgeRoundRectCallout">
            <a:avLst>
              <a:gd fmla="val 13020" name="adj1"/>
              <a:gd fmla="val -208832" name="adj2"/>
              <a:gd fmla="val 0" name="adj3"/>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latin typeface="Calibri"/>
                <a:ea typeface="Calibri"/>
                <a:cs typeface="Calibri"/>
                <a:sym typeface="Calibri"/>
              </a:rPr>
              <a:t>A.P. 5-2011</a:t>
            </a:r>
            <a:endParaRPr>
              <a:latin typeface="Calibri"/>
              <a:ea typeface="Calibri"/>
              <a:cs typeface="Calibri"/>
              <a:sym typeface="Calibri"/>
            </a:endParaRPr>
          </a:p>
        </p:txBody>
      </p:sp>
      <p:sp>
        <p:nvSpPr>
          <p:cNvPr id="369" name="Google Shape;369;p36"/>
          <p:cNvSpPr/>
          <p:nvPr/>
        </p:nvSpPr>
        <p:spPr>
          <a:xfrm>
            <a:off x="5814475" y="3975825"/>
            <a:ext cx="1101600" cy="400800"/>
          </a:xfrm>
          <a:prstGeom prst="wedgeRoundRectCallout">
            <a:avLst>
              <a:gd fmla="val -40557" name="adj1"/>
              <a:gd fmla="val -214427" name="adj2"/>
              <a:gd fmla="val 0" name="adj3"/>
            </a:avLst>
          </a:prstGeom>
          <a:solidFill>
            <a:srgbClr val="D8D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
                <a:latin typeface="Calibri"/>
                <a:ea typeface="Calibri"/>
                <a:cs typeface="Calibri"/>
                <a:sym typeface="Calibri"/>
              </a:rPr>
              <a:t>A.P. 4-2019</a:t>
            </a:r>
            <a:endParaRPr b="1">
              <a:latin typeface="Calibri"/>
              <a:ea typeface="Calibri"/>
              <a:cs typeface="Calibri"/>
              <a:sym typeface="Calibri"/>
            </a:endParaRPr>
          </a:p>
        </p:txBody>
      </p:sp>
      <p:sp>
        <p:nvSpPr>
          <p:cNvPr id="370" name="Google Shape;370;p36"/>
          <p:cNvSpPr/>
          <p:nvPr/>
        </p:nvSpPr>
        <p:spPr>
          <a:xfrm>
            <a:off x="6724850" y="1903512"/>
            <a:ext cx="1901700" cy="668400"/>
          </a:xfrm>
          <a:prstGeom prst="wedgeRoundRectCallout">
            <a:avLst>
              <a:gd fmla="val -28397" name="adj1"/>
              <a:gd fmla="val 170188" name="adj2"/>
              <a:gd fmla="val 0" name="adj3"/>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latin typeface="Calibri"/>
                <a:ea typeface="Calibri"/>
                <a:cs typeface="Calibri"/>
                <a:sym typeface="Calibri"/>
              </a:rPr>
              <a:t>STC 01275-2022-PHC/TC</a:t>
            </a:r>
            <a:endParaRPr>
              <a:latin typeface="Calibri"/>
              <a:ea typeface="Calibri"/>
              <a:cs typeface="Calibri"/>
              <a:sym typeface="Calibri"/>
            </a:endParaRPr>
          </a:p>
          <a:p>
            <a:pPr indent="0" lvl="0" marL="0" rtl="0" algn="l">
              <a:spcBef>
                <a:spcPts val="0"/>
              </a:spcBef>
              <a:spcAft>
                <a:spcPts val="0"/>
              </a:spcAft>
              <a:buNone/>
            </a:pPr>
            <a:r>
              <a:rPr lang="es">
                <a:latin typeface="Calibri"/>
                <a:ea typeface="Calibri"/>
                <a:cs typeface="Calibri"/>
                <a:sym typeface="Calibri"/>
              </a:rPr>
              <a:t>Anita Andrade Botteri</a:t>
            </a:r>
            <a:endParaRPr>
              <a:latin typeface="Calibri"/>
              <a:ea typeface="Calibri"/>
              <a:cs typeface="Calibri"/>
              <a:sym typeface="Calibri"/>
            </a:endParaRPr>
          </a:p>
        </p:txBody>
      </p:sp>
      <p:sp>
        <p:nvSpPr>
          <p:cNvPr id="371" name="Google Shape;371;p36">
            <a:hlinkClick r:id="rId6"/>
          </p:cNvPr>
          <p:cNvSpPr/>
          <p:nvPr/>
        </p:nvSpPr>
        <p:spPr>
          <a:xfrm>
            <a:off x="456675" y="3708225"/>
            <a:ext cx="2008200" cy="668400"/>
          </a:xfrm>
          <a:prstGeom prst="wedgeRoundRectCallout">
            <a:avLst>
              <a:gd fmla="val -9210" name="adj1"/>
              <a:gd fmla="val -104011"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latin typeface="Calibri"/>
                <a:ea typeface="Calibri"/>
                <a:cs typeface="Calibri"/>
                <a:sym typeface="Calibri"/>
              </a:rPr>
              <a:t>R.N. N.° 948-2008-Junín</a:t>
            </a:r>
            <a:endParaRPr>
              <a:latin typeface="Calibri"/>
              <a:ea typeface="Calibri"/>
              <a:cs typeface="Calibri"/>
              <a:sym typeface="Calibri"/>
            </a:endParaRPr>
          </a:p>
          <a:p>
            <a:pPr indent="0" lvl="0" marL="0" rtl="0" algn="l">
              <a:spcBef>
                <a:spcPts val="0"/>
              </a:spcBef>
              <a:spcAft>
                <a:spcPts val="0"/>
              </a:spcAft>
              <a:buNone/>
            </a:pPr>
            <a:r>
              <a:rPr lang="es">
                <a:latin typeface="Calibri"/>
                <a:ea typeface="Calibri"/>
                <a:cs typeface="Calibri"/>
                <a:sym typeface="Calibri"/>
              </a:rPr>
              <a:t>Marcelino Arge Chanca</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3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7" name="Google Shape;377;p37"/>
          <p:cNvSpPr/>
          <p:nvPr/>
        </p:nvSpPr>
        <p:spPr>
          <a:xfrm>
            <a:off x="0" y="1"/>
            <a:ext cx="4719832" cy="3825961"/>
          </a:xfrm>
          <a:custGeom>
            <a:rect b="b" l="l" r="r" t="t"/>
            <a:pathLst>
              <a:path extrusionOk="0" h="5753325" w="6443456">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45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8" name="Google Shape;378;p37"/>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79" name="Google Shape;379;p37"/>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380" name="Google Shape;380;p37"/>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381" name="Google Shape;381;p37"/>
          <p:cNvPicPr preferRelativeResize="0"/>
          <p:nvPr/>
        </p:nvPicPr>
        <p:blipFill rotWithShape="1">
          <a:blip r:embed="rId5">
            <a:alphaModFix/>
          </a:blip>
          <a:srcRect b="0" l="0" r="0" t="0"/>
          <a:stretch/>
        </p:blipFill>
        <p:spPr>
          <a:xfrm>
            <a:off x="1465612" y="198380"/>
            <a:ext cx="1627464" cy="296290"/>
          </a:xfrm>
          <a:prstGeom prst="rect">
            <a:avLst/>
          </a:prstGeom>
          <a:noFill/>
          <a:ln>
            <a:noFill/>
          </a:ln>
        </p:spPr>
      </p:pic>
      <p:sp>
        <p:nvSpPr>
          <p:cNvPr id="382" name="Google Shape;382;p37"/>
          <p:cNvSpPr txBox="1"/>
          <p:nvPr/>
        </p:nvSpPr>
        <p:spPr>
          <a:xfrm>
            <a:off x="3390377" y="93377"/>
            <a:ext cx="11016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
        <p:nvSpPr>
          <p:cNvPr id="383" name="Google Shape;383;p37"/>
          <p:cNvSpPr txBox="1"/>
          <p:nvPr>
            <p:ph idx="1" type="body"/>
          </p:nvPr>
        </p:nvSpPr>
        <p:spPr>
          <a:xfrm>
            <a:off x="5091449" y="906325"/>
            <a:ext cx="3869400" cy="4044300"/>
          </a:xfrm>
          <a:prstGeom prst="rect">
            <a:avLst/>
          </a:prstGeom>
          <a:solidFill>
            <a:srgbClr val="E09057">
              <a:alpha val="53800"/>
            </a:srgbClr>
          </a:solid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lang="es" sz="2400"/>
              <a:t>Acuerdo Plenario 6-2006</a:t>
            </a:r>
            <a:endParaRPr sz="2400"/>
          </a:p>
          <a:p>
            <a:pPr indent="-228600" lvl="0" marL="177800" rtl="0" algn="l">
              <a:lnSpc>
                <a:spcPct val="90000"/>
              </a:lnSpc>
              <a:spcBef>
                <a:spcPts val="800"/>
              </a:spcBef>
              <a:spcAft>
                <a:spcPts val="0"/>
              </a:spcAft>
              <a:buClr>
                <a:schemeClr val="dk1"/>
              </a:buClr>
              <a:buSzPts val="2400"/>
              <a:buChar char="•"/>
            </a:pPr>
            <a:r>
              <a:rPr lang="es" sz="2400"/>
              <a:t>Diferencia entre daño civil y ofensa penal</a:t>
            </a:r>
            <a:endParaRPr sz="2400"/>
          </a:p>
          <a:p>
            <a:pPr indent="-228600" lvl="0" marL="177800" rtl="0" algn="l">
              <a:lnSpc>
                <a:spcPct val="90000"/>
              </a:lnSpc>
              <a:spcBef>
                <a:spcPts val="800"/>
              </a:spcBef>
              <a:spcAft>
                <a:spcPts val="0"/>
              </a:spcAft>
              <a:buSzPts val="2400"/>
              <a:buChar char="•"/>
            </a:pPr>
            <a:r>
              <a:rPr lang="es" sz="2400"/>
              <a:t>Reparación civil en delitos de peligro abstracto</a:t>
            </a:r>
            <a:endParaRPr sz="2400"/>
          </a:p>
        </p:txBody>
      </p:sp>
      <p:pic>
        <p:nvPicPr>
          <p:cNvPr id="384" name="Google Shape;384;p37">
            <a:hlinkClick r:id="rId6"/>
          </p:cNvPr>
          <p:cNvPicPr preferRelativeResize="0"/>
          <p:nvPr/>
        </p:nvPicPr>
        <p:blipFill>
          <a:blip r:embed="rId7">
            <a:alphaModFix/>
          </a:blip>
          <a:stretch>
            <a:fillRect/>
          </a:stretch>
        </p:blipFill>
        <p:spPr>
          <a:xfrm>
            <a:off x="813298" y="804325"/>
            <a:ext cx="3678680" cy="4248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3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0" name="Google Shape;390;p38"/>
          <p:cNvSpPr/>
          <p:nvPr/>
        </p:nvSpPr>
        <p:spPr>
          <a:xfrm>
            <a:off x="0" y="1"/>
            <a:ext cx="4719832" cy="3825961"/>
          </a:xfrm>
          <a:custGeom>
            <a:rect b="b" l="l" r="r" t="t"/>
            <a:pathLst>
              <a:path extrusionOk="0" h="5753325" w="6443456">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45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1" name="Google Shape;391;p38"/>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92" name="Google Shape;392;p38"/>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393" name="Google Shape;393;p38"/>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394" name="Google Shape;394;p38"/>
          <p:cNvPicPr preferRelativeResize="0"/>
          <p:nvPr/>
        </p:nvPicPr>
        <p:blipFill rotWithShape="1">
          <a:blip r:embed="rId5">
            <a:alphaModFix/>
          </a:blip>
          <a:srcRect b="0" l="0" r="0" t="0"/>
          <a:stretch/>
        </p:blipFill>
        <p:spPr>
          <a:xfrm>
            <a:off x="1465612" y="198380"/>
            <a:ext cx="1627464" cy="296290"/>
          </a:xfrm>
          <a:prstGeom prst="rect">
            <a:avLst/>
          </a:prstGeom>
          <a:noFill/>
          <a:ln>
            <a:noFill/>
          </a:ln>
        </p:spPr>
      </p:pic>
      <p:sp>
        <p:nvSpPr>
          <p:cNvPr id="395" name="Google Shape;395;p38"/>
          <p:cNvSpPr txBox="1"/>
          <p:nvPr/>
        </p:nvSpPr>
        <p:spPr>
          <a:xfrm>
            <a:off x="3390377" y="93377"/>
            <a:ext cx="11016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
        <p:nvSpPr>
          <p:cNvPr id="396" name="Google Shape;396;p38"/>
          <p:cNvSpPr txBox="1"/>
          <p:nvPr>
            <p:ph idx="1" type="body"/>
          </p:nvPr>
        </p:nvSpPr>
        <p:spPr>
          <a:xfrm>
            <a:off x="5091449" y="906325"/>
            <a:ext cx="3869400" cy="4044300"/>
          </a:xfrm>
          <a:prstGeom prst="rect">
            <a:avLst/>
          </a:prstGeom>
          <a:solidFill>
            <a:srgbClr val="A2C4C9"/>
          </a:solidFill>
          <a:ln>
            <a:noFill/>
          </a:ln>
        </p:spPr>
        <p:txBody>
          <a:bodyPr anchorCtr="0" anchor="ctr" bIns="34275" lIns="68575" spcFirstLastPara="1" rIns="68575" wrap="square" tIns="34275">
            <a:normAutofit/>
          </a:bodyPr>
          <a:lstStyle/>
          <a:p>
            <a:pPr indent="0" lvl="0" marL="0" rtl="0" algn="l">
              <a:lnSpc>
                <a:spcPct val="70000"/>
              </a:lnSpc>
              <a:spcBef>
                <a:spcPts val="0"/>
              </a:spcBef>
              <a:spcAft>
                <a:spcPts val="0"/>
              </a:spcAft>
              <a:buNone/>
            </a:pPr>
            <a:r>
              <a:rPr lang="es" sz="2300"/>
              <a:t>Sentencia Exp. 06-2006-A.V.</a:t>
            </a:r>
            <a:endParaRPr sz="2300"/>
          </a:p>
          <a:p>
            <a:pPr indent="-222250" lvl="0" marL="177800" rtl="0" algn="l">
              <a:lnSpc>
                <a:spcPct val="70000"/>
              </a:lnSpc>
              <a:spcBef>
                <a:spcPts val="800"/>
              </a:spcBef>
              <a:spcAft>
                <a:spcPts val="0"/>
              </a:spcAft>
              <a:buClr>
                <a:schemeClr val="dk1"/>
              </a:buClr>
              <a:buSzPts val="2300"/>
              <a:buChar char="•"/>
            </a:pPr>
            <a:r>
              <a:rPr lang="es" sz="2300"/>
              <a:t>Consolidada línea jurisprudencial</a:t>
            </a:r>
            <a:endParaRPr sz="2300"/>
          </a:p>
          <a:p>
            <a:pPr indent="-222250" lvl="0" marL="177800" rtl="0" algn="l">
              <a:lnSpc>
                <a:spcPct val="70000"/>
              </a:lnSpc>
              <a:spcBef>
                <a:spcPts val="800"/>
              </a:spcBef>
              <a:spcAft>
                <a:spcPts val="0"/>
              </a:spcAft>
              <a:buSzPts val="2300"/>
              <a:buChar char="•"/>
            </a:pPr>
            <a:r>
              <a:rPr lang="es" sz="2300"/>
              <a:t>Principio del daño causado</a:t>
            </a:r>
            <a:endParaRPr sz="2300"/>
          </a:p>
          <a:p>
            <a:pPr indent="-222250" lvl="0" marL="177800" rtl="0" algn="l">
              <a:lnSpc>
                <a:spcPct val="70000"/>
              </a:lnSpc>
              <a:spcBef>
                <a:spcPts val="800"/>
              </a:spcBef>
              <a:spcAft>
                <a:spcPts val="0"/>
              </a:spcAft>
              <a:buSzPts val="2300"/>
              <a:buChar char="•"/>
            </a:pPr>
            <a:r>
              <a:rPr lang="es" sz="2300"/>
              <a:t>Proporción </a:t>
            </a:r>
            <a:endParaRPr sz="2300"/>
          </a:p>
          <a:p>
            <a:pPr indent="-222250" lvl="0" marL="177800" rtl="0" algn="l">
              <a:lnSpc>
                <a:spcPct val="70000"/>
              </a:lnSpc>
              <a:spcBef>
                <a:spcPts val="800"/>
              </a:spcBef>
              <a:spcAft>
                <a:spcPts val="0"/>
              </a:spcAft>
              <a:buSzPts val="2300"/>
              <a:buChar char="•"/>
            </a:pPr>
            <a:r>
              <a:rPr lang="es" sz="2300"/>
              <a:t>Delito contra la Adm. Pub.</a:t>
            </a:r>
            <a:endParaRPr sz="2300"/>
          </a:p>
          <a:p>
            <a:pPr indent="-311150" lvl="1" marL="685800" rtl="0" algn="l">
              <a:lnSpc>
                <a:spcPct val="70000"/>
              </a:lnSpc>
              <a:spcBef>
                <a:spcPts val="800"/>
              </a:spcBef>
              <a:spcAft>
                <a:spcPts val="0"/>
              </a:spcAft>
              <a:buSzPts val="2300"/>
              <a:buChar char="•"/>
            </a:pPr>
            <a:r>
              <a:rPr lang="es" sz="2300"/>
              <a:t>Ponderación discrecional</a:t>
            </a:r>
            <a:endParaRPr sz="2300"/>
          </a:p>
          <a:p>
            <a:pPr indent="-311150" lvl="1" marL="685800" rtl="0" algn="l">
              <a:lnSpc>
                <a:spcPct val="70000"/>
              </a:lnSpc>
              <a:spcBef>
                <a:spcPts val="800"/>
              </a:spcBef>
              <a:spcAft>
                <a:spcPts val="0"/>
              </a:spcAft>
              <a:buSzPts val="2300"/>
              <a:buChar char="•"/>
            </a:pPr>
            <a:r>
              <a:rPr lang="es" sz="2300"/>
              <a:t>Dentro de parámetros máximos</a:t>
            </a:r>
            <a:endParaRPr sz="2300"/>
          </a:p>
          <a:p>
            <a:pPr indent="-311150" lvl="1" marL="685800" rtl="0" algn="l">
              <a:lnSpc>
                <a:spcPct val="70000"/>
              </a:lnSpc>
              <a:spcBef>
                <a:spcPts val="800"/>
              </a:spcBef>
              <a:spcAft>
                <a:spcPts val="0"/>
              </a:spcAft>
              <a:buSzPts val="2300"/>
              <a:buChar char="•"/>
            </a:pPr>
            <a:r>
              <a:rPr lang="es" sz="2300"/>
              <a:t> Principio de razonabilidad</a:t>
            </a:r>
            <a:endParaRPr sz="2300"/>
          </a:p>
        </p:txBody>
      </p:sp>
      <p:pic>
        <p:nvPicPr>
          <p:cNvPr id="397" name="Google Shape;397;p38"/>
          <p:cNvPicPr preferRelativeResize="0"/>
          <p:nvPr/>
        </p:nvPicPr>
        <p:blipFill>
          <a:blip r:embed="rId6">
            <a:alphaModFix/>
          </a:blip>
          <a:stretch>
            <a:fillRect/>
          </a:stretch>
        </p:blipFill>
        <p:spPr>
          <a:xfrm>
            <a:off x="68425" y="1119125"/>
            <a:ext cx="4922100" cy="361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sp>
        <p:nvSpPr>
          <p:cNvPr id="402" name="Google Shape;402;p3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3" name="Google Shape;403;p39"/>
          <p:cNvSpPr/>
          <p:nvPr/>
        </p:nvSpPr>
        <p:spPr>
          <a:xfrm>
            <a:off x="0" y="1"/>
            <a:ext cx="4719832" cy="3825961"/>
          </a:xfrm>
          <a:custGeom>
            <a:rect b="b" l="l" r="r" t="t"/>
            <a:pathLst>
              <a:path extrusionOk="0" h="5753325" w="6443456">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45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4" name="Google Shape;404;p39"/>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05" name="Google Shape;405;p39"/>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406" name="Google Shape;406;p39"/>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407" name="Google Shape;407;p39"/>
          <p:cNvPicPr preferRelativeResize="0"/>
          <p:nvPr/>
        </p:nvPicPr>
        <p:blipFill rotWithShape="1">
          <a:blip r:embed="rId5">
            <a:alphaModFix/>
          </a:blip>
          <a:srcRect b="0" l="0" r="0" t="0"/>
          <a:stretch/>
        </p:blipFill>
        <p:spPr>
          <a:xfrm>
            <a:off x="1465612" y="198380"/>
            <a:ext cx="1627464" cy="296290"/>
          </a:xfrm>
          <a:prstGeom prst="rect">
            <a:avLst/>
          </a:prstGeom>
          <a:noFill/>
          <a:ln>
            <a:noFill/>
          </a:ln>
        </p:spPr>
      </p:pic>
      <p:sp>
        <p:nvSpPr>
          <p:cNvPr id="408" name="Google Shape;408;p39"/>
          <p:cNvSpPr txBox="1"/>
          <p:nvPr/>
        </p:nvSpPr>
        <p:spPr>
          <a:xfrm>
            <a:off x="3390377" y="93377"/>
            <a:ext cx="11016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
        <p:nvSpPr>
          <p:cNvPr id="409" name="Google Shape;409;p39"/>
          <p:cNvSpPr txBox="1"/>
          <p:nvPr>
            <p:ph idx="1" type="body"/>
          </p:nvPr>
        </p:nvSpPr>
        <p:spPr>
          <a:xfrm>
            <a:off x="5091449" y="906325"/>
            <a:ext cx="3869400" cy="4044300"/>
          </a:xfrm>
          <a:prstGeom prst="rect">
            <a:avLst/>
          </a:prstGeom>
          <a:solidFill>
            <a:schemeClr val="accent1"/>
          </a:solidFill>
          <a:ln>
            <a:noFill/>
          </a:ln>
        </p:spPr>
        <p:txBody>
          <a:bodyPr anchorCtr="0" anchor="ctr" bIns="34275" lIns="68575" spcFirstLastPara="1" rIns="68575" wrap="square" tIns="34275">
            <a:normAutofit/>
          </a:bodyPr>
          <a:lstStyle/>
          <a:p>
            <a:pPr indent="0" lvl="0" marL="0" rtl="0" algn="l">
              <a:lnSpc>
                <a:spcPct val="70000"/>
              </a:lnSpc>
              <a:spcBef>
                <a:spcPts val="0"/>
              </a:spcBef>
              <a:spcAft>
                <a:spcPts val="0"/>
              </a:spcAft>
              <a:buNone/>
            </a:pPr>
            <a:r>
              <a:rPr lang="es" sz="2300">
                <a:solidFill>
                  <a:schemeClr val="lt1"/>
                </a:solidFill>
              </a:rPr>
              <a:t>Acuerdo Plenario N.° 4-2019</a:t>
            </a:r>
            <a:r>
              <a:rPr lang="es" sz="2300">
                <a:solidFill>
                  <a:schemeClr val="lt1"/>
                </a:solidFill>
              </a:rPr>
              <a:t>.</a:t>
            </a:r>
            <a:endParaRPr sz="2300">
              <a:solidFill>
                <a:schemeClr val="lt1"/>
              </a:solidFill>
            </a:endParaRPr>
          </a:p>
          <a:p>
            <a:pPr indent="-222250" lvl="0" marL="177800" rtl="0" algn="l">
              <a:lnSpc>
                <a:spcPct val="70000"/>
              </a:lnSpc>
              <a:spcBef>
                <a:spcPts val="800"/>
              </a:spcBef>
              <a:spcAft>
                <a:spcPts val="0"/>
              </a:spcAft>
              <a:buClr>
                <a:schemeClr val="lt1"/>
              </a:buClr>
              <a:buSzPts val="2300"/>
              <a:buChar char="•"/>
            </a:pPr>
            <a:r>
              <a:rPr lang="es" sz="2300">
                <a:solidFill>
                  <a:schemeClr val="lt1"/>
                </a:solidFill>
              </a:rPr>
              <a:t>Finalidad de responsabilidad civil: atender un interés privado de reparación por menoscabo patrimonial o extrapatrimonial</a:t>
            </a:r>
            <a:endParaRPr sz="2300">
              <a:solidFill>
                <a:schemeClr val="lt1"/>
              </a:solidFill>
            </a:endParaRPr>
          </a:p>
          <a:p>
            <a:pPr indent="-222250" lvl="0" marL="177800" rtl="0" algn="l">
              <a:lnSpc>
                <a:spcPct val="70000"/>
              </a:lnSpc>
              <a:spcBef>
                <a:spcPts val="800"/>
              </a:spcBef>
              <a:spcAft>
                <a:spcPts val="0"/>
              </a:spcAft>
              <a:buClr>
                <a:schemeClr val="lt1"/>
              </a:buClr>
              <a:buSzPts val="2300"/>
              <a:buChar char="•"/>
            </a:pPr>
            <a:r>
              <a:rPr lang="es" sz="2300">
                <a:solidFill>
                  <a:schemeClr val="lt1"/>
                </a:solidFill>
              </a:rPr>
              <a:t>Elementos</a:t>
            </a:r>
            <a:endParaRPr sz="2300">
              <a:solidFill>
                <a:schemeClr val="lt1"/>
              </a:solidFill>
            </a:endParaRPr>
          </a:p>
          <a:p>
            <a:pPr indent="-311150" lvl="1" marL="685800" rtl="0" algn="l">
              <a:lnSpc>
                <a:spcPct val="70000"/>
              </a:lnSpc>
              <a:spcBef>
                <a:spcPts val="800"/>
              </a:spcBef>
              <a:spcAft>
                <a:spcPts val="0"/>
              </a:spcAft>
              <a:buClr>
                <a:schemeClr val="lt1"/>
              </a:buClr>
              <a:buSzPts val="2300"/>
              <a:buChar char="•"/>
            </a:pPr>
            <a:r>
              <a:rPr lang="es" sz="2300">
                <a:solidFill>
                  <a:schemeClr val="lt1"/>
                </a:solidFill>
              </a:rPr>
              <a:t>Atipicidad</a:t>
            </a:r>
            <a:endParaRPr sz="2300">
              <a:solidFill>
                <a:schemeClr val="lt1"/>
              </a:solidFill>
            </a:endParaRPr>
          </a:p>
          <a:p>
            <a:pPr indent="-311150" lvl="1" marL="685800" rtl="0" algn="l">
              <a:lnSpc>
                <a:spcPct val="70000"/>
              </a:lnSpc>
              <a:spcBef>
                <a:spcPts val="800"/>
              </a:spcBef>
              <a:spcAft>
                <a:spcPts val="0"/>
              </a:spcAft>
              <a:buClr>
                <a:schemeClr val="lt1"/>
              </a:buClr>
              <a:buSzPts val="2300"/>
              <a:buChar char="•"/>
            </a:pPr>
            <a:r>
              <a:rPr lang="es" sz="2300">
                <a:solidFill>
                  <a:schemeClr val="lt1"/>
                </a:solidFill>
              </a:rPr>
              <a:t>Antijuricidad propia</a:t>
            </a:r>
            <a:endParaRPr sz="2300">
              <a:solidFill>
                <a:schemeClr val="lt1"/>
              </a:solidFill>
            </a:endParaRPr>
          </a:p>
          <a:p>
            <a:pPr indent="-311150" lvl="1" marL="685800" rtl="0" algn="l">
              <a:lnSpc>
                <a:spcPct val="70000"/>
              </a:lnSpc>
              <a:spcBef>
                <a:spcPts val="800"/>
              </a:spcBef>
              <a:spcAft>
                <a:spcPts val="0"/>
              </a:spcAft>
              <a:buClr>
                <a:schemeClr val="lt1"/>
              </a:buClr>
              <a:buSzPts val="2300"/>
              <a:buChar char="•"/>
            </a:pPr>
            <a:r>
              <a:rPr lang="es" sz="2300">
                <a:solidFill>
                  <a:schemeClr val="lt1"/>
                </a:solidFill>
              </a:rPr>
              <a:t>Atribución subjetiva</a:t>
            </a:r>
            <a:endParaRPr sz="2300">
              <a:solidFill>
                <a:schemeClr val="lt1"/>
              </a:solidFill>
            </a:endParaRPr>
          </a:p>
          <a:p>
            <a:pPr indent="-311150" lvl="1" marL="685800" rtl="0" algn="l">
              <a:lnSpc>
                <a:spcPct val="70000"/>
              </a:lnSpc>
              <a:spcBef>
                <a:spcPts val="800"/>
              </a:spcBef>
              <a:spcAft>
                <a:spcPts val="0"/>
              </a:spcAft>
              <a:buClr>
                <a:schemeClr val="lt1"/>
              </a:buClr>
              <a:buSzPts val="2300"/>
              <a:buChar char="•"/>
            </a:pPr>
            <a:r>
              <a:rPr lang="es" sz="2300">
                <a:solidFill>
                  <a:schemeClr val="lt1"/>
                </a:solidFill>
              </a:rPr>
              <a:t>Resarcibilidad independiente</a:t>
            </a:r>
            <a:endParaRPr sz="2300">
              <a:solidFill>
                <a:schemeClr val="lt1"/>
              </a:solidFill>
            </a:endParaRPr>
          </a:p>
          <a:p>
            <a:pPr indent="-311150" lvl="1" marL="685800" rtl="0" algn="l">
              <a:lnSpc>
                <a:spcPct val="70000"/>
              </a:lnSpc>
              <a:spcBef>
                <a:spcPts val="800"/>
              </a:spcBef>
              <a:spcAft>
                <a:spcPts val="0"/>
              </a:spcAft>
              <a:buClr>
                <a:schemeClr val="lt1"/>
              </a:buClr>
              <a:buSzPts val="2300"/>
              <a:buChar char="•"/>
            </a:pPr>
            <a:r>
              <a:rPr lang="es" sz="2300">
                <a:solidFill>
                  <a:schemeClr val="lt1"/>
                </a:solidFill>
              </a:rPr>
              <a:t>Principio de daño</a:t>
            </a:r>
            <a:endParaRPr sz="2300">
              <a:solidFill>
                <a:schemeClr val="lt1"/>
              </a:solidFill>
            </a:endParaRPr>
          </a:p>
        </p:txBody>
      </p:sp>
      <p:pic>
        <p:nvPicPr>
          <p:cNvPr id="410" name="Google Shape;410;p39">
            <a:hlinkClick r:id="rId6"/>
          </p:cNvPr>
          <p:cNvPicPr preferRelativeResize="0"/>
          <p:nvPr/>
        </p:nvPicPr>
        <p:blipFill>
          <a:blip r:embed="rId7">
            <a:alphaModFix/>
          </a:blip>
          <a:stretch>
            <a:fillRect/>
          </a:stretch>
        </p:blipFill>
        <p:spPr>
          <a:xfrm>
            <a:off x="282224" y="2832275"/>
            <a:ext cx="4437600" cy="2302946"/>
          </a:xfrm>
          <a:prstGeom prst="rect">
            <a:avLst/>
          </a:prstGeom>
          <a:noFill/>
          <a:ln cap="flat" cmpd="sng" w="9525">
            <a:solidFill>
              <a:srgbClr val="1155CC"/>
            </a:solidFill>
            <a:prstDash val="solid"/>
            <a:round/>
            <a:headEnd len="sm" w="sm" type="none"/>
            <a:tailEnd len="sm" w="sm" type="none"/>
          </a:ln>
        </p:spPr>
      </p:pic>
      <p:pic>
        <p:nvPicPr>
          <p:cNvPr id="411" name="Google Shape;411;p39">
            <a:hlinkClick r:id="rId8"/>
          </p:cNvPr>
          <p:cNvPicPr preferRelativeResize="0"/>
          <p:nvPr/>
        </p:nvPicPr>
        <p:blipFill>
          <a:blip r:embed="rId9">
            <a:alphaModFix/>
          </a:blip>
          <a:stretch>
            <a:fillRect/>
          </a:stretch>
        </p:blipFill>
        <p:spPr>
          <a:xfrm>
            <a:off x="282224" y="788700"/>
            <a:ext cx="4316175" cy="2043577"/>
          </a:xfrm>
          <a:prstGeom prst="rect">
            <a:avLst/>
          </a:prstGeom>
          <a:noFill/>
          <a:ln cap="flat" cmpd="sng" w="9525">
            <a:solidFill>
              <a:srgbClr val="3C78D8"/>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5" name="Shape 415"/>
        <p:cNvGrpSpPr/>
        <p:nvPr/>
      </p:nvGrpSpPr>
      <p:grpSpPr>
        <a:xfrm>
          <a:off x="0" y="0"/>
          <a:ext cx="0" cy="0"/>
          <a:chOff x="0" y="0"/>
          <a:chExt cx="0" cy="0"/>
        </a:xfrm>
      </p:grpSpPr>
      <p:sp>
        <p:nvSpPr>
          <p:cNvPr id="416" name="Google Shape;416;p4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7" name="Google Shape;417;p40"/>
          <p:cNvSpPr/>
          <p:nvPr/>
        </p:nvSpPr>
        <p:spPr>
          <a:xfrm>
            <a:off x="0" y="1"/>
            <a:ext cx="4719832" cy="3825961"/>
          </a:xfrm>
          <a:custGeom>
            <a:rect b="b" l="l" r="r" t="t"/>
            <a:pathLst>
              <a:path extrusionOk="0" h="5753325" w="6443456">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45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8" name="Google Shape;418;p40"/>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19" name="Google Shape;419;p40"/>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420" name="Google Shape;420;p40"/>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421" name="Google Shape;421;p40"/>
          <p:cNvPicPr preferRelativeResize="0"/>
          <p:nvPr/>
        </p:nvPicPr>
        <p:blipFill rotWithShape="1">
          <a:blip r:embed="rId5">
            <a:alphaModFix/>
          </a:blip>
          <a:srcRect b="0" l="0" r="0" t="0"/>
          <a:stretch/>
        </p:blipFill>
        <p:spPr>
          <a:xfrm>
            <a:off x="1465612" y="198380"/>
            <a:ext cx="1627464" cy="296290"/>
          </a:xfrm>
          <a:prstGeom prst="rect">
            <a:avLst/>
          </a:prstGeom>
          <a:noFill/>
          <a:ln>
            <a:noFill/>
          </a:ln>
        </p:spPr>
      </p:pic>
      <p:sp>
        <p:nvSpPr>
          <p:cNvPr id="422" name="Google Shape;422;p40"/>
          <p:cNvSpPr txBox="1"/>
          <p:nvPr/>
        </p:nvSpPr>
        <p:spPr>
          <a:xfrm>
            <a:off x="3390377" y="93377"/>
            <a:ext cx="11016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
        <p:nvSpPr>
          <p:cNvPr id="423" name="Google Shape;423;p40"/>
          <p:cNvSpPr txBox="1"/>
          <p:nvPr>
            <p:ph idx="1" type="body"/>
          </p:nvPr>
        </p:nvSpPr>
        <p:spPr>
          <a:xfrm>
            <a:off x="4574225" y="906325"/>
            <a:ext cx="4468800" cy="4044300"/>
          </a:xfrm>
          <a:prstGeom prst="rect">
            <a:avLst/>
          </a:prstGeom>
          <a:solidFill>
            <a:srgbClr val="FFD966"/>
          </a:solidFill>
          <a:ln>
            <a:noFill/>
          </a:ln>
        </p:spPr>
        <p:txBody>
          <a:bodyPr anchorCtr="0" anchor="ctr" bIns="34275" lIns="68575" spcFirstLastPara="1" rIns="68575" wrap="square" tIns="34275">
            <a:normAutofit fontScale="85000" lnSpcReduction="20000"/>
          </a:bodyPr>
          <a:lstStyle/>
          <a:p>
            <a:pPr indent="0" lvl="0" marL="0" rtl="0" algn="ctr">
              <a:lnSpc>
                <a:spcPct val="100000"/>
              </a:lnSpc>
              <a:spcBef>
                <a:spcPts val="0"/>
              </a:spcBef>
              <a:spcAft>
                <a:spcPts val="0"/>
              </a:spcAft>
              <a:buSzPct val="55677"/>
              <a:buNone/>
            </a:pPr>
            <a:r>
              <a:rPr lang="es" sz="1827"/>
              <a:t>Nuevo precedente vinculante</a:t>
            </a:r>
            <a:endParaRPr sz="1827"/>
          </a:p>
          <a:p>
            <a:pPr indent="0" lvl="0" marL="0" rtl="0" algn="ctr">
              <a:lnSpc>
                <a:spcPct val="100000"/>
              </a:lnSpc>
              <a:spcBef>
                <a:spcPts val="0"/>
              </a:spcBef>
              <a:spcAft>
                <a:spcPts val="0"/>
              </a:spcAft>
              <a:buSzPct val="55677"/>
              <a:buNone/>
            </a:pPr>
            <a:r>
              <a:rPr lang="es" sz="1827"/>
              <a:t>STC Exp. 0</a:t>
            </a:r>
            <a:r>
              <a:rPr lang="es" sz="1827"/>
              <a:t>1275-2022-PHC/TC</a:t>
            </a:r>
            <a:endParaRPr sz="1827"/>
          </a:p>
          <a:p>
            <a:pPr indent="0" lvl="0" marL="0" rtl="0" algn="ctr">
              <a:lnSpc>
                <a:spcPct val="100000"/>
              </a:lnSpc>
              <a:spcBef>
                <a:spcPts val="0"/>
              </a:spcBef>
              <a:spcAft>
                <a:spcPts val="0"/>
              </a:spcAft>
              <a:buSzPct val="55677"/>
              <a:buNone/>
            </a:pPr>
            <a:r>
              <a:rPr lang="es" sz="1827"/>
              <a:t>Anita Andrade Botteri</a:t>
            </a:r>
            <a:endParaRPr sz="1827"/>
          </a:p>
          <a:p>
            <a:pPr indent="-174839" lvl="0" marL="177800" rtl="0" algn="l">
              <a:lnSpc>
                <a:spcPct val="100000"/>
              </a:lnSpc>
              <a:spcBef>
                <a:spcPts val="800"/>
              </a:spcBef>
              <a:spcAft>
                <a:spcPts val="0"/>
              </a:spcAft>
              <a:buClr>
                <a:schemeClr val="dk1"/>
              </a:buClr>
              <a:buSzPct val="100000"/>
              <a:buChar char="•"/>
            </a:pPr>
            <a:r>
              <a:rPr lang="es" sz="1827"/>
              <a:t>Necesidad de motivar la reparación civil en sentencias penales</a:t>
            </a:r>
            <a:endParaRPr sz="1827"/>
          </a:p>
          <a:p>
            <a:pPr indent="-263739" lvl="1" marL="685800" rtl="0" algn="l">
              <a:lnSpc>
                <a:spcPct val="100000"/>
              </a:lnSpc>
              <a:spcBef>
                <a:spcPts val="800"/>
              </a:spcBef>
              <a:spcAft>
                <a:spcPts val="0"/>
              </a:spcAft>
              <a:buSzPct val="100000"/>
              <a:buChar char="•"/>
            </a:pPr>
            <a:r>
              <a:rPr lang="es" sz="1827"/>
              <a:t>Motivación sobre el monto por el daño solicitado</a:t>
            </a:r>
            <a:endParaRPr sz="1827"/>
          </a:p>
          <a:p>
            <a:pPr indent="-263739" lvl="1" marL="685800" rtl="0" algn="l">
              <a:lnSpc>
                <a:spcPct val="100000"/>
              </a:lnSpc>
              <a:spcBef>
                <a:spcPts val="800"/>
              </a:spcBef>
              <a:spcAft>
                <a:spcPts val="0"/>
              </a:spcAft>
              <a:buSzPct val="100000"/>
              <a:buChar char="•"/>
            </a:pPr>
            <a:r>
              <a:rPr lang="es" sz="1827"/>
              <a:t>Motivación por la naturaleza de pretensión: restitución de bien, reparación y/o indemnización por daños y perjuicios</a:t>
            </a:r>
            <a:endParaRPr sz="1827"/>
          </a:p>
          <a:p>
            <a:pPr indent="-263739" lvl="1" marL="685800" rtl="0" algn="l">
              <a:lnSpc>
                <a:spcPct val="100000"/>
              </a:lnSpc>
              <a:spcBef>
                <a:spcPts val="800"/>
              </a:spcBef>
              <a:spcAft>
                <a:spcPts val="0"/>
              </a:spcAft>
              <a:buSzPct val="100000"/>
              <a:buChar char="•"/>
            </a:pPr>
            <a:r>
              <a:rPr lang="es" sz="1827"/>
              <a:t>Motivación sobre el factor de atribución al sujeto</a:t>
            </a:r>
            <a:endParaRPr sz="1827"/>
          </a:p>
          <a:p>
            <a:pPr indent="-263739" lvl="1" marL="685800" rtl="0" algn="l">
              <a:lnSpc>
                <a:spcPct val="100000"/>
              </a:lnSpc>
              <a:spcBef>
                <a:spcPts val="800"/>
              </a:spcBef>
              <a:spcAft>
                <a:spcPts val="0"/>
              </a:spcAft>
              <a:buSzPct val="100000"/>
              <a:buChar char="•"/>
            </a:pPr>
            <a:r>
              <a:rPr lang="es" sz="1827"/>
              <a:t>Motivación sobre razonabilidad y proporcionalidad</a:t>
            </a:r>
            <a:endParaRPr sz="1827"/>
          </a:p>
          <a:p>
            <a:pPr indent="-263739" lvl="1" marL="685800" rtl="0" algn="l">
              <a:lnSpc>
                <a:spcPct val="100000"/>
              </a:lnSpc>
              <a:spcBef>
                <a:spcPts val="800"/>
              </a:spcBef>
              <a:spcAft>
                <a:spcPts val="0"/>
              </a:spcAft>
              <a:buSzPct val="100000"/>
              <a:buChar char="•"/>
            </a:pPr>
            <a:r>
              <a:rPr lang="es" sz="1827"/>
              <a:t>Motivación considerando derecho de la víctima</a:t>
            </a:r>
            <a:endParaRPr sz="1827"/>
          </a:p>
        </p:txBody>
      </p:sp>
      <p:pic>
        <p:nvPicPr>
          <p:cNvPr id="424" name="Google Shape;424;p40">
            <a:hlinkClick r:id="rId6"/>
          </p:cNvPr>
          <p:cNvPicPr preferRelativeResize="0"/>
          <p:nvPr/>
        </p:nvPicPr>
        <p:blipFill>
          <a:blip r:embed="rId7">
            <a:alphaModFix/>
          </a:blip>
          <a:stretch>
            <a:fillRect/>
          </a:stretch>
        </p:blipFill>
        <p:spPr>
          <a:xfrm>
            <a:off x="387138" y="906325"/>
            <a:ext cx="3945550" cy="42196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1"/>
          <p:cNvSpPr txBox="1"/>
          <p:nvPr/>
        </p:nvSpPr>
        <p:spPr>
          <a:xfrm>
            <a:off x="3735806" y="971804"/>
            <a:ext cx="4774782" cy="3115925"/>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800"/>
              <a:buFont typeface="Calibri"/>
              <a:buNone/>
            </a:pPr>
            <a:r>
              <a:rPr b="0" i="0" lang="es" sz="1800" u="none" cap="none" strike="noStrike">
                <a:solidFill>
                  <a:schemeClr val="dk1"/>
                </a:solidFill>
                <a:latin typeface="Calibri"/>
                <a:ea typeface="Calibri"/>
                <a:cs typeface="Calibri"/>
                <a:sym typeface="Calibri"/>
              </a:rPr>
              <a:t>Lea la Casación 189-2019/Lima Norte</a:t>
            </a:r>
            <a:endParaRPr b="0" i="0" sz="11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rPr b="0" i="0" lang="es" sz="1800" u="none" cap="none" strike="noStrike">
                <a:solidFill>
                  <a:schemeClr val="dk1"/>
                </a:solidFill>
                <a:latin typeface="Calibri"/>
                <a:ea typeface="Calibri"/>
                <a:cs typeface="Calibri"/>
                <a:sym typeface="Calibri"/>
              </a:rPr>
              <a:t>Luego analicen e indique cuales son los criterios que se ha establecido en cuanto a la motivación del daño causado en el delito de colusión</a:t>
            </a:r>
            <a:endParaRPr b="0" i="0" sz="1800" u="none" cap="none" strike="noStrike">
              <a:solidFill>
                <a:schemeClr val="dk1"/>
              </a:solidFill>
              <a:latin typeface="Calibri"/>
              <a:ea typeface="Calibri"/>
              <a:cs typeface="Calibri"/>
              <a:sym typeface="Calibri"/>
            </a:endParaRPr>
          </a:p>
        </p:txBody>
      </p:sp>
      <p:pic>
        <p:nvPicPr>
          <p:cNvPr id="430" name="Google Shape;430;p41"/>
          <p:cNvPicPr preferRelativeResize="0"/>
          <p:nvPr/>
        </p:nvPicPr>
        <p:blipFill rotWithShape="1">
          <a:blip r:embed="rId3">
            <a:alphaModFix/>
          </a:blip>
          <a:srcRect b="0" l="23875" r="23873" t="0"/>
          <a:stretch/>
        </p:blipFill>
        <p:spPr>
          <a:xfrm>
            <a:off x="489035" y="1511021"/>
            <a:ext cx="2916904" cy="2916907"/>
          </a:xfrm>
          <a:custGeom>
            <a:rect b="b" l="l" r="r" t="t"/>
            <a:pathLst>
              <a:path extrusionOk="0" h="4627648" w="4627646">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ln>
            <a:noFill/>
          </a:ln>
        </p:spPr>
      </p:pic>
      <p:sp>
        <p:nvSpPr>
          <p:cNvPr id="431" name="Google Shape;431;p41"/>
          <p:cNvSpPr txBox="1"/>
          <p:nvPr/>
        </p:nvSpPr>
        <p:spPr>
          <a:xfrm>
            <a:off x="489035" y="877544"/>
            <a:ext cx="2916905" cy="43858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0" i="0" lang="es" sz="2400" u="none" cap="none" strike="noStrike">
                <a:solidFill>
                  <a:srgbClr val="1F3864"/>
                </a:solidFill>
                <a:latin typeface="Aharoni"/>
                <a:ea typeface="Aharoni"/>
                <a:cs typeface="Aharoni"/>
                <a:sym typeface="Aharoni"/>
              </a:rPr>
              <a:t>Actividad en grupo</a:t>
            </a:r>
            <a:endParaRPr b="0" i="0" sz="1100" u="none" cap="none" strike="noStrike">
              <a:solidFill>
                <a:srgbClr val="000000"/>
              </a:solidFill>
              <a:latin typeface="Arial"/>
              <a:ea typeface="Arial"/>
              <a:cs typeface="Arial"/>
              <a:sym typeface="Arial"/>
            </a:endParaRPr>
          </a:p>
        </p:txBody>
      </p:sp>
      <p:sp>
        <p:nvSpPr>
          <p:cNvPr id="432" name="Google Shape;432;p41"/>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33" name="Google Shape;433;p41"/>
          <p:cNvPicPr preferRelativeResize="0"/>
          <p:nvPr/>
        </p:nvPicPr>
        <p:blipFill rotWithShape="1">
          <a:blip r:embed="rId4">
            <a:alphaModFix/>
          </a:blip>
          <a:srcRect b="0" l="0" r="0" t="0"/>
          <a:stretch/>
        </p:blipFill>
        <p:spPr>
          <a:xfrm>
            <a:off x="4598405" y="183113"/>
            <a:ext cx="1335858" cy="326825"/>
          </a:xfrm>
          <a:prstGeom prst="rect">
            <a:avLst/>
          </a:prstGeom>
          <a:noFill/>
          <a:ln>
            <a:noFill/>
          </a:ln>
        </p:spPr>
      </p:pic>
      <p:pic>
        <p:nvPicPr>
          <p:cNvPr id="434" name="Google Shape;434;p41"/>
          <p:cNvPicPr preferRelativeResize="0"/>
          <p:nvPr/>
        </p:nvPicPr>
        <p:blipFill rotWithShape="1">
          <a:blip r:embed="rId5">
            <a:alphaModFix/>
          </a:blip>
          <a:srcRect b="0" l="0" r="0" t="0"/>
          <a:stretch/>
        </p:blipFill>
        <p:spPr>
          <a:xfrm>
            <a:off x="6290386" y="146138"/>
            <a:ext cx="1036483" cy="400774"/>
          </a:xfrm>
          <a:prstGeom prst="rect">
            <a:avLst/>
          </a:prstGeom>
          <a:noFill/>
          <a:ln>
            <a:noFill/>
          </a:ln>
        </p:spPr>
      </p:pic>
      <p:pic>
        <p:nvPicPr>
          <p:cNvPr id="435" name="Google Shape;435;p41"/>
          <p:cNvPicPr preferRelativeResize="0"/>
          <p:nvPr/>
        </p:nvPicPr>
        <p:blipFill rotWithShape="1">
          <a:blip r:embed="rId6">
            <a:alphaModFix/>
          </a:blip>
          <a:srcRect b="0" l="0" r="0" t="0"/>
          <a:stretch/>
        </p:blipFill>
        <p:spPr>
          <a:xfrm>
            <a:off x="1465612" y="198380"/>
            <a:ext cx="1627465" cy="296290"/>
          </a:xfrm>
          <a:prstGeom prst="rect">
            <a:avLst/>
          </a:prstGeom>
          <a:noFill/>
          <a:ln>
            <a:noFill/>
          </a:ln>
        </p:spPr>
      </p:pic>
      <p:sp>
        <p:nvSpPr>
          <p:cNvPr id="436" name="Google Shape;436;p41"/>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6"/>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 name="Google Shape;146;p26"/>
          <p:cNvSpPr txBox="1"/>
          <p:nvPr>
            <p:ph type="title"/>
          </p:nvPr>
        </p:nvSpPr>
        <p:spPr>
          <a:xfrm>
            <a:off x="4885341" y="698387"/>
            <a:ext cx="3630007" cy="1355479"/>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s"/>
              <a:t>Descripción del módulo 3</a:t>
            </a:r>
            <a:endParaRPr/>
          </a:p>
        </p:txBody>
      </p:sp>
      <p:pic>
        <p:nvPicPr>
          <p:cNvPr descr="Escalones de entrada y columnas de un edificio majestuoso en la ciudad" id="147" name="Google Shape;147;p26"/>
          <p:cNvPicPr preferRelativeResize="0"/>
          <p:nvPr/>
        </p:nvPicPr>
        <p:blipFill rotWithShape="1">
          <a:blip r:embed="rId3">
            <a:alphaModFix/>
          </a:blip>
          <a:srcRect b="-1" l="19059" r="21405" t="0"/>
          <a:stretch/>
        </p:blipFill>
        <p:spPr>
          <a:xfrm>
            <a:off x="15" y="8"/>
            <a:ext cx="4587412" cy="5143492"/>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48" name="Google Shape;148;p26"/>
          <p:cNvSpPr txBox="1"/>
          <p:nvPr>
            <p:ph idx="1" type="body"/>
          </p:nvPr>
        </p:nvSpPr>
        <p:spPr>
          <a:xfrm>
            <a:off x="4885341" y="2174516"/>
            <a:ext cx="3630007" cy="288275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1500"/>
              <a:buNone/>
            </a:pPr>
            <a:r>
              <a:rPr lang="es" sz="1500"/>
              <a:t>Se abordará las medidas cautelares de naturaleza real en los procesos penales de corrupción, la normativa que la regula, así como la jurisprudencia y doctrina referidas a las decisiones tomadas por los tribunales y su interpretación, orientada a complementar su correcta aplicación; luego, la reparación civil y sus reglas para justificar el objeto civil en el proceso penal; y, la determinación de la reparación civil se vuelve especialmente relevante debido a los montos involucrados y la complejidad del daño causado. </a:t>
            </a:r>
            <a:endParaRPr sz="1500"/>
          </a:p>
        </p:txBody>
      </p:sp>
      <p:sp>
        <p:nvSpPr>
          <p:cNvPr id="149" name="Google Shape;149;p26"/>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50" name="Google Shape;150;p26"/>
          <p:cNvPicPr preferRelativeResize="0"/>
          <p:nvPr/>
        </p:nvPicPr>
        <p:blipFill rotWithShape="1">
          <a:blip r:embed="rId4">
            <a:alphaModFix/>
          </a:blip>
          <a:srcRect b="0" l="0" r="0" t="0"/>
          <a:stretch/>
        </p:blipFill>
        <p:spPr>
          <a:xfrm>
            <a:off x="4598405" y="183113"/>
            <a:ext cx="1335858" cy="326825"/>
          </a:xfrm>
          <a:prstGeom prst="rect">
            <a:avLst/>
          </a:prstGeom>
          <a:noFill/>
          <a:ln>
            <a:noFill/>
          </a:ln>
        </p:spPr>
      </p:pic>
      <p:pic>
        <p:nvPicPr>
          <p:cNvPr id="151" name="Google Shape;151;p26"/>
          <p:cNvPicPr preferRelativeResize="0"/>
          <p:nvPr/>
        </p:nvPicPr>
        <p:blipFill rotWithShape="1">
          <a:blip r:embed="rId5">
            <a:alphaModFix/>
          </a:blip>
          <a:srcRect b="0" l="0" r="0" t="0"/>
          <a:stretch/>
        </p:blipFill>
        <p:spPr>
          <a:xfrm>
            <a:off x="6290386" y="146138"/>
            <a:ext cx="1036483" cy="400774"/>
          </a:xfrm>
          <a:prstGeom prst="rect">
            <a:avLst/>
          </a:prstGeom>
          <a:noFill/>
          <a:ln>
            <a:noFill/>
          </a:ln>
        </p:spPr>
      </p:pic>
      <p:pic>
        <p:nvPicPr>
          <p:cNvPr id="152" name="Google Shape;152;p26"/>
          <p:cNvPicPr preferRelativeResize="0"/>
          <p:nvPr/>
        </p:nvPicPr>
        <p:blipFill rotWithShape="1">
          <a:blip r:embed="rId6">
            <a:alphaModFix/>
          </a:blip>
          <a:srcRect b="0" l="0" r="0" t="0"/>
          <a:stretch/>
        </p:blipFill>
        <p:spPr>
          <a:xfrm>
            <a:off x="1465612" y="198380"/>
            <a:ext cx="1627465" cy="296290"/>
          </a:xfrm>
          <a:prstGeom prst="rect">
            <a:avLst/>
          </a:prstGeom>
          <a:noFill/>
          <a:ln>
            <a:noFill/>
          </a:ln>
        </p:spPr>
      </p:pic>
      <p:sp>
        <p:nvSpPr>
          <p:cNvPr id="153" name="Google Shape;153;p26"/>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7"/>
          <p:cNvSpPr/>
          <p:nvPr/>
        </p:nvSpPr>
        <p:spPr>
          <a:xfrm>
            <a:off x="-1"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 name="Google Shape;159;p27"/>
          <p:cNvSpPr txBox="1"/>
          <p:nvPr>
            <p:ph type="title"/>
          </p:nvPr>
        </p:nvSpPr>
        <p:spPr>
          <a:xfrm>
            <a:off x="628650" y="695333"/>
            <a:ext cx="7886700" cy="85027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900"/>
              <a:buFont typeface="Calibri"/>
              <a:buNone/>
            </a:pPr>
            <a:r>
              <a:rPr lang="es" sz="3900"/>
              <a:t>Objetivos del curso</a:t>
            </a:r>
            <a:endParaRPr/>
          </a:p>
        </p:txBody>
      </p:sp>
      <p:grpSp>
        <p:nvGrpSpPr>
          <p:cNvPr id="160" name="Google Shape;160;p27"/>
          <p:cNvGrpSpPr/>
          <p:nvPr/>
        </p:nvGrpSpPr>
        <p:grpSpPr>
          <a:xfrm>
            <a:off x="1051940" y="1391405"/>
            <a:ext cx="7040118" cy="3219131"/>
            <a:chOff x="564387" y="29581"/>
            <a:chExt cx="9386824" cy="4292175"/>
          </a:xfrm>
        </p:grpSpPr>
        <p:sp>
          <p:nvSpPr>
            <p:cNvPr id="161" name="Google Shape;161;p27"/>
            <p:cNvSpPr/>
            <p:nvPr/>
          </p:nvSpPr>
          <p:spPr>
            <a:xfrm>
              <a:off x="564387" y="29581"/>
              <a:ext cx="1510523" cy="1489985"/>
            </a:xfrm>
            <a:prstGeom prst="rect">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2" name="Google Shape;162;p27"/>
            <p:cNvSpPr/>
            <p:nvPr/>
          </p:nvSpPr>
          <p:spPr>
            <a:xfrm>
              <a:off x="564387" y="1704130"/>
              <a:ext cx="4315781" cy="63856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3" name="Google Shape;163;p27"/>
            <p:cNvSpPr txBox="1"/>
            <p:nvPr/>
          </p:nvSpPr>
          <p:spPr>
            <a:xfrm>
              <a:off x="564387" y="1704130"/>
              <a:ext cx="4315781" cy="6385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700"/>
                <a:buFont typeface="Calibri"/>
                <a:buNone/>
              </a:pPr>
              <a:r>
                <a:rPr b="1" i="0" lang="es" sz="2700" u="none" cap="none" strike="noStrike">
                  <a:solidFill>
                    <a:schemeClr val="dk1"/>
                  </a:solidFill>
                  <a:latin typeface="Calibri"/>
                  <a:ea typeface="Calibri"/>
                  <a:cs typeface="Calibri"/>
                  <a:sym typeface="Calibri"/>
                </a:rPr>
                <a:t>General:</a:t>
              </a:r>
              <a:endParaRPr b="0" i="0" sz="2700" u="none" cap="none" strike="noStrike">
                <a:solidFill>
                  <a:schemeClr val="dk1"/>
                </a:solidFill>
                <a:latin typeface="Calibri"/>
                <a:ea typeface="Calibri"/>
                <a:cs typeface="Calibri"/>
                <a:sym typeface="Calibri"/>
              </a:endParaRPr>
            </a:p>
          </p:txBody>
        </p:sp>
        <p:sp>
          <p:nvSpPr>
            <p:cNvPr id="164" name="Google Shape;164;p27"/>
            <p:cNvSpPr/>
            <p:nvPr/>
          </p:nvSpPr>
          <p:spPr>
            <a:xfrm>
              <a:off x="564387" y="2428539"/>
              <a:ext cx="4315781" cy="1893217"/>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5" name="Google Shape;165;p27"/>
            <p:cNvSpPr txBox="1"/>
            <p:nvPr/>
          </p:nvSpPr>
          <p:spPr>
            <a:xfrm>
              <a:off x="564387" y="2428539"/>
              <a:ext cx="4315781" cy="189321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300"/>
                <a:buFont typeface="Calibri"/>
                <a:buNone/>
              </a:pPr>
              <a:r>
                <a:rPr b="0" i="0" lang="es" sz="1300" u="none" cap="none" strike="noStrike">
                  <a:solidFill>
                    <a:schemeClr val="dk1"/>
                  </a:solidFill>
                  <a:latin typeface="Calibri"/>
                  <a:ea typeface="Calibri"/>
                  <a:cs typeface="Calibri"/>
                  <a:sym typeface="Calibri"/>
                </a:rPr>
                <a:t>El principal objetivo es fortalecer las capacidades de análisis y de aplicación de las medidas cautelares reales en los procesos por delitos de corrupción de funcionarios en los abogados de la Procuraduría Pública Especializada en delitos de corrupción que actúan en representación del Estado .</a:t>
              </a:r>
              <a:endParaRPr b="0" i="0" sz="1100" u="none" cap="none" strike="noStrike">
                <a:solidFill>
                  <a:srgbClr val="000000"/>
                </a:solidFill>
                <a:latin typeface="Arial"/>
                <a:ea typeface="Arial"/>
                <a:cs typeface="Arial"/>
                <a:sym typeface="Arial"/>
              </a:endParaRPr>
            </a:p>
          </p:txBody>
        </p:sp>
        <p:sp>
          <p:nvSpPr>
            <p:cNvPr id="166" name="Google Shape;166;p27"/>
            <p:cNvSpPr/>
            <p:nvPr/>
          </p:nvSpPr>
          <p:spPr>
            <a:xfrm>
              <a:off x="5635430" y="29581"/>
              <a:ext cx="1510523" cy="1489985"/>
            </a:xfrm>
            <a:prstGeom prst="rect">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7" name="Google Shape;167;p27"/>
            <p:cNvSpPr/>
            <p:nvPr/>
          </p:nvSpPr>
          <p:spPr>
            <a:xfrm>
              <a:off x="5635430" y="1704130"/>
              <a:ext cx="4315781" cy="63856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8" name="Google Shape;168;p27"/>
            <p:cNvSpPr txBox="1"/>
            <p:nvPr/>
          </p:nvSpPr>
          <p:spPr>
            <a:xfrm>
              <a:off x="5635430" y="1704130"/>
              <a:ext cx="4315781" cy="6385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700"/>
                <a:buFont typeface="Calibri"/>
                <a:buNone/>
              </a:pPr>
              <a:r>
                <a:rPr b="1" i="0" lang="es" sz="2700" u="none" cap="none" strike="noStrike">
                  <a:solidFill>
                    <a:schemeClr val="dk1"/>
                  </a:solidFill>
                  <a:latin typeface="Calibri"/>
                  <a:ea typeface="Calibri"/>
                  <a:cs typeface="Calibri"/>
                  <a:sym typeface="Calibri"/>
                </a:rPr>
                <a:t>Específico:</a:t>
              </a:r>
              <a:endParaRPr b="0" i="0" sz="2700" u="none" cap="none" strike="noStrike">
                <a:solidFill>
                  <a:schemeClr val="dk1"/>
                </a:solidFill>
                <a:latin typeface="Calibri"/>
                <a:ea typeface="Calibri"/>
                <a:cs typeface="Calibri"/>
                <a:sym typeface="Calibri"/>
              </a:endParaRPr>
            </a:p>
          </p:txBody>
        </p:sp>
        <p:sp>
          <p:nvSpPr>
            <p:cNvPr id="169" name="Google Shape;169;p27"/>
            <p:cNvSpPr/>
            <p:nvPr/>
          </p:nvSpPr>
          <p:spPr>
            <a:xfrm>
              <a:off x="5635430" y="2428539"/>
              <a:ext cx="4315781" cy="1893217"/>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0" name="Google Shape;170;p27"/>
            <p:cNvSpPr txBox="1"/>
            <p:nvPr/>
          </p:nvSpPr>
          <p:spPr>
            <a:xfrm>
              <a:off x="5635430" y="2428539"/>
              <a:ext cx="4315781" cy="189321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300"/>
                <a:buFont typeface="Calibri"/>
                <a:buNone/>
              </a:pPr>
              <a:r>
                <a:rPr b="0" i="0" lang="es" sz="1300" u="none" cap="none" strike="noStrike">
                  <a:solidFill>
                    <a:schemeClr val="dk1"/>
                  </a:solidFill>
                  <a:latin typeface="Calibri"/>
                  <a:ea typeface="Calibri"/>
                  <a:cs typeface="Calibri"/>
                  <a:sym typeface="Calibri"/>
                </a:rPr>
                <a:t>Comprende la importancia de conocer el alcance fijado en las normas, jurisprudencia y doctrina respecto de las medidas cauterales reales en los procesos penales por delitos de corrupción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300"/>
                <a:buFont typeface="Calibri"/>
                <a:buNone/>
              </a:pPr>
              <a:r>
                <a:rPr b="0" i="0" lang="es" sz="1300" u="none" cap="none" strike="noStrike">
                  <a:solidFill>
                    <a:schemeClr val="dk1"/>
                  </a:solidFill>
                  <a:latin typeface="Calibri"/>
                  <a:ea typeface="Calibri"/>
                  <a:cs typeface="Calibri"/>
                  <a:sym typeface="Calibri"/>
                </a:rPr>
                <a:t>Aplica e identifica la metodología y criterios para determinar la reparación civil en los procesos penales de corrupción </a:t>
              </a:r>
              <a:endParaRPr b="0" i="0" sz="1100" u="none" cap="none" strike="noStrike">
                <a:solidFill>
                  <a:srgbClr val="000000"/>
                </a:solidFill>
                <a:latin typeface="Arial"/>
                <a:ea typeface="Arial"/>
                <a:cs typeface="Arial"/>
                <a:sym typeface="Arial"/>
              </a:endParaRPr>
            </a:p>
          </p:txBody>
        </p:sp>
      </p:grpSp>
      <p:sp>
        <p:nvSpPr>
          <p:cNvPr id="171" name="Google Shape;171;p27"/>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72" name="Google Shape;172;p27"/>
          <p:cNvPicPr preferRelativeResize="0"/>
          <p:nvPr/>
        </p:nvPicPr>
        <p:blipFill rotWithShape="1">
          <a:blip r:embed="rId5">
            <a:alphaModFix/>
          </a:blip>
          <a:srcRect b="0" l="0" r="0" t="0"/>
          <a:stretch/>
        </p:blipFill>
        <p:spPr>
          <a:xfrm>
            <a:off x="4598405" y="183113"/>
            <a:ext cx="1335858" cy="326825"/>
          </a:xfrm>
          <a:prstGeom prst="rect">
            <a:avLst/>
          </a:prstGeom>
          <a:noFill/>
          <a:ln>
            <a:noFill/>
          </a:ln>
        </p:spPr>
      </p:pic>
      <p:pic>
        <p:nvPicPr>
          <p:cNvPr id="173" name="Google Shape;173;p27"/>
          <p:cNvPicPr preferRelativeResize="0"/>
          <p:nvPr/>
        </p:nvPicPr>
        <p:blipFill rotWithShape="1">
          <a:blip r:embed="rId6">
            <a:alphaModFix/>
          </a:blip>
          <a:srcRect b="0" l="0" r="0" t="0"/>
          <a:stretch/>
        </p:blipFill>
        <p:spPr>
          <a:xfrm>
            <a:off x="6290386" y="146138"/>
            <a:ext cx="1036483" cy="400774"/>
          </a:xfrm>
          <a:prstGeom prst="rect">
            <a:avLst/>
          </a:prstGeom>
          <a:noFill/>
          <a:ln>
            <a:noFill/>
          </a:ln>
        </p:spPr>
      </p:pic>
      <p:pic>
        <p:nvPicPr>
          <p:cNvPr id="174" name="Google Shape;174;p27"/>
          <p:cNvPicPr preferRelativeResize="0"/>
          <p:nvPr/>
        </p:nvPicPr>
        <p:blipFill rotWithShape="1">
          <a:blip r:embed="rId7">
            <a:alphaModFix/>
          </a:blip>
          <a:srcRect b="0" l="0" r="0" t="0"/>
          <a:stretch/>
        </p:blipFill>
        <p:spPr>
          <a:xfrm>
            <a:off x="1465612" y="198380"/>
            <a:ext cx="1627465" cy="296290"/>
          </a:xfrm>
          <a:prstGeom prst="rect">
            <a:avLst/>
          </a:prstGeom>
          <a:noFill/>
          <a:ln>
            <a:noFill/>
          </a:ln>
        </p:spPr>
      </p:pic>
      <p:sp>
        <p:nvSpPr>
          <p:cNvPr id="175" name="Google Shape;175;p27"/>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8"/>
          <p:cNvSpPr/>
          <p:nvPr/>
        </p:nvSpPr>
        <p:spPr>
          <a:xfrm>
            <a:off x="0" y="0"/>
            <a:ext cx="9143999" cy="5143024"/>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81" name="Google Shape;181;p28"/>
          <p:cNvGrpSpPr/>
          <p:nvPr/>
        </p:nvGrpSpPr>
        <p:grpSpPr>
          <a:xfrm>
            <a:off x="3" y="912448"/>
            <a:ext cx="548641" cy="505095"/>
            <a:chOff x="3940602" y="308034"/>
            <a:chExt cx="2116791" cy="3428999"/>
          </a:xfrm>
        </p:grpSpPr>
        <p:sp>
          <p:nvSpPr>
            <p:cNvPr id="182" name="Google Shape;182;p28"/>
            <p:cNvSpPr/>
            <p:nvPr/>
          </p:nvSpPr>
          <p:spPr>
            <a:xfrm>
              <a:off x="3940602" y="308034"/>
              <a:ext cx="566743" cy="3428999"/>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 name="Google Shape;183;p28"/>
            <p:cNvSpPr/>
            <p:nvPr/>
          </p:nvSpPr>
          <p:spPr>
            <a:xfrm>
              <a:off x="4715626" y="308034"/>
              <a:ext cx="566743" cy="3428999"/>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 name="Google Shape;184;p28"/>
            <p:cNvSpPr/>
            <p:nvPr/>
          </p:nvSpPr>
          <p:spPr>
            <a:xfrm>
              <a:off x="5490650" y="308034"/>
              <a:ext cx="566743" cy="3428999"/>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185" name="Google Shape;185;p28"/>
          <p:cNvSpPr/>
          <p:nvPr/>
        </p:nvSpPr>
        <p:spPr>
          <a:xfrm>
            <a:off x="480059" y="460465"/>
            <a:ext cx="8180615" cy="1420587"/>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 name="Google Shape;186;p28"/>
          <p:cNvSpPr txBox="1"/>
          <p:nvPr>
            <p:ph type="title"/>
          </p:nvPr>
        </p:nvSpPr>
        <p:spPr>
          <a:xfrm>
            <a:off x="782723" y="607424"/>
            <a:ext cx="7629758" cy="116586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600"/>
              <a:buFont typeface="Calibri"/>
              <a:buNone/>
            </a:pPr>
            <a:r>
              <a:rPr lang="es" sz="3600">
                <a:latin typeface="Calibri"/>
                <a:ea typeface="Calibri"/>
                <a:cs typeface="Calibri"/>
                <a:sym typeface="Calibri"/>
              </a:rPr>
              <a:t>Diseño de las sesiones </a:t>
            </a:r>
            <a:endParaRPr/>
          </a:p>
        </p:txBody>
      </p:sp>
      <p:cxnSp>
        <p:nvCxnSpPr>
          <p:cNvPr id="187" name="Google Shape;187;p28"/>
          <p:cNvCxnSpPr/>
          <p:nvPr/>
        </p:nvCxnSpPr>
        <p:spPr>
          <a:xfrm rot="10800000">
            <a:off x="628650" y="4863985"/>
            <a:ext cx="7886700" cy="0"/>
          </a:xfrm>
          <a:prstGeom prst="straightConnector1">
            <a:avLst/>
          </a:prstGeom>
          <a:noFill/>
          <a:ln cap="flat" cmpd="sng" w="57150">
            <a:solidFill>
              <a:schemeClr val="accent4"/>
            </a:solidFill>
            <a:prstDash val="solid"/>
            <a:miter lim="800000"/>
            <a:headEnd len="sm" w="sm" type="none"/>
            <a:tailEnd len="sm" w="sm" type="none"/>
          </a:ln>
        </p:spPr>
      </p:cxnSp>
      <p:graphicFrame>
        <p:nvGraphicFramePr>
          <p:cNvPr id="188" name="Google Shape;188;p28"/>
          <p:cNvGraphicFramePr/>
          <p:nvPr/>
        </p:nvGraphicFramePr>
        <p:xfrm>
          <a:off x="678451" y="2478437"/>
          <a:ext cx="3000000" cy="3000000"/>
        </p:xfrm>
        <a:graphic>
          <a:graphicData uri="http://schemas.openxmlformats.org/drawingml/2006/table">
            <a:tbl>
              <a:tblPr bandRow="1" firstRow="1">
                <a:noFill/>
                <a:tableStyleId>{2573F539-656C-4537-95A6-128955C6AF00}</a:tableStyleId>
              </a:tblPr>
              <a:tblGrid>
                <a:gridCol w="807375"/>
                <a:gridCol w="4029825"/>
                <a:gridCol w="1516375"/>
                <a:gridCol w="1430175"/>
              </a:tblGrid>
              <a:tr h="789300">
                <a:tc>
                  <a:txBody>
                    <a:bodyPr/>
                    <a:lstStyle/>
                    <a:p>
                      <a:pPr indent="0" lvl="0" marL="0" marR="0" rtl="0" algn="ctr">
                        <a:lnSpc>
                          <a:spcPct val="100000"/>
                        </a:lnSpc>
                        <a:spcBef>
                          <a:spcPts val="0"/>
                        </a:spcBef>
                        <a:spcAft>
                          <a:spcPts val="0"/>
                        </a:spcAft>
                        <a:buClr>
                          <a:srgbClr val="000000"/>
                        </a:buClr>
                        <a:buSzPts val="800"/>
                        <a:buFont typeface="Arial"/>
                        <a:buNone/>
                      </a:pPr>
                      <a:r>
                        <a:rPr b="0" lang="es" sz="800" u="none" cap="none" strike="noStrike"/>
                        <a:t>Sesión 1</a:t>
                      </a:r>
                      <a:endParaRPr b="0" sz="800" u="none" cap="none" strike="noStrike"/>
                    </a:p>
                    <a:p>
                      <a:pPr indent="0" lvl="0" marL="0" marR="0" rtl="0" algn="ctr">
                        <a:lnSpc>
                          <a:spcPct val="100000"/>
                        </a:lnSpc>
                        <a:spcBef>
                          <a:spcPts val="0"/>
                        </a:spcBef>
                        <a:spcAft>
                          <a:spcPts val="0"/>
                        </a:spcAft>
                        <a:buClr>
                          <a:srgbClr val="000000"/>
                        </a:buClr>
                        <a:buSzPts val="800"/>
                        <a:buFont typeface="Arial"/>
                        <a:buNone/>
                      </a:pPr>
                      <a:r>
                        <a:rPr b="0" lang="es" sz="800" u="none" cap="none" strike="noStrike"/>
                        <a:t>Sincrónica</a:t>
                      </a:r>
                      <a:endParaRPr b="0" sz="800" u="none" cap="none" strike="noStrike"/>
                    </a:p>
                    <a:p>
                      <a:pPr indent="0" lvl="0" marL="0" marR="0" rtl="0" algn="ctr">
                        <a:lnSpc>
                          <a:spcPct val="100000"/>
                        </a:lnSpc>
                        <a:spcBef>
                          <a:spcPts val="0"/>
                        </a:spcBef>
                        <a:spcAft>
                          <a:spcPts val="0"/>
                        </a:spcAft>
                        <a:buClr>
                          <a:srgbClr val="000000"/>
                        </a:buClr>
                        <a:buSzPts val="800"/>
                        <a:buFont typeface="Arial"/>
                        <a:buNone/>
                      </a:pPr>
                      <a:r>
                        <a:rPr b="0" lang="es" sz="800" u="none" cap="none" strike="noStrike"/>
                        <a:t>19.09.23</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l">
                        <a:lnSpc>
                          <a:spcPct val="115000"/>
                        </a:lnSpc>
                        <a:spcBef>
                          <a:spcPts val="0"/>
                        </a:spcBef>
                        <a:spcAft>
                          <a:spcPts val="0"/>
                        </a:spcAft>
                        <a:buClr>
                          <a:srgbClr val="000000"/>
                        </a:buClr>
                        <a:buSzPts val="800"/>
                        <a:buFont typeface="Arial"/>
                        <a:buNone/>
                      </a:pPr>
                      <a:r>
                        <a:rPr b="0" lang="es" sz="800" u="none" cap="none" strike="noStrike"/>
                        <a:t>Tema1: Normativa, jurisprudencia y doctrina que regula las medidas cautelares de naturaleza real:</a:t>
                      </a:r>
                      <a:endParaRPr sz="11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Presupuestos materiales y procedimiento de las medidas cautelares reales</a:t>
                      </a:r>
                      <a:endParaRPr sz="11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Las medidas cautelares reales penales en el proceso civil. Embargo, incautación.</a:t>
                      </a:r>
                      <a:endParaRPr sz="11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Las medidas cautelares reales penales en el proceso penal. Decomiso, multa y otro.</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Evaluación de entrada</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Exposición magistral activa</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Análisis de caso 1</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Debate de caso (actividad calificada)</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12 Preguntas</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sesión 1</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Caso 1</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presentación del caso (rúbrica)</a:t>
                      </a:r>
                      <a:endParaRPr b="0" sz="800" u="none" cap="none" strike="noStrike">
                        <a:latin typeface="Calibri"/>
                        <a:ea typeface="Calibri"/>
                        <a:cs typeface="Calibri"/>
                        <a:sym typeface="Calibri"/>
                      </a:endParaRPr>
                    </a:p>
                  </a:txBody>
                  <a:tcPr marT="0" marB="0" marR="25300" marL="25300" anchor="ctr"/>
                </a:tc>
              </a:tr>
              <a:tr h="528550">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Sesión 2</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21.09.23</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l">
                        <a:lnSpc>
                          <a:spcPct val="115000"/>
                        </a:lnSpc>
                        <a:spcBef>
                          <a:spcPts val="0"/>
                        </a:spcBef>
                        <a:spcAft>
                          <a:spcPts val="0"/>
                        </a:spcAft>
                        <a:buClr>
                          <a:srgbClr val="000000"/>
                        </a:buClr>
                        <a:buSzPts val="800"/>
                        <a:buFont typeface="Arial"/>
                        <a:buNone/>
                      </a:pPr>
                      <a:r>
                        <a:rPr b="0" lang="es" sz="800" u="none" cap="none" strike="noStrike"/>
                        <a:t>Tema 2: La reparación civil en el proceso penal:</a:t>
                      </a:r>
                      <a:endParaRPr b="0" sz="8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El objeto del proceso y el rol del actor civil. Pretensión y sus presupuestos </a:t>
                      </a:r>
                      <a:endParaRPr sz="11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La cuantificación de la pretensión civil en los casos de corrupción </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Exposición magistral activa</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Análisis de caso 2</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Debate de caso</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sesión 2</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Caso 2</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presentación del caso</a:t>
                      </a:r>
                      <a:endParaRPr b="0" sz="800" u="none" cap="none" strike="noStrike">
                        <a:latin typeface="Calibri"/>
                        <a:ea typeface="Calibri"/>
                        <a:cs typeface="Calibri"/>
                        <a:sym typeface="Calibri"/>
                      </a:endParaRPr>
                    </a:p>
                  </a:txBody>
                  <a:tcPr marT="0" marB="0" marR="25300" marL="25300" anchor="ctr"/>
                </a:tc>
              </a:tr>
              <a:tr h="658950">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Sesión 3</a:t>
                      </a:r>
                      <a:endParaRPr b="0" sz="800" u="none" cap="none" strike="noStrike"/>
                    </a:p>
                    <a:p>
                      <a:pPr indent="0" lvl="0" marL="0" marR="0" rtl="0" algn="ctr">
                        <a:lnSpc>
                          <a:spcPct val="100000"/>
                        </a:lnSpc>
                        <a:spcBef>
                          <a:spcPts val="0"/>
                        </a:spcBef>
                        <a:spcAft>
                          <a:spcPts val="0"/>
                        </a:spcAft>
                        <a:buClr>
                          <a:srgbClr val="000000"/>
                        </a:buClr>
                        <a:buSzPts val="800"/>
                        <a:buFont typeface="Arial"/>
                        <a:buNone/>
                      </a:pPr>
                      <a:r>
                        <a:rPr b="0" lang="es" sz="800" u="none" cap="none" strike="noStrike">
                          <a:solidFill>
                            <a:srgbClr val="000000"/>
                          </a:solidFill>
                        </a:rPr>
                        <a:t>22.09.23</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l">
                        <a:lnSpc>
                          <a:spcPct val="115000"/>
                        </a:lnSpc>
                        <a:spcBef>
                          <a:spcPts val="0"/>
                        </a:spcBef>
                        <a:spcAft>
                          <a:spcPts val="0"/>
                        </a:spcAft>
                        <a:buClr>
                          <a:srgbClr val="000000"/>
                        </a:buClr>
                        <a:buSzPts val="800"/>
                        <a:buFont typeface="Arial"/>
                        <a:buNone/>
                      </a:pPr>
                      <a:r>
                        <a:rPr b="0" lang="es" sz="800" u="none" cap="none" strike="noStrike"/>
                        <a:t>Tema 3: Determinación de la reparación civil en los procesos de corrupción:</a:t>
                      </a:r>
                      <a:endParaRPr b="0" sz="8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La motivación de la responsabilidad civil en los delitos de corrupción</a:t>
                      </a:r>
                      <a:endParaRPr b="0" sz="8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Efectos de la responsabilidad civil en los casos de corrupción </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Exposición magistral activa</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Análisis de caso 3</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Debate de caso</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Evaluación de salida</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sesión 3</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Caso 3</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presentación del caso</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12 Preguntas</a:t>
                      </a:r>
                      <a:endParaRPr b="0" sz="800" u="none" cap="none" strike="noStrike">
                        <a:latin typeface="Calibri"/>
                        <a:ea typeface="Calibri"/>
                        <a:cs typeface="Calibri"/>
                        <a:sym typeface="Calibri"/>
                      </a:endParaRPr>
                    </a:p>
                  </a:txBody>
                  <a:tcPr marT="0" marB="0" marR="25300" marL="25300" anchor="ctr"/>
                </a:tc>
              </a:tr>
            </a:tbl>
          </a:graphicData>
        </a:graphic>
      </p:graphicFrame>
      <p:sp>
        <p:nvSpPr>
          <p:cNvPr id="189" name="Google Shape;189;p28"/>
          <p:cNvSpPr/>
          <p:nvPr/>
        </p:nvSpPr>
        <p:spPr>
          <a:xfrm>
            <a:off x="218843" y="3205297"/>
            <a:ext cx="563880" cy="620485"/>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0" name="Google Shape;190;p28"/>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91" name="Google Shape;191;p28"/>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192" name="Google Shape;192;p28"/>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193" name="Google Shape;193;p28"/>
          <p:cNvPicPr preferRelativeResize="0"/>
          <p:nvPr/>
        </p:nvPicPr>
        <p:blipFill rotWithShape="1">
          <a:blip r:embed="rId5">
            <a:alphaModFix/>
          </a:blip>
          <a:srcRect b="0" l="0" r="0" t="0"/>
          <a:stretch/>
        </p:blipFill>
        <p:spPr>
          <a:xfrm>
            <a:off x="1465612" y="198380"/>
            <a:ext cx="1627465" cy="296290"/>
          </a:xfrm>
          <a:prstGeom prst="rect">
            <a:avLst/>
          </a:prstGeom>
          <a:noFill/>
          <a:ln>
            <a:noFill/>
          </a:ln>
        </p:spPr>
      </p:pic>
      <p:sp>
        <p:nvSpPr>
          <p:cNvPr id="194" name="Google Shape;194;p28"/>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2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0" name="Google Shape;200;p29"/>
          <p:cNvSpPr/>
          <p:nvPr/>
        </p:nvSpPr>
        <p:spPr>
          <a:xfrm>
            <a:off x="0" y="0"/>
            <a:ext cx="9141714" cy="14247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tl" dir="2700000" dist="38100">
              <a:srgbClr val="D8D8D8">
                <a:alpha val="4941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01" name="Google Shape;201;p29"/>
          <p:cNvSpPr/>
          <p:nvPr/>
        </p:nvSpPr>
        <p:spPr>
          <a:xfrm>
            <a:off x="0" y="0"/>
            <a:ext cx="9144000" cy="141804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02" name="Google Shape;202;p29"/>
          <p:cNvSpPr txBox="1"/>
          <p:nvPr>
            <p:ph type="title"/>
          </p:nvPr>
        </p:nvSpPr>
        <p:spPr>
          <a:xfrm>
            <a:off x="628650" y="737056"/>
            <a:ext cx="7886700" cy="95492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s" sz="3000"/>
              <a:t>Sesión 1: </a:t>
            </a:r>
            <a:r>
              <a:rPr b="0" lang="es" sz="3000"/>
              <a:t>T2: La reparación civil en el proceso penal</a:t>
            </a:r>
            <a:endParaRPr sz="3000"/>
          </a:p>
        </p:txBody>
      </p:sp>
      <p:sp>
        <p:nvSpPr>
          <p:cNvPr id="203" name="Google Shape;203;p29"/>
          <p:cNvSpPr/>
          <p:nvPr/>
        </p:nvSpPr>
        <p:spPr>
          <a:xfrm>
            <a:off x="0" y="403477"/>
            <a:ext cx="96012" cy="528066"/>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aphicFrame>
        <p:nvGraphicFramePr>
          <p:cNvPr id="204" name="Google Shape;204;p29"/>
          <p:cNvGraphicFramePr/>
          <p:nvPr/>
        </p:nvGraphicFramePr>
        <p:xfrm>
          <a:off x="628650" y="1739399"/>
          <a:ext cx="3000000" cy="3000000"/>
        </p:xfrm>
        <a:graphic>
          <a:graphicData uri="http://schemas.openxmlformats.org/drawingml/2006/table">
            <a:tbl>
              <a:tblPr bandRow="1" firstRow="1">
                <a:noFill/>
                <a:tableStyleId>{5370B5B7-EC21-452A-AA2A-27C86C33A218}</a:tableStyleId>
              </a:tblPr>
              <a:tblGrid>
                <a:gridCol w="2252000"/>
                <a:gridCol w="3805225"/>
                <a:gridCol w="1829450"/>
              </a:tblGrid>
              <a:tr h="709725">
                <a:tc>
                  <a:txBody>
                    <a:bodyPr/>
                    <a:lstStyle/>
                    <a:p>
                      <a:pPr indent="0" lvl="0" marL="0" marR="0" rtl="0" algn="ctr">
                        <a:lnSpc>
                          <a:spcPct val="115000"/>
                        </a:lnSpc>
                        <a:spcBef>
                          <a:spcPts val="0"/>
                        </a:spcBef>
                        <a:spcAft>
                          <a:spcPts val="0"/>
                        </a:spcAft>
                        <a:buClr>
                          <a:srgbClr val="000000"/>
                        </a:buClr>
                        <a:buSzPts val="1400"/>
                        <a:buFont typeface="Arial"/>
                        <a:buNone/>
                      </a:pPr>
                      <a:r>
                        <a:rPr b="1" lang="es" sz="1400" u="none" cap="none" strike="noStrike">
                          <a:solidFill>
                            <a:srgbClr val="3F3F3F"/>
                          </a:solidFill>
                        </a:rPr>
                        <a:t>Partes de la sesión</a:t>
                      </a:r>
                      <a:endParaRPr b="1" sz="1400" u="none" cap="none" strike="noStrike">
                        <a:solidFill>
                          <a:srgbClr val="3F3F3F"/>
                        </a:solidFill>
                        <a:latin typeface="Calibri"/>
                        <a:ea typeface="Calibri"/>
                        <a:cs typeface="Calibri"/>
                        <a:sym typeface="Calibri"/>
                      </a:endParaRPr>
                    </a:p>
                  </a:txBody>
                  <a:tcPr marT="103625" marB="103625" marR="1036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 sz="1400" u="none" cap="none" strike="noStrike">
                          <a:solidFill>
                            <a:srgbClr val="3F3F3F"/>
                          </a:solidFill>
                        </a:rPr>
                        <a:t>Tema / actividad</a:t>
                      </a:r>
                      <a:endParaRPr b="1" sz="1400" u="none" cap="none" strike="noStrike">
                        <a:solidFill>
                          <a:srgbClr val="3F3F3F"/>
                        </a:solidFill>
                        <a:latin typeface="Calibri"/>
                        <a:ea typeface="Calibri"/>
                        <a:cs typeface="Calibri"/>
                        <a:sym typeface="Calibri"/>
                      </a:endParaRPr>
                    </a:p>
                  </a:txBody>
                  <a:tcPr marT="103625" marB="103625" marR="1036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 sz="1400" u="none" cap="none" strike="noStrike">
                          <a:solidFill>
                            <a:srgbClr val="3F3F3F"/>
                          </a:solidFill>
                        </a:rPr>
                        <a:t>Materiales / herramientas</a:t>
                      </a:r>
                      <a:endParaRPr b="1" sz="1400" u="none" cap="none" strike="noStrike">
                        <a:solidFill>
                          <a:srgbClr val="3F3F3F"/>
                        </a:solidFill>
                        <a:latin typeface="Calibri"/>
                        <a:ea typeface="Calibri"/>
                        <a:cs typeface="Calibri"/>
                        <a:sym typeface="Calibri"/>
                      </a:endParaRPr>
                    </a:p>
                  </a:txBody>
                  <a:tcPr marT="103625" marB="103625" marR="1036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0600">
                <a:tc>
                  <a:txBody>
                    <a:bodyPr/>
                    <a:lstStyle/>
                    <a:p>
                      <a:pPr indent="0" lvl="0" marL="0" marR="0" rtl="0" algn="l">
                        <a:lnSpc>
                          <a:spcPct val="115000"/>
                        </a:lnSpc>
                        <a:spcBef>
                          <a:spcPts val="0"/>
                        </a:spcBef>
                        <a:spcAft>
                          <a:spcPts val="0"/>
                        </a:spcAft>
                        <a:buClr>
                          <a:srgbClr val="000000"/>
                        </a:buClr>
                        <a:buSzPts val="1100"/>
                        <a:buFont typeface="Arial"/>
                        <a:buNone/>
                      </a:pPr>
                      <a:r>
                        <a:rPr lang="es" sz="1100" u="none" cap="none" strike="noStrike">
                          <a:solidFill>
                            <a:srgbClr val="3F3F3F"/>
                          </a:solidFill>
                        </a:rPr>
                        <a:t>18:00 a </a:t>
                      </a:r>
                      <a:r>
                        <a:rPr lang="es" sz="1100">
                          <a:solidFill>
                            <a:srgbClr val="3F3F3F"/>
                          </a:solidFill>
                        </a:rPr>
                        <a:t>19</a:t>
                      </a:r>
                      <a:r>
                        <a:rPr lang="es" sz="1100" u="none" cap="none" strike="noStrike">
                          <a:solidFill>
                            <a:srgbClr val="3F3F3F"/>
                          </a:solidFill>
                        </a:rPr>
                        <a:t>:</a:t>
                      </a:r>
                      <a:r>
                        <a:rPr lang="es" sz="1100">
                          <a:solidFill>
                            <a:srgbClr val="3F3F3F"/>
                          </a:solidFill>
                        </a:rPr>
                        <a:t>00</a:t>
                      </a:r>
                      <a:r>
                        <a:rPr lang="es" sz="1100" u="none" cap="none" strike="noStrike">
                          <a:solidFill>
                            <a:srgbClr val="3F3F3F"/>
                          </a:solidFill>
                        </a:rPr>
                        <a:t> Exposición</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l">
                        <a:lnSpc>
                          <a:spcPct val="115000"/>
                        </a:lnSpc>
                        <a:spcBef>
                          <a:spcPts val="0"/>
                        </a:spcBef>
                        <a:spcAft>
                          <a:spcPts val="0"/>
                        </a:spcAft>
                        <a:buClr>
                          <a:srgbClr val="3F3F3F"/>
                        </a:buClr>
                        <a:buSzPts val="1100"/>
                        <a:buFont typeface="Calibri"/>
                        <a:buNone/>
                      </a:pPr>
                      <a:r>
                        <a:rPr lang="es" sz="1100">
                          <a:solidFill>
                            <a:srgbClr val="3F3F3F"/>
                          </a:solidFill>
                        </a:rPr>
                        <a:t>Acción civil y e</a:t>
                      </a:r>
                      <a:r>
                        <a:rPr b="0" lang="es" sz="1100" u="none" cap="none" strike="noStrike">
                          <a:solidFill>
                            <a:srgbClr val="3F3F3F"/>
                          </a:solidFill>
                          <a:latin typeface="Calibri"/>
                          <a:ea typeface="Calibri"/>
                          <a:cs typeface="Calibri"/>
                          <a:sym typeface="Calibri"/>
                        </a:rPr>
                        <a:t>l objeto civil del proceso penal</a:t>
                      </a:r>
                      <a:r>
                        <a:rPr lang="es" sz="1100">
                          <a:solidFill>
                            <a:srgbClr val="3F3F3F"/>
                          </a:solidFill>
                        </a:rPr>
                        <a:t>. El</a:t>
                      </a:r>
                      <a:r>
                        <a:rPr b="0" lang="es" sz="1100" u="none" cap="none" strike="noStrike">
                          <a:solidFill>
                            <a:srgbClr val="3F3F3F"/>
                          </a:solidFill>
                          <a:latin typeface="Calibri"/>
                          <a:ea typeface="Calibri"/>
                          <a:cs typeface="Calibri"/>
                          <a:sym typeface="Calibri"/>
                        </a:rPr>
                        <a:t> rol del actor civil. Pretensión y sus presupuestos </a:t>
                      </a:r>
                      <a:endParaRPr sz="1100" u="none" cap="none" strike="noStrike"/>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s" sz="1100" u="none" cap="none" strike="noStrike">
                          <a:solidFill>
                            <a:srgbClr val="3F3F3F"/>
                          </a:solidFill>
                        </a:rPr>
                        <a:t>PPT o Prezi y classroom</a:t>
                      </a:r>
                      <a:endParaRPr sz="1100" u="none" cap="none" strike="noStrike"/>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r>
              <a:tr h="428000">
                <a:tc>
                  <a:txBody>
                    <a:bodyPr/>
                    <a:lstStyle/>
                    <a:p>
                      <a:pPr indent="0" lvl="0" marL="0" marR="0" rtl="0" algn="l">
                        <a:lnSpc>
                          <a:spcPct val="115000"/>
                        </a:lnSpc>
                        <a:spcBef>
                          <a:spcPts val="0"/>
                        </a:spcBef>
                        <a:spcAft>
                          <a:spcPts val="0"/>
                        </a:spcAft>
                        <a:buClr>
                          <a:srgbClr val="000000"/>
                        </a:buClr>
                        <a:buSzPts val="1100"/>
                        <a:buFont typeface="Arial"/>
                        <a:buNone/>
                      </a:pPr>
                      <a:r>
                        <a:rPr lang="es" sz="1100" u="none" cap="none" strike="noStrike">
                          <a:solidFill>
                            <a:srgbClr val="3F3F3F"/>
                          </a:solidFill>
                        </a:rPr>
                        <a:t>19:</a:t>
                      </a:r>
                      <a:r>
                        <a:rPr lang="es" sz="1100">
                          <a:solidFill>
                            <a:srgbClr val="3F3F3F"/>
                          </a:solidFill>
                        </a:rPr>
                        <a:t>15</a:t>
                      </a:r>
                      <a:r>
                        <a:rPr lang="es" sz="1100" u="none" cap="none" strike="noStrike">
                          <a:solidFill>
                            <a:srgbClr val="3F3F3F"/>
                          </a:solidFill>
                        </a:rPr>
                        <a:t> a 20:05 Exposición</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l">
                        <a:lnSpc>
                          <a:spcPct val="115000"/>
                        </a:lnSpc>
                        <a:spcBef>
                          <a:spcPts val="0"/>
                        </a:spcBef>
                        <a:spcAft>
                          <a:spcPts val="0"/>
                        </a:spcAft>
                        <a:buClr>
                          <a:srgbClr val="3F3F3F"/>
                        </a:buClr>
                        <a:buSzPts val="1100"/>
                        <a:buFont typeface="Calibri"/>
                        <a:buNone/>
                      </a:pPr>
                      <a:r>
                        <a:rPr b="0" lang="es" sz="1100" u="none" cap="none" strike="noStrike">
                          <a:solidFill>
                            <a:srgbClr val="3F3F3F"/>
                          </a:solidFill>
                          <a:latin typeface="Calibri"/>
                          <a:ea typeface="Calibri"/>
                          <a:cs typeface="Calibri"/>
                          <a:sym typeface="Calibri"/>
                        </a:rPr>
                        <a:t>La cuantificación de la pretensión civil en los casos de corrupción </a:t>
                      </a:r>
                      <a:endParaRPr sz="1100" u="none" cap="none" strike="noStrike"/>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s" sz="1100" u="none" cap="none" strike="noStrike">
                          <a:solidFill>
                            <a:srgbClr val="3F3F3F"/>
                          </a:solidFill>
                        </a:rPr>
                        <a:t>Lecturas y PPT o Prezi</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r>
              <a:tr h="390600">
                <a:tc>
                  <a:txBody>
                    <a:bodyPr/>
                    <a:lstStyle/>
                    <a:p>
                      <a:pPr indent="0" lvl="0" marL="0" marR="0" rtl="0" algn="l">
                        <a:lnSpc>
                          <a:spcPct val="115000"/>
                        </a:lnSpc>
                        <a:spcBef>
                          <a:spcPts val="0"/>
                        </a:spcBef>
                        <a:spcAft>
                          <a:spcPts val="0"/>
                        </a:spcAft>
                        <a:buClr>
                          <a:srgbClr val="000000"/>
                        </a:buClr>
                        <a:buSzPts val="1100"/>
                        <a:buFont typeface="Arial"/>
                        <a:buNone/>
                      </a:pPr>
                      <a:r>
                        <a:rPr lang="es" sz="1100" u="none" cap="none" strike="noStrike">
                          <a:solidFill>
                            <a:srgbClr val="3F3F3F"/>
                          </a:solidFill>
                        </a:rPr>
                        <a:t>20:05 a 20:45 Actividad práctica</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l">
                        <a:lnSpc>
                          <a:spcPct val="115000"/>
                        </a:lnSpc>
                        <a:spcBef>
                          <a:spcPts val="0"/>
                        </a:spcBef>
                        <a:spcAft>
                          <a:spcPts val="0"/>
                        </a:spcAft>
                        <a:buClr>
                          <a:srgbClr val="3F3F3F"/>
                        </a:buClr>
                        <a:buSzPts val="1100"/>
                        <a:buFont typeface="Calibri"/>
                        <a:buNone/>
                      </a:pPr>
                      <a:r>
                        <a:rPr lang="es" sz="1100" u="none" cap="none" strike="noStrike">
                          <a:solidFill>
                            <a:srgbClr val="3F3F3F"/>
                          </a:solidFill>
                        </a:rPr>
                        <a:t>Análisis de caso</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s" sz="1100" u="none" cap="none" strike="noStrike">
                          <a:solidFill>
                            <a:srgbClr val="3F3F3F"/>
                          </a:solidFill>
                        </a:rPr>
                        <a:t>Caso y PPT o Jamboard</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r>
              <a:tr h="390600">
                <a:tc>
                  <a:txBody>
                    <a:bodyPr/>
                    <a:lstStyle/>
                    <a:p>
                      <a:pPr indent="0" lvl="0" marL="0" marR="0" rtl="0" algn="l">
                        <a:lnSpc>
                          <a:spcPct val="115000"/>
                        </a:lnSpc>
                        <a:spcBef>
                          <a:spcPts val="0"/>
                        </a:spcBef>
                        <a:spcAft>
                          <a:spcPts val="0"/>
                        </a:spcAft>
                        <a:buClr>
                          <a:srgbClr val="000000"/>
                        </a:buClr>
                        <a:buSzPts val="1100"/>
                        <a:buFont typeface="Arial"/>
                        <a:buNone/>
                      </a:pPr>
                      <a:r>
                        <a:rPr lang="es" sz="1100" u="none" cap="none" strike="noStrike">
                          <a:solidFill>
                            <a:srgbClr val="3F3F3F"/>
                          </a:solidFill>
                        </a:rPr>
                        <a:t>20:45 a 21:00 Cierre </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34509"/>
                      </a:srgbClr>
                    </a:solidFill>
                  </a:tcPr>
                </a:tc>
                <a:tc>
                  <a:txBody>
                    <a:bodyPr/>
                    <a:lstStyle/>
                    <a:p>
                      <a:pPr indent="0" lvl="0" marL="0" marR="0" rtl="0" algn="l">
                        <a:lnSpc>
                          <a:spcPct val="115000"/>
                        </a:lnSpc>
                        <a:spcBef>
                          <a:spcPts val="0"/>
                        </a:spcBef>
                        <a:spcAft>
                          <a:spcPts val="0"/>
                        </a:spcAft>
                        <a:buClr>
                          <a:srgbClr val="3F3F3F"/>
                        </a:buClr>
                        <a:buSzPts val="1100"/>
                        <a:buFont typeface="Calibri"/>
                        <a:buNone/>
                      </a:pPr>
                      <a:r>
                        <a:rPr lang="es" sz="1100" u="none" cap="none" strike="noStrike">
                          <a:solidFill>
                            <a:srgbClr val="3F3F3F"/>
                          </a:solidFill>
                        </a:rPr>
                        <a:t>Principales conclusiones</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34509"/>
                      </a:srgbClr>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s" sz="1100" u="none" cap="none" strike="noStrike">
                          <a:solidFill>
                            <a:srgbClr val="3F3F3F"/>
                          </a:solidFill>
                        </a:rPr>
                        <a:t>PPT o Prezi</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34509"/>
                      </a:srgbClr>
                    </a:solidFill>
                  </a:tcPr>
                </a:tc>
              </a:tr>
            </a:tbl>
          </a:graphicData>
        </a:graphic>
      </p:graphicFrame>
      <p:sp>
        <p:nvSpPr>
          <p:cNvPr id="205" name="Google Shape;205;p29"/>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06" name="Google Shape;206;p29"/>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207" name="Google Shape;207;p29"/>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208" name="Google Shape;208;p29"/>
          <p:cNvPicPr preferRelativeResize="0"/>
          <p:nvPr/>
        </p:nvPicPr>
        <p:blipFill rotWithShape="1">
          <a:blip r:embed="rId5">
            <a:alphaModFix/>
          </a:blip>
          <a:srcRect b="0" l="0" r="0" t="0"/>
          <a:stretch/>
        </p:blipFill>
        <p:spPr>
          <a:xfrm>
            <a:off x="1465612" y="198380"/>
            <a:ext cx="1627465" cy="296290"/>
          </a:xfrm>
          <a:prstGeom prst="rect">
            <a:avLst/>
          </a:prstGeom>
          <a:noFill/>
          <a:ln>
            <a:noFill/>
          </a:ln>
        </p:spPr>
      </p:pic>
      <p:sp>
        <p:nvSpPr>
          <p:cNvPr id="209" name="Google Shape;209;p29"/>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30"/>
          <p:cNvSpPr/>
          <p:nvPr/>
        </p:nvSpPr>
        <p:spPr>
          <a:xfrm>
            <a:off x="7280983" y="0"/>
            <a:ext cx="1863017" cy="5143500"/>
          </a:xfrm>
          <a:custGeom>
            <a:rect b="b" l="l" r="r" t="t"/>
            <a:pathLst>
              <a:path extrusionOk="0" h="6858000" w="2632012">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450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5" name="Google Shape;215;p30"/>
          <p:cNvSpPr txBox="1"/>
          <p:nvPr>
            <p:ph type="title"/>
          </p:nvPr>
        </p:nvSpPr>
        <p:spPr>
          <a:xfrm>
            <a:off x="814579" y="560102"/>
            <a:ext cx="6677700" cy="998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s"/>
              <a:t>Acción civil (arts. 11-15 CPP)</a:t>
            </a:r>
            <a:endParaRPr/>
          </a:p>
        </p:txBody>
      </p:sp>
      <p:sp>
        <p:nvSpPr>
          <p:cNvPr id="216" name="Google Shape;216;p30"/>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17" name="Google Shape;217;p30"/>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218" name="Google Shape;218;p30"/>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219" name="Google Shape;219;p30"/>
          <p:cNvPicPr preferRelativeResize="0"/>
          <p:nvPr/>
        </p:nvPicPr>
        <p:blipFill rotWithShape="1">
          <a:blip r:embed="rId5">
            <a:alphaModFix/>
          </a:blip>
          <a:srcRect b="0" l="0" r="0" t="0"/>
          <a:stretch/>
        </p:blipFill>
        <p:spPr>
          <a:xfrm>
            <a:off x="1465612" y="198380"/>
            <a:ext cx="1627465" cy="296290"/>
          </a:xfrm>
          <a:prstGeom prst="rect">
            <a:avLst/>
          </a:prstGeom>
          <a:noFill/>
          <a:ln>
            <a:noFill/>
          </a:ln>
        </p:spPr>
      </p:pic>
      <p:sp>
        <p:nvSpPr>
          <p:cNvPr id="220" name="Google Shape;220;p30"/>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grpSp>
        <p:nvGrpSpPr>
          <p:cNvPr id="221" name="Google Shape;221;p30"/>
          <p:cNvGrpSpPr/>
          <p:nvPr/>
        </p:nvGrpSpPr>
        <p:grpSpPr>
          <a:xfrm>
            <a:off x="814572" y="4339445"/>
            <a:ext cx="6575817" cy="710231"/>
            <a:chOff x="1593000" y="2322568"/>
            <a:chExt cx="5957975" cy="643500"/>
          </a:xfrm>
        </p:grpSpPr>
        <p:sp>
          <p:nvSpPr>
            <p:cNvPr id="222" name="Google Shape;222;p3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p:nvPr/>
          </p:nvSpPr>
          <p:spPr>
            <a:xfrm flipH="1">
              <a:off x="2283025" y="2322575"/>
              <a:ext cx="1844400" cy="6426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0"/>
            <p:cNvSpPr/>
            <p:nvPr/>
          </p:nvSpPr>
          <p:spPr>
            <a:xfrm rot="-5400000">
              <a:off x="3501574" y="1934671"/>
              <a:ext cx="643356" cy="1419149"/>
            </a:xfrm>
            <a:prstGeom prst="flowChartOffpageConnector">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a:solidFill>
                    <a:srgbClr val="FFFFFF"/>
                  </a:solidFill>
                  <a:latin typeface="Roboto Medium"/>
                  <a:ea typeface="Roboto Medium"/>
                  <a:cs typeface="Roboto Medium"/>
                  <a:sym typeface="Roboto Medium"/>
                </a:rPr>
                <a:t>Causa de pedir</a:t>
              </a:r>
              <a:endParaRPr>
                <a:solidFill>
                  <a:srgbClr val="FFFFFF"/>
                </a:solidFill>
                <a:latin typeface="Roboto"/>
                <a:ea typeface="Roboto"/>
                <a:cs typeface="Roboto"/>
                <a:sym typeface="Roboto"/>
              </a:endParaRPr>
            </a:p>
          </p:txBody>
        </p:sp>
        <p:sp>
          <p:nvSpPr>
            <p:cNvPr id="226" name="Google Shape;226;p30"/>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0"/>
            <p:cNvSpPr/>
            <p:nvPr/>
          </p:nvSpPr>
          <p:spPr>
            <a:xfrm>
              <a:off x="1593000" y="2322575"/>
              <a:ext cx="690000" cy="642600"/>
            </a:xfrm>
            <a:prstGeom prst="rect">
              <a:avLst/>
            </a:prstGeom>
            <a:solidFill>
              <a:srgbClr val="0C81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228" name="Google Shape;228;p3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B7140"/>
                </a:buClr>
                <a:buSzPts val="1100"/>
                <a:buFont typeface="Roboto"/>
                <a:buChar char="●"/>
              </a:pPr>
              <a:r>
                <a:rPr lang="es" sz="1100">
                  <a:solidFill>
                    <a:srgbClr val="0B7140"/>
                  </a:solidFill>
                  <a:latin typeface="Roboto"/>
                  <a:ea typeface="Roboto"/>
                  <a:cs typeface="Roboto"/>
                  <a:sym typeface="Roboto"/>
                </a:rPr>
                <a:t>Conducta dañosa y vínculo</a:t>
              </a:r>
              <a:endParaRPr sz="1100">
                <a:solidFill>
                  <a:srgbClr val="0B7140"/>
                </a:solidFill>
                <a:latin typeface="Roboto"/>
                <a:ea typeface="Roboto"/>
                <a:cs typeface="Roboto"/>
                <a:sym typeface="Roboto"/>
              </a:endParaRPr>
            </a:p>
          </p:txBody>
        </p:sp>
      </p:grpSp>
      <p:grpSp>
        <p:nvGrpSpPr>
          <p:cNvPr id="229" name="Google Shape;229;p30"/>
          <p:cNvGrpSpPr/>
          <p:nvPr/>
        </p:nvGrpSpPr>
        <p:grpSpPr>
          <a:xfrm>
            <a:off x="814572" y="3616646"/>
            <a:ext cx="6575817" cy="710231"/>
            <a:chOff x="1593000" y="2322568"/>
            <a:chExt cx="5957975" cy="643500"/>
          </a:xfrm>
        </p:grpSpPr>
        <p:sp>
          <p:nvSpPr>
            <p:cNvPr id="230" name="Google Shape;230;p3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0"/>
            <p:cNvSpPr/>
            <p:nvPr/>
          </p:nvSpPr>
          <p:spPr>
            <a:xfrm flipH="1">
              <a:off x="2283025" y="2322575"/>
              <a:ext cx="1844400" cy="6426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0"/>
            <p:cNvSpPr/>
            <p:nvPr/>
          </p:nvSpPr>
          <p:spPr>
            <a:xfrm rot="-5400000">
              <a:off x="3501574" y="1934671"/>
              <a:ext cx="643356" cy="1419149"/>
            </a:xfrm>
            <a:prstGeom prst="flowChartOffpageConnector">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0"/>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500">
                  <a:solidFill>
                    <a:srgbClr val="FFFFFF"/>
                  </a:solidFill>
                  <a:latin typeface="Roboto Medium"/>
                  <a:ea typeface="Roboto Medium"/>
                  <a:cs typeface="Roboto Medium"/>
                  <a:sym typeface="Roboto Medium"/>
                </a:rPr>
                <a:t>Petición</a:t>
              </a:r>
              <a:endParaRPr sz="1500">
                <a:solidFill>
                  <a:srgbClr val="FFFFFF"/>
                </a:solidFill>
                <a:latin typeface="Roboto"/>
                <a:ea typeface="Roboto"/>
                <a:cs typeface="Roboto"/>
                <a:sym typeface="Roboto"/>
              </a:endParaRPr>
            </a:p>
          </p:txBody>
        </p:sp>
        <p:sp>
          <p:nvSpPr>
            <p:cNvPr id="234" name="Google Shape;234;p30"/>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0"/>
            <p:cNvSpPr/>
            <p:nvPr/>
          </p:nvSpPr>
          <p:spPr>
            <a:xfrm>
              <a:off x="1593000" y="2322575"/>
              <a:ext cx="690000" cy="642600"/>
            </a:xfrm>
            <a:prstGeom prst="rect">
              <a:avLst/>
            </a:prstGeom>
            <a:solidFill>
              <a:srgbClr val="0C81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236" name="Google Shape;236;p3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B7140"/>
                </a:buClr>
                <a:buSzPts val="1100"/>
                <a:buFont typeface="Roboto"/>
                <a:buChar char="●"/>
              </a:pPr>
              <a:r>
                <a:rPr lang="es" sz="1100">
                  <a:solidFill>
                    <a:srgbClr val="0B7140"/>
                  </a:solidFill>
                  <a:latin typeface="Roboto"/>
                  <a:ea typeface="Roboto"/>
                  <a:cs typeface="Roboto"/>
                  <a:sym typeface="Roboto"/>
                </a:rPr>
                <a:t>Acción de condena pura </a:t>
              </a:r>
              <a:endParaRPr sz="1100">
                <a:solidFill>
                  <a:srgbClr val="0B7140"/>
                </a:solidFill>
                <a:latin typeface="Roboto"/>
                <a:ea typeface="Roboto"/>
                <a:cs typeface="Roboto"/>
                <a:sym typeface="Roboto"/>
              </a:endParaRPr>
            </a:p>
            <a:p>
              <a:pPr indent="-298450" lvl="0" marL="457200" rtl="0" algn="l">
                <a:lnSpc>
                  <a:spcPct val="115000"/>
                </a:lnSpc>
                <a:spcBef>
                  <a:spcPts val="0"/>
                </a:spcBef>
                <a:spcAft>
                  <a:spcPts val="0"/>
                </a:spcAft>
                <a:buClr>
                  <a:srgbClr val="0B7140"/>
                </a:buClr>
                <a:buSzPts val="1100"/>
                <a:buFont typeface="Roboto"/>
                <a:buChar char="●"/>
              </a:pPr>
              <a:r>
                <a:rPr lang="es" sz="1100">
                  <a:solidFill>
                    <a:srgbClr val="0B7140"/>
                  </a:solidFill>
                  <a:latin typeface="Roboto"/>
                  <a:ea typeface="Roboto"/>
                  <a:cs typeface="Roboto"/>
                  <a:sym typeface="Roboto"/>
                </a:rPr>
                <a:t>Restitución, reparación, indemnización</a:t>
              </a:r>
              <a:endParaRPr sz="1100">
                <a:solidFill>
                  <a:srgbClr val="0B7140"/>
                </a:solidFill>
                <a:latin typeface="Roboto"/>
                <a:ea typeface="Roboto"/>
                <a:cs typeface="Roboto"/>
                <a:sym typeface="Roboto"/>
              </a:endParaRPr>
            </a:p>
          </p:txBody>
        </p:sp>
      </p:grpSp>
      <p:grpSp>
        <p:nvGrpSpPr>
          <p:cNvPr id="237" name="Google Shape;237;p30"/>
          <p:cNvGrpSpPr/>
          <p:nvPr/>
        </p:nvGrpSpPr>
        <p:grpSpPr>
          <a:xfrm>
            <a:off x="814572" y="2893819"/>
            <a:ext cx="6575817" cy="710231"/>
            <a:chOff x="1593000" y="2322568"/>
            <a:chExt cx="5957975" cy="643500"/>
          </a:xfrm>
        </p:grpSpPr>
        <p:sp>
          <p:nvSpPr>
            <p:cNvPr id="238" name="Google Shape;238;p3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0"/>
            <p:cNvSpPr/>
            <p:nvPr/>
          </p:nvSpPr>
          <p:spPr>
            <a:xfrm flipH="1">
              <a:off x="2283025" y="2322575"/>
              <a:ext cx="1844400" cy="6426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0"/>
            <p:cNvSpPr/>
            <p:nvPr/>
          </p:nvSpPr>
          <p:spPr>
            <a:xfrm rot="-5400000">
              <a:off x="3501574" y="1934671"/>
              <a:ext cx="643356" cy="1419149"/>
            </a:xfrm>
            <a:prstGeom prst="flowChartOffpageConnector">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0"/>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500">
                  <a:solidFill>
                    <a:srgbClr val="FFFFFF"/>
                  </a:solidFill>
                  <a:latin typeface="Roboto Medium"/>
                  <a:ea typeface="Roboto Medium"/>
                  <a:cs typeface="Roboto Medium"/>
                  <a:sym typeface="Roboto Medium"/>
                </a:rPr>
                <a:t>Legitimación pasiva</a:t>
              </a:r>
              <a:endParaRPr sz="1500">
                <a:solidFill>
                  <a:srgbClr val="FFFFFF"/>
                </a:solidFill>
                <a:latin typeface="Roboto"/>
                <a:ea typeface="Roboto"/>
                <a:cs typeface="Roboto"/>
                <a:sym typeface="Roboto"/>
              </a:endParaRPr>
            </a:p>
          </p:txBody>
        </p:sp>
        <p:sp>
          <p:nvSpPr>
            <p:cNvPr id="242" name="Google Shape;242;p30"/>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0"/>
            <p:cNvSpPr/>
            <p:nvPr/>
          </p:nvSpPr>
          <p:spPr>
            <a:xfrm>
              <a:off x="1593000" y="2322575"/>
              <a:ext cx="690000" cy="642600"/>
            </a:xfrm>
            <a:prstGeom prst="rect">
              <a:avLst/>
            </a:prstGeom>
            <a:solidFill>
              <a:srgbClr val="0C81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244" name="Google Shape;244;p3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B7140"/>
                </a:buClr>
                <a:buSzPts val="1100"/>
                <a:buFont typeface="Roboto"/>
                <a:buChar char="●"/>
              </a:pPr>
              <a:r>
                <a:rPr lang="es" sz="1100">
                  <a:solidFill>
                    <a:srgbClr val="0B7140"/>
                  </a:solidFill>
                  <a:latin typeface="Roboto"/>
                  <a:ea typeface="Roboto"/>
                  <a:cs typeface="Roboto"/>
                  <a:sym typeface="Roboto"/>
                </a:rPr>
                <a:t>Intervinientes en el delito, aseguradora, persona jurídica y tercero civil</a:t>
              </a:r>
              <a:endParaRPr sz="1100">
                <a:solidFill>
                  <a:srgbClr val="0B7140"/>
                </a:solidFill>
                <a:latin typeface="Roboto"/>
                <a:ea typeface="Roboto"/>
                <a:cs typeface="Roboto"/>
                <a:sym typeface="Roboto"/>
              </a:endParaRPr>
            </a:p>
          </p:txBody>
        </p:sp>
      </p:grpSp>
      <p:grpSp>
        <p:nvGrpSpPr>
          <p:cNvPr id="245" name="Google Shape;245;p30"/>
          <p:cNvGrpSpPr/>
          <p:nvPr/>
        </p:nvGrpSpPr>
        <p:grpSpPr>
          <a:xfrm>
            <a:off x="814572" y="2171029"/>
            <a:ext cx="6575817" cy="710231"/>
            <a:chOff x="1593000" y="2322568"/>
            <a:chExt cx="5957975" cy="643500"/>
          </a:xfrm>
        </p:grpSpPr>
        <p:sp>
          <p:nvSpPr>
            <p:cNvPr id="246" name="Google Shape;246;p3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0"/>
            <p:cNvSpPr/>
            <p:nvPr/>
          </p:nvSpPr>
          <p:spPr>
            <a:xfrm flipH="1">
              <a:off x="2283025" y="2322575"/>
              <a:ext cx="1844400" cy="6426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0"/>
            <p:cNvSpPr/>
            <p:nvPr/>
          </p:nvSpPr>
          <p:spPr>
            <a:xfrm rot="-5400000">
              <a:off x="3501574" y="1934671"/>
              <a:ext cx="643356" cy="1419149"/>
            </a:xfrm>
            <a:prstGeom prst="flowChartOffpageConnector">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0"/>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500">
                  <a:solidFill>
                    <a:srgbClr val="FFFFFF"/>
                  </a:solidFill>
                  <a:latin typeface="Roboto Medium"/>
                  <a:ea typeface="Roboto Medium"/>
                  <a:cs typeface="Roboto Medium"/>
                  <a:sym typeface="Roboto Medium"/>
                </a:rPr>
                <a:t>Legitimación activa</a:t>
              </a:r>
              <a:endParaRPr sz="1500">
                <a:solidFill>
                  <a:srgbClr val="FFFFFF"/>
                </a:solidFill>
                <a:latin typeface="Roboto"/>
                <a:ea typeface="Roboto"/>
                <a:cs typeface="Roboto"/>
                <a:sym typeface="Roboto"/>
              </a:endParaRPr>
            </a:p>
          </p:txBody>
        </p:sp>
        <p:sp>
          <p:nvSpPr>
            <p:cNvPr id="250" name="Google Shape;250;p30"/>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0"/>
            <p:cNvSpPr/>
            <p:nvPr/>
          </p:nvSpPr>
          <p:spPr>
            <a:xfrm>
              <a:off x="1593000" y="2322575"/>
              <a:ext cx="690000" cy="642600"/>
            </a:xfrm>
            <a:prstGeom prst="rect">
              <a:avLst/>
            </a:prstGeom>
            <a:solidFill>
              <a:srgbClr val="0C81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252" name="Google Shape;252;p3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1200"/>
                </a:spcBef>
                <a:spcAft>
                  <a:spcPts val="0"/>
                </a:spcAft>
                <a:buClr>
                  <a:srgbClr val="0B7140"/>
                </a:buClr>
                <a:buSzPts val="1100"/>
                <a:buFont typeface="Roboto"/>
                <a:buChar char="●"/>
              </a:pPr>
              <a:r>
                <a:rPr lang="es" sz="1100">
                  <a:solidFill>
                    <a:srgbClr val="242852"/>
                  </a:solidFill>
                  <a:latin typeface="Roboto"/>
                  <a:ea typeface="Roboto"/>
                  <a:cs typeface="Roboto"/>
                  <a:sym typeface="Roboto"/>
                </a:rPr>
                <a:t>Perjudicado por el delito</a:t>
              </a:r>
              <a:endParaRPr sz="1100">
                <a:solidFill>
                  <a:srgbClr val="242852"/>
                </a:solidFill>
                <a:latin typeface="Roboto"/>
                <a:ea typeface="Roboto"/>
                <a:cs typeface="Roboto"/>
                <a:sym typeface="Roboto"/>
              </a:endParaRPr>
            </a:p>
            <a:p>
              <a:pPr indent="-298450" lvl="0" marL="457200" rtl="0" algn="l">
                <a:lnSpc>
                  <a:spcPct val="115000"/>
                </a:lnSpc>
                <a:spcBef>
                  <a:spcPts val="0"/>
                </a:spcBef>
                <a:spcAft>
                  <a:spcPts val="0"/>
                </a:spcAft>
                <a:buClr>
                  <a:srgbClr val="0B7140"/>
                </a:buClr>
                <a:buSzPts val="1100"/>
                <a:buFont typeface="Roboto"/>
                <a:buChar char="●"/>
              </a:pPr>
              <a:r>
                <a:rPr lang="es" sz="1100">
                  <a:solidFill>
                    <a:srgbClr val="242852"/>
                  </a:solidFill>
                  <a:latin typeface="Roboto"/>
                  <a:ea typeface="Roboto"/>
                  <a:cs typeface="Roboto"/>
                  <a:sym typeface="Roboto"/>
                </a:rPr>
                <a:t>MP legitimación por sustitución</a:t>
              </a:r>
              <a:endParaRPr sz="1100">
                <a:solidFill>
                  <a:srgbClr val="0B7140"/>
                </a:solidFill>
                <a:latin typeface="Roboto"/>
                <a:ea typeface="Roboto"/>
                <a:cs typeface="Roboto"/>
                <a:sym typeface="Roboto"/>
              </a:endParaRPr>
            </a:p>
          </p:txBody>
        </p:sp>
      </p:grpSp>
      <p:grpSp>
        <p:nvGrpSpPr>
          <p:cNvPr id="253" name="Google Shape;253;p30"/>
          <p:cNvGrpSpPr/>
          <p:nvPr/>
        </p:nvGrpSpPr>
        <p:grpSpPr>
          <a:xfrm>
            <a:off x="814572" y="1448222"/>
            <a:ext cx="6575817" cy="710231"/>
            <a:chOff x="1593000" y="2322568"/>
            <a:chExt cx="5957975" cy="643500"/>
          </a:xfrm>
        </p:grpSpPr>
        <p:sp>
          <p:nvSpPr>
            <p:cNvPr id="254" name="Google Shape;254;p3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0"/>
            <p:cNvSpPr/>
            <p:nvPr/>
          </p:nvSpPr>
          <p:spPr>
            <a:xfrm flipH="1">
              <a:off x="2283025" y="2322575"/>
              <a:ext cx="1844400" cy="642600"/>
            </a:xfrm>
            <a:prstGeom prst="rect">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0"/>
            <p:cNvSpPr/>
            <p:nvPr/>
          </p:nvSpPr>
          <p:spPr>
            <a:xfrm rot="-5400000">
              <a:off x="3501574" y="1934671"/>
              <a:ext cx="643356" cy="1419149"/>
            </a:xfrm>
            <a:prstGeom prst="flowChartOffpageConnector">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0"/>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500">
                  <a:solidFill>
                    <a:srgbClr val="FFFFFF"/>
                  </a:solidFill>
                  <a:latin typeface="Roboto Medium"/>
                  <a:ea typeface="Roboto Medium"/>
                  <a:cs typeface="Roboto Medium"/>
                  <a:sym typeface="Roboto Medium"/>
                </a:rPr>
                <a:t>Concepto</a:t>
              </a:r>
              <a:endParaRPr sz="1500">
                <a:solidFill>
                  <a:srgbClr val="FFFFFF"/>
                </a:solidFill>
                <a:latin typeface="Roboto"/>
                <a:ea typeface="Roboto"/>
                <a:cs typeface="Roboto"/>
                <a:sym typeface="Roboto"/>
              </a:endParaRPr>
            </a:p>
          </p:txBody>
        </p:sp>
        <p:sp>
          <p:nvSpPr>
            <p:cNvPr id="258" name="Google Shape;258;p30"/>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0"/>
            <p:cNvSpPr/>
            <p:nvPr/>
          </p:nvSpPr>
          <p:spPr>
            <a:xfrm>
              <a:off x="1593000" y="2322575"/>
              <a:ext cx="690000" cy="642600"/>
            </a:xfrm>
            <a:prstGeom prst="rect">
              <a:avLst/>
            </a:prstGeom>
            <a:solidFill>
              <a:srgbClr val="0C81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260" name="Google Shape;260;p3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1200"/>
                </a:spcBef>
                <a:spcAft>
                  <a:spcPts val="0"/>
                </a:spcAft>
                <a:buClr>
                  <a:srgbClr val="0B7140"/>
                </a:buClr>
                <a:buSzPts val="1100"/>
                <a:buFont typeface="Calibri"/>
                <a:buChar char="●"/>
              </a:pPr>
              <a:r>
                <a:rPr lang="es" sz="1100">
                  <a:solidFill>
                    <a:srgbClr val="242852"/>
                  </a:solidFill>
                  <a:latin typeface="Calibri"/>
                  <a:ea typeface="Calibri"/>
                  <a:cs typeface="Calibri"/>
                  <a:sym typeface="Calibri"/>
                </a:rPr>
                <a:t>Ex danno, no ex delito</a:t>
              </a:r>
              <a:endParaRPr sz="1100">
                <a:solidFill>
                  <a:srgbClr val="242852"/>
                </a:solidFill>
                <a:latin typeface="Calibri"/>
                <a:ea typeface="Calibri"/>
                <a:cs typeface="Calibri"/>
                <a:sym typeface="Calibri"/>
              </a:endParaRPr>
            </a:p>
            <a:p>
              <a:pPr indent="-298450" lvl="0" marL="457200" rtl="0" algn="l">
                <a:lnSpc>
                  <a:spcPct val="115000"/>
                </a:lnSpc>
                <a:spcBef>
                  <a:spcPts val="0"/>
                </a:spcBef>
                <a:spcAft>
                  <a:spcPts val="0"/>
                </a:spcAft>
                <a:buClr>
                  <a:srgbClr val="0B7140"/>
                </a:buClr>
                <a:buSzPts val="1100"/>
                <a:buFont typeface="Calibri"/>
                <a:buChar char="●"/>
              </a:pPr>
              <a:r>
                <a:rPr lang="es" sz="1100">
                  <a:solidFill>
                    <a:srgbClr val="242852"/>
                  </a:solidFill>
                  <a:latin typeface="Calibri"/>
                  <a:ea typeface="Calibri"/>
                  <a:cs typeface="Calibri"/>
                  <a:sym typeface="Calibri"/>
                </a:rPr>
                <a:t>Disponible</a:t>
              </a:r>
              <a:endParaRPr sz="1100">
                <a:solidFill>
                  <a:srgbClr val="242852"/>
                </a:solidFill>
                <a:latin typeface="Calibri"/>
                <a:ea typeface="Calibri"/>
                <a:cs typeface="Calibri"/>
                <a:sym typeface="Calibri"/>
              </a:endParaRPr>
            </a:p>
            <a:p>
              <a:pPr indent="-298450" lvl="0" marL="457200" rtl="0" algn="l">
                <a:lnSpc>
                  <a:spcPct val="115000"/>
                </a:lnSpc>
                <a:spcBef>
                  <a:spcPts val="0"/>
                </a:spcBef>
                <a:spcAft>
                  <a:spcPts val="0"/>
                </a:spcAft>
                <a:buClr>
                  <a:srgbClr val="0B7140"/>
                </a:buClr>
                <a:buSzPts val="1100"/>
                <a:buFont typeface="Roboto"/>
                <a:buChar char="●"/>
              </a:pPr>
              <a:r>
                <a:rPr lang="es" sz="1100">
                  <a:solidFill>
                    <a:srgbClr val="242852"/>
                  </a:solidFill>
                  <a:latin typeface="Calibri"/>
                  <a:ea typeface="Calibri"/>
                  <a:cs typeface="Calibri"/>
                  <a:sym typeface="Calibri"/>
                </a:rPr>
                <a:t>Independencia de la acción penal</a:t>
              </a:r>
              <a:r>
                <a:rPr lang="es" sz="1100">
                  <a:solidFill>
                    <a:srgbClr val="0B7140"/>
                  </a:solidFill>
                  <a:latin typeface="Calibri"/>
                  <a:ea typeface="Calibri"/>
                  <a:cs typeface="Calibri"/>
                  <a:sym typeface="Calibri"/>
                </a:rPr>
                <a:t> </a:t>
              </a:r>
              <a:endParaRPr sz="1100">
                <a:solidFill>
                  <a:srgbClr val="0B7140"/>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3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6" name="Google Shape;266;p31"/>
          <p:cNvSpPr/>
          <p:nvPr/>
        </p:nvSpPr>
        <p:spPr>
          <a:xfrm>
            <a:off x="7280984" y="0"/>
            <a:ext cx="1862148" cy="5143500"/>
          </a:xfrm>
          <a:custGeom>
            <a:rect b="b" l="l" r="r" t="t"/>
            <a:pathLst>
              <a:path extrusionOk="0" h="6858000" w="2632012">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45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7" name="Google Shape;267;p31"/>
          <p:cNvSpPr txBox="1"/>
          <p:nvPr>
            <p:ph type="title"/>
          </p:nvPr>
        </p:nvSpPr>
        <p:spPr>
          <a:xfrm>
            <a:off x="852779" y="587827"/>
            <a:ext cx="6677700" cy="998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0" lang="es" cap="none">
                <a:latin typeface="Calibri"/>
                <a:ea typeface="Calibri"/>
                <a:cs typeface="Calibri"/>
                <a:sym typeface="Calibri"/>
              </a:rPr>
              <a:t>El objeto </a:t>
            </a:r>
            <a:r>
              <a:rPr lang="es"/>
              <a:t>c</a:t>
            </a:r>
            <a:r>
              <a:rPr b="0" lang="es" cap="none">
                <a:latin typeface="Calibri"/>
                <a:ea typeface="Calibri"/>
                <a:cs typeface="Calibri"/>
                <a:sym typeface="Calibri"/>
              </a:rPr>
              <a:t>ivil en el proceso penal</a:t>
            </a:r>
            <a:endParaRPr/>
          </a:p>
        </p:txBody>
      </p:sp>
      <p:sp>
        <p:nvSpPr>
          <p:cNvPr id="268" name="Google Shape;268;p31"/>
          <p:cNvSpPr txBox="1"/>
          <p:nvPr>
            <p:ph idx="1" type="body"/>
          </p:nvPr>
        </p:nvSpPr>
        <p:spPr>
          <a:xfrm>
            <a:off x="852775" y="1585925"/>
            <a:ext cx="4072200" cy="3352200"/>
          </a:xfrm>
          <a:prstGeom prst="rect">
            <a:avLst/>
          </a:prstGeom>
          <a:noFill/>
          <a:ln>
            <a:noFill/>
          </a:ln>
        </p:spPr>
        <p:txBody>
          <a:bodyPr anchorCtr="0" anchor="t" bIns="34275" lIns="68575" spcFirstLastPara="1" rIns="68575" wrap="square" tIns="34275">
            <a:normAutofit fontScale="92500" lnSpcReduction="20000"/>
          </a:bodyPr>
          <a:lstStyle/>
          <a:p>
            <a:pPr indent="-170656" lvl="0" marL="177800" rtl="0" algn="l">
              <a:lnSpc>
                <a:spcPct val="90000"/>
              </a:lnSpc>
              <a:spcBef>
                <a:spcPts val="0"/>
              </a:spcBef>
              <a:spcAft>
                <a:spcPts val="0"/>
              </a:spcAft>
              <a:buClr>
                <a:schemeClr val="dk1"/>
              </a:buClr>
              <a:buSzPct val="100000"/>
              <a:buChar char="•"/>
            </a:pPr>
            <a:r>
              <a:rPr lang="es" sz="1608"/>
              <a:t>El objeto del proceso penal</a:t>
            </a:r>
            <a:endParaRPr sz="2208"/>
          </a:p>
          <a:p>
            <a:pPr indent="-170656" lvl="1" marL="520700" rtl="0" algn="l">
              <a:lnSpc>
                <a:spcPct val="90000"/>
              </a:lnSpc>
              <a:spcBef>
                <a:spcPts val="400"/>
              </a:spcBef>
              <a:spcAft>
                <a:spcPts val="0"/>
              </a:spcAft>
              <a:buClr>
                <a:schemeClr val="dk1"/>
              </a:buClr>
              <a:buSzPct val="100000"/>
              <a:buChar char="•"/>
            </a:pPr>
            <a:r>
              <a:rPr lang="es" sz="1608"/>
              <a:t>Objeto penal</a:t>
            </a:r>
            <a:endParaRPr sz="1908"/>
          </a:p>
          <a:p>
            <a:pPr indent="-170656" lvl="1" marL="520700" rtl="0" algn="l">
              <a:lnSpc>
                <a:spcPct val="90000"/>
              </a:lnSpc>
              <a:spcBef>
                <a:spcPts val="400"/>
              </a:spcBef>
              <a:spcAft>
                <a:spcPts val="0"/>
              </a:spcAft>
              <a:buClr>
                <a:schemeClr val="dk1"/>
              </a:buClr>
              <a:buSzPct val="100000"/>
              <a:buChar char="•"/>
            </a:pPr>
            <a:r>
              <a:rPr lang="es" sz="1608"/>
              <a:t>Objeto civil </a:t>
            </a:r>
            <a:r>
              <a:rPr i="1" lang="es" sz="1608"/>
              <a:t>ex delito</a:t>
            </a:r>
            <a:endParaRPr sz="1908"/>
          </a:p>
          <a:p>
            <a:pPr indent="-170656" lvl="0" marL="177800" rtl="0" algn="l">
              <a:lnSpc>
                <a:spcPct val="90000"/>
              </a:lnSpc>
              <a:spcBef>
                <a:spcPts val="800"/>
              </a:spcBef>
              <a:spcAft>
                <a:spcPts val="0"/>
              </a:spcAft>
              <a:buClr>
                <a:schemeClr val="dk1"/>
              </a:buClr>
              <a:buSzPct val="100000"/>
              <a:buChar char="•"/>
            </a:pPr>
            <a:r>
              <a:rPr lang="es" sz="1608"/>
              <a:t>La pretensión civil (elementos)</a:t>
            </a:r>
            <a:endParaRPr sz="2208"/>
          </a:p>
          <a:p>
            <a:pPr indent="-170656" lvl="1" marL="520700" rtl="0" algn="l">
              <a:lnSpc>
                <a:spcPct val="90000"/>
              </a:lnSpc>
              <a:spcBef>
                <a:spcPts val="400"/>
              </a:spcBef>
              <a:spcAft>
                <a:spcPts val="0"/>
              </a:spcAft>
              <a:buClr>
                <a:schemeClr val="dk1"/>
              </a:buClr>
              <a:buSzPct val="100000"/>
              <a:buChar char="•"/>
            </a:pPr>
            <a:r>
              <a:rPr lang="es" sz="1608"/>
              <a:t>Subjetivos</a:t>
            </a:r>
            <a:endParaRPr sz="1608"/>
          </a:p>
          <a:p>
            <a:pPr indent="-259556" lvl="2" marL="1028700" rtl="0" algn="l">
              <a:lnSpc>
                <a:spcPct val="90000"/>
              </a:lnSpc>
              <a:spcBef>
                <a:spcPts val="400"/>
              </a:spcBef>
              <a:spcAft>
                <a:spcPts val="0"/>
              </a:spcAft>
              <a:buSzPct val="100000"/>
              <a:buChar char="•"/>
            </a:pPr>
            <a:r>
              <a:rPr lang="es" sz="1608"/>
              <a:t>Juez penal</a:t>
            </a:r>
            <a:endParaRPr sz="1608"/>
          </a:p>
          <a:p>
            <a:pPr indent="-253682" lvl="2" marL="1028700" rtl="0" algn="l">
              <a:lnSpc>
                <a:spcPct val="90000"/>
              </a:lnSpc>
              <a:spcBef>
                <a:spcPts val="400"/>
              </a:spcBef>
              <a:spcAft>
                <a:spcPts val="0"/>
              </a:spcAft>
              <a:buSzPct val="93781"/>
              <a:buChar char="•"/>
            </a:pPr>
            <a:r>
              <a:rPr lang="es" sz="1608"/>
              <a:t>Actor civil o fiscal </a:t>
            </a:r>
            <a:endParaRPr sz="1608"/>
          </a:p>
          <a:p>
            <a:pPr indent="-253682" lvl="2" marL="1028700" rtl="0" algn="l">
              <a:lnSpc>
                <a:spcPct val="90000"/>
              </a:lnSpc>
              <a:spcBef>
                <a:spcPts val="400"/>
              </a:spcBef>
              <a:spcAft>
                <a:spcPts val="0"/>
              </a:spcAft>
              <a:buSzPct val="93781"/>
              <a:buChar char="•"/>
            </a:pPr>
            <a:r>
              <a:rPr lang="es" sz="1608"/>
              <a:t>Responsables civiles</a:t>
            </a:r>
            <a:endParaRPr sz="1608"/>
          </a:p>
          <a:p>
            <a:pPr indent="-170656" lvl="1" marL="520700" rtl="0" algn="l">
              <a:lnSpc>
                <a:spcPct val="90000"/>
              </a:lnSpc>
              <a:spcBef>
                <a:spcPts val="400"/>
              </a:spcBef>
              <a:spcAft>
                <a:spcPts val="0"/>
              </a:spcAft>
              <a:buSzPct val="100000"/>
              <a:buChar char="•"/>
            </a:pPr>
            <a:r>
              <a:rPr lang="es" sz="1608"/>
              <a:t>Objetivos</a:t>
            </a:r>
            <a:endParaRPr sz="1608"/>
          </a:p>
          <a:p>
            <a:pPr indent="-259556" lvl="2" marL="1028700" rtl="0" algn="l">
              <a:lnSpc>
                <a:spcPct val="90000"/>
              </a:lnSpc>
              <a:spcBef>
                <a:spcPts val="400"/>
              </a:spcBef>
              <a:spcAft>
                <a:spcPts val="0"/>
              </a:spcAft>
              <a:buSzPct val="100000"/>
              <a:buChar char="•"/>
            </a:pPr>
            <a:r>
              <a:rPr lang="es" sz="1608"/>
              <a:t>Causa de pedir: acto u omisión dañosa (art. 1969 CC)</a:t>
            </a:r>
            <a:endParaRPr sz="1608"/>
          </a:p>
          <a:p>
            <a:pPr indent="-253682" lvl="2" marL="1028700" rtl="0" algn="l">
              <a:lnSpc>
                <a:spcPct val="90000"/>
              </a:lnSpc>
              <a:spcBef>
                <a:spcPts val="400"/>
              </a:spcBef>
              <a:spcAft>
                <a:spcPts val="0"/>
              </a:spcAft>
              <a:buSzPct val="93781"/>
              <a:buChar char="•"/>
            </a:pPr>
            <a:r>
              <a:rPr lang="es" sz="1608"/>
              <a:t>Petición</a:t>
            </a:r>
            <a:endParaRPr sz="1608"/>
          </a:p>
          <a:p>
            <a:pPr indent="-170656" lvl="1" marL="520700" rtl="0" algn="l">
              <a:lnSpc>
                <a:spcPct val="90000"/>
              </a:lnSpc>
              <a:spcBef>
                <a:spcPts val="400"/>
              </a:spcBef>
              <a:spcAft>
                <a:spcPts val="0"/>
              </a:spcAft>
              <a:buSzPct val="100000"/>
              <a:buChar char="•"/>
            </a:pPr>
            <a:r>
              <a:rPr lang="es" sz="1608"/>
              <a:t>Formales</a:t>
            </a:r>
            <a:endParaRPr sz="1608"/>
          </a:p>
          <a:p>
            <a:pPr indent="-259556" lvl="2" marL="1028700" rtl="0" algn="l">
              <a:lnSpc>
                <a:spcPct val="90000"/>
              </a:lnSpc>
              <a:spcBef>
                <a:spcPts val="400"/>
              </a:spcBef>
              <a:spcAft>
                <a:spcPts val="0"/>
              </a:spcAft>
              <a:buSzPct val="100000"/>
              <a:buChar char="•"/>
            </a:pPr>
            <a:r>
              <a:rPr lang="es" sz="1608"/>
              <a:t>Fiscal en la acusación, o</a:t>
            </a:r>
            <a:endParaRPr sz="1608"/>
          </a:p>
          <a:p>
            <a:pPr indent="-253682" lvl="2" marL="1028700" rtl="0" algn="l">
              <a:lnSpc>
                <a:spcPct val="90000"/>
              </a:lnSpc>
              <a:spcBef>
                <a:spcPts val="400"/>
              </a:spcBef>
              <a:spcAft>
                <a:spcPts val="0"/>
              </a:spcAft>
              <a:buSzPct val="93781"/>
              <a:buChar char="•"/>
            </a:pPr>
            <a:r>
              <a:rPr lang="es" sz="1608"/>
              <a:t>Actor civil al constituirse y contestar la acusación</a:t>
            </a:r>
            <a:endParaRPr sz="1608"/>
          </a:p>
        </p:txBody>
      </p:sp>
      <p:sp>
        <p:nvSpPr>
          <p:cNvPr id="269" name="Google Shape;269;p31"/>
          <p:cNvSpPr/>
          <p:nvPr/>
        </p:nvSpPr>
        <p:spPr>
          <a:xfrm>
            <a:off x="5145741" y="1516872"/>
            <a:ext cx="3498437" cy="3030379"/>
          </a:xfrm>
          <a:custGeom>
            <a:rect b="b" l="l" r="r" t="t"/>
            <a:pathLst>
              <a:path extrusionOk="0" h="2400300" w="2400300">
                <a:moveTo>
                  <a:pt x="0" y="0"/>
                </a:moveTo>
                <a:lnTo>
                  <a:pt x="2400300" y="0"/>
                </a:lnTo>
                <a:lnTo>
                  <a:pt x="2400300" y="2400300"/>
                </a:lnTo>
                <a:lnTo>
                  <a:pt x="0" y="2400300"/>
                </a:lnTo>
                <a:close/>
              </a:path>
            </a:pathLst>
          </a:custGeom>
          <a:solidFill>
            <a:srgbClr val="F2F2F2"/>
          </a:solidFill>
          <a:ln>
            <a:noFill/>
          </a:ln>
          <a:effectLst>
            <a:outerShdw blurRad="25400" rotWithShape="0" algn="tl" dir="3000000" dist="12700">
              <a:srgbClr val="000000">
                <a:alpha val="2627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Escalones de entrada y columnas de un edificio majestuoso en la ciudad" id="270" name="Google Shape;270;p31"/>
          <p:cNvPicPr preferRelativeResize="0"/>
          <p:nvPr/>
        </p:nvPicPr>
        <p:blipFill rotWithShape="1">
          <a:blip r:embed="rId3">
            <a:alphaModFix/>
          </a:blip>
          <a:srcRect b="0" l="13582" r="8493" t="0"/>
          <a:stretch/>
        </p:blipFill>
        <p:spPr>
          <a:xfrm>
            <a:off x="5262282" y="1637522"/>
            <a:ext cx="3268424" cy="2799707"/>
          </a:xfrm>
          <a:prstGeom prst="rect">
            <a:avLst/>
          </a:prstGeom>
          <a:noFill/>
          <a:ln>
            <a:noFill/>
          </a:ln>
        </p:spPr>
      </p:pic>
      <p:sp>
        <p:nvSpPr>
          <p:cNvPr id="271" name="Google Shape;271;p31"/>
          <p:cNvSpPr/>
          <p:nvPr/>
        </p:nvSpPr>
        <p:spPr>
          <a:xfrm>
            <a:off x="6508907" y="4380267"/>
            <a:ext cx="770624" cy="338883"/>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4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2" name="Google Shape;272;p31"/>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73" name="Google Shape;273;p31"/>
          <p:cNvPicPr preferRelativeResize="0"/>
          <p:nvPr/>
        </p:nvPicPr>
        <p:blipFill rotWithShape="1">
          <a:blip r:embed="rId4">
            <a:alphaModFix/>
          </a:blip>
          <a:srcRect b="0" l="0" r="0" t="0"/>
          <a:stretch/>
        </p:blipFill>
        <p:spPr>
          <a:xfrm>
            <a:off x="4598405" y="183113"/>
            <a:ext cx="1335858" cy="326825"/>
          </a:xfrm>
          <a:prstGeom prst="rect">
            <a:avLst/>
          </a:prstGeom>
          <a:noFill/>
          <a:ln>
            <a:noFill/>
          </a:ln>
        </p:spPr>
      </p:pic>
      <p:pic>
        <p:nvPicPr>
          <p:cNvPr id="274" name="Google Shape;274;p31"/>
          <p:cNvPicPr preferRelativeResize="0"/>
          <p:nvPr/>
        </p:nvPicPr>
        <p:blipFill rotWithShape="1">
          <a:blip r:embed="rId5">
            <a:alphaModFix/>
          </a:blip>
          <a:srcRect b="0" l="0" r="0" t="0"/>
          <a:stretch/>
        </p:blipFill>
        <p:spPr>
          <a:xfrm>
            <a:off x="6290386" y="146138"/>
            <a:ext cx="1036483" cy="400774"/>
          </a:xfrm>
          <a:prstGeom prst="rect">
            <a:avLst/>
          </a:prstGeom>
          <a:noFill/>
          <a:ln>
            <a:noFill/>
          </a:ln>
        </p:spPr>
      </p:pic>
      <p:pic>
        <p:nvPicPr>
          <p:cNvPr id="275" name="Google Shape;275;p31"/>
          <p:cNvPicPr preferRelativeResize="0"/>
          <p:nvPr/>
        </p:nvPicPr>
        <p:blipFill rotWithShape="1">
          <a:blip r:embed="rId6">
            <a:alphaModFix/>
          </a:blip>
          <a:srcRect b="0" l="0" r="0" t="0"/>
          <a:stretch/>
        </p:blipFill>
        <p:spPr>
          <a:xfrm>
            <a:off x="1465612" y="198380"/>
            <a:ext cx="1627464" cy="296290"/>
          </a:xfrm>
          <a:prstGeom prst="rect">
            <a:avLst/>
          </a:prstGeom>
          <a:noFill/>
          <a:ln>
            <a:noFill/>
          </a:ln>
        </p:spPr>
      </p:pic>
      <p:sp>
        <p:nvSpPr>
          <p:cNvPr id="276" name="Google Shape;276;p31"/>
          <p:cNvSpPr txBox="1"/>
          <p:nvPr/>
        </p:nvSpPr>
        <p:spPr>
          <a:xfrm>
            <a:off x="3390377" y="93377"/>
            <a:ext cx="11016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p3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2" name="Google Shape;282;p32"/>
          <p:cNvSpPr/>
          <p:nvPr/>
        </p:nvSpPr>
        <p:spPr>
          <a:xfrm>
            <a:off x="0" y="1"/>
            <a:ext cx="4719832" cy="3825961"/>
          </a:xfrm>
          <a:custGeom>
            <a:rect b="b" l="l" r="r" t="t"/>
            <a:pathLst>
              <a:path extrusionOk="0" h="5753325" w="6443456">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45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3" name="Google Shape;283;p32"/>
          <p:cNvSpPr txBox="1"/>
          <p:nvPr>
            <p:ph idx="1" type="body"/>
          </p:nvPr>
        </p:nvSpPr>
        <p:spPr>
          <a:xfrm>
            <a:off x="5467875" y="753925"/>
            <a:ext cx="3681000" cy="4044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lang="es" sz="2400"/>
              <a:t>Acuerdo Plenario N.° 5-2011 sobre constitución en actor civil </a:t>
            </a:r>
            <a:endParaRPr sz="2400"/>
          </a:p>
          <a:p>
            <a:pPr indent="-228600" lvl="0" marL="177800" rtl="0" algn="l">
              <a:lnSpc>
                <a:spcPct val="90000"/>
              </a:lnSpc>
              <a:spcBef>
                <a:spcPts val="800"/>
              </a:spcBef>
              <a:spcAft>
                <a:spcPts val="0"/>
              </a:spcAft>
              <a:buClr>
                <a:schemeClr val="dk1"/>
              </a:buClr>
              <a:buSzPts val="2400"/>
              <a:buChar char="•"/>
            </a:pPr>
            <a:r>
              <a:rPr lang="es" sz="2400"/>
              <a:t>Se debe individualizar el quantum indemnizatorio</a:t>
            </a:r>
            <a:endParaRPr sz="2400"/>
          </a:p>
          <a:p>
            <a:pPr indent="-228600" lvl="0" marL="177800" rtl="0" algn="l">
              <a:lnSpc>
                <a:spcPct val="90000"/>
              </a:lnSpc>
              <a:spcBef>
                <a:spcPts val="800"/>
              </a:spcBef>
              <a:spcAft>
                <a:spcPts val="0"/>
              </a:spcAft>
              <a:buSzPts val="2400"/>
              <a:buChar char="•"/>
            </a:pPr>
            <a:r>
              <a:rPr lang="es" sz="2400"/>
              <a:t>Tipo y alcance de los daños resarcibles</a:t>
            </a:r>
            <a:endParaRPr sz="2400"/>
          </a:p>
        </p:txBody>
      </p:sp>
      <p:sp>
        <p:nvSpPr>
          <p:cNvPr id="284" name="Google Shape;284;p32"/>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85" name="Google Shape;285;p32"/>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286" name="Google Shape;286;p32"/>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287" name="Google Shape;287;p32"/>
          <p:cNvPicPr preferRelativeResize="0"/>
          <p:nvPr/>
        </p:nvPicPr>
        <p:blipFill rotWithShape="1">
          <a:blip r:embed="rId5">
            <a:alphaModFix/>
          </a:blip>
          <a:srcRect b="0" l="0" r="0" t="0"/>
          <a:stretch/>
        </p:blipFill>
        <p:spPr>
          <a:xfrm>
            <a:off x="1465612" y="198380"/>
            <a:ext cx="1627464" cy="296290"/>
          </a:xfrm>
          <a:prstGeom prst="rect">
            <a:avLst/>
          </a:prstGeom>
          <a:noFill/>
          <a:ln>
            <a:noFill/>
          </a:ln>
        </p:spPr>
      </p:pic>
      <p:sp>
        <p:nvSpPr>
          <p:cNvPr id="288" name="Google Shape;288;p32"/>
          <p:cNvSpPr txBox="1"/>
          <p:nvPr/>
        </p:nvSpPr>
        <p:spPr>
          <a:xfrm>
            <a:off x="3390377" y="93377"/>
            <a:ext cx="11016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pic>
        <p:nvPicPr>
          <p:cNvPr id="289" name="Google Shape;289;p32">
            <a:hlinkClick r:id="rId6"/>
          </p:cNvPr>
          <p:cNvPicPr preferRelativeResize="0"/>
          <p:nvPr/>
        </p:nvPicPr>
        <p:blipFill>
          <a:blip r:embed="rId7">
            <a:alphaModFix/>
          </a:blip>
          <a:stretch>
            <a:fillRect/>
          </a:stretch>
        </p:blipFill>
        <p:spPr>
          <a:xfrm>
            <a:off x="114525" y="1496775"/>
            <a:ext cx="5429552" cy="2636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3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5" name="Google Shape;295;p33"/>
          <p:cNvSpPr/>
          <p:nvPr/>
        </p:nvSpPr>
        <p:spPr>
          <a:xfrm>
            <a:off x="0" y="1"/>
            <a:ext cx="4718714" cy="3823485"/>
          </a:xfrm>
          <a:custGeom>
            <a:rect b="b" l="l" r="r" t="t"/>
            <a:pathLst>
              <a:path extrusionOk="0" h="5753325" w="6443456">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450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6" name="Google Shape;296;p33"/>
          <p:cNvSpPr txBox="1"/>
          <p:nvPr>
            <p:ph type="title"/>
          </p:nvPr>
        </p:nvSpPr>
        <p:spPr>
          <a:xfrm>
            <a:off x="628649" y="801668"/>
            <a:ext cx="3194798" cy="1488814"/>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2800"/>
              <a:buFont typeface="Calibri"/>
              <a:buNone/>
            </a:pPr>
            <a:r>
              <a:rPr lang="es" sz="2800"/>
              <a:t>E</a:t>
            </a:r>
            <a:r>
              <a:rPr b="0" lang="es" sz="2800" cap="none">
                <a:latin typeface="Calibri"/>
                <a:ea typeface="Calibri"/>
                <a:cs typeface="Calibri"/>
                <a:sym typeface="Calibri"/>
              </a:rPr>
              <a:t>l rol del actor civil (PPEDCF)</a:t>
            </a:r>
            <a:endParaRPr sz="2800"/>
          </a:p>
        </p:txBody>
      </p:sp>
      <p:sp>
        <p:nvSpPr>
          <p:cNvPr id="297" name="Google Shape;297;p33"/>
          <p:cNvSpPr/>
          <p:nvPr/>
        </p:nvSpPr>
        <p:spPr>
          <a:xfrm>
            <a:off x="682998" y="2580432"/>
            <a:ext cx="3086100" cy="2006294"/>
          </a:xfrm>
          <a:custGeom>
            <a:rect b="b" l="l" r="r" t="t"/>
            <a:pathLst>
              <a:path extrusionOk="0" h="2400300" w="2400300">
                <a:moveTo>
                  <a:pt x="0" y="0"/>
                </a:moveTo>
                <a:lnTo>
                  <a:pt x="2400300" y="0"/>
                </a:lnTo>
                <a:lnTo>
                  <a:pt x="2400300" y="2400300"/>
                </a:lnTo>
                <a:lnTo>
                  <a:pt x="0" y="2400300"/>
                </a:lnTo>
                <a:close/>
              </a:path>
            </a:pathLst>
          </a:custGeom>
          <a:solidFill>
            <a:srgbClr val="FFFFFF"/>
          </a:solidFill>
          <a:ln>
            <a:noFill/>
          </a:ln>
          <a:effectLst>
            <a:outerShdw blurRad="50800" rotWithShape="0" algn="tl" dir="3000000" dist="12700">
              <a:srgbClr val="000000">
                <a:alpha val="26274"/>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Jaque mate en una partida de ajedrez" id="298" name="Google Shape;298;p33"/>
          <p:cNvPicPr preferRelativeResize="0"/>
          <p:nvPr/>
        </p:nvPicPr>
        <p:blipFill rotWithShape="1">
          <a:blip r:embed="rId3">
            <a:alphaModFix/>
          </a:blip>
          <a:srcRect b="1" l="3605" r="7962" t="0"/>
          <a:stretch/>
        </p:blipFill>
        <p:spPr>
          <a:xfrm>
            <a:off x="1153096" y="2666601"/>
            <a:ext cx="2145905" cy="1838164"/>
          </a:xfrm>
          <a:prstGeom prst="rect">
            <a:avLst/>
          </a:prstGeom>
          <a:noFill/>
          <a:ln>
            <a:noFill/>
          </a:ln>
        </p:spPr>
      </p:pic>
      <p:sp>
        <p:nvSpPr>
          <p:cNvPr id="299" name="Google Shape;299;p33"/>
          <p:cNvSpPr/>
          <p:nvPr/>
        </p:nvSpPr>
        <p:spPr>
          <a:xfrm>
            <a:off x="1585641" y="4380259"/>
            <a:ext cx="1280813" cy="321738"/>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0" name="Google Shape;300;p33"/>
          <p:cNvSpPr txBox="1"/>
          <p:nvPr>
            <p:ph idx="1" type="body"/>
          </p:nvPr>
        </p:nvSpPr>
        <p:spPr>
          <a:xfrm>
            <a:off x="4939811" y="542365"/>
            <a:ext cx="3416837" cy="4044362"/>
          </a:xfrm>
          <a:prstGeom prst="rect">
            <a:avLst/>
          </a:prstGeom>
          <a:noFill/>
          <a:ln>
            <a:noFill/>
          </a:ln>
        </p:spPr>
        <p:txBody>
          <a:bodyPr anchorCtr="0" anchor="ctr" bIns="34275" lIns="68575" spcFirstLastPara="1" rIns="68575" wrap="square" tIns="34275">
            <a:normAutofit/>
          </a:bodyPr>
          <a:lstStyle/>
          <a:p>
            <a:pPr indent="-228600" lvl="0" marL="177800" rtl="0" algn="l">
              <a:lnSpc>
                <a:spcPct val="90000"/>
              </a:lnSpc>
              <a:spcBef>
                <a:spcPts val="0"/>
              </a:spcBef>
              <a:spcAft>
                <a:spcPts val="0"/>
              </a:spcAft>
              <a:buClr>
                <a:schemeClr val="dk1"/>
              </a:buClr>
              <a:buSzPts val="2400"/>
              <a:buChar char="•"/>
            </a:pPr>
            <a:r>
              <a:rPr lang="es" sz="2400"/>
              <a:t>Naturaleza jurídica</a:t>
            </a:r>
            <a:endParaRPr sz="2400"/>
          </a:p>
          <a:p>
            <a:pPr indent="-228600" lvl="0" marL="177800" rtl="0" algn="l">
              <a:lnSpc>
                <a:spcPct val="90000"/>
              </a:lnSpc>
              <a:spcBef>
                <a:spcPts val="800"/>
              </a:spcBef>
              <a:spcAft>
                <a:spcPts val="0"/>
              </a:spcAft>
              <a:buClr>
                <a:schemeClr val="dk1"/>
              </a:buClr>
              <a:buSzPts val="2400"/>
              <a:buChar char="•"/>
            </a:pPr>
            <a:r>
              <a:rPr lang="es" sz="2400"/>
              <a:t>Presupuestos </a:t>
            </a:r>
            <a:endParaRPr sz="2400"/>
          </a:p>
          <a:p>
            <a:pPr indent="-228600" lvl="0" marL="177800" rtl="0" algn="l">
              <a:lnSpc>
                <a:spcPct val="90000"/>
              </a:lnSpc>
              <a:spcBef>
                <a:spcPts val="800"/>
              </a:spcBef>
              <a:spcAft>
                <a:spcPts val="0"/>
              </a:spcAft>
              <a:buClr>
                <a:schemeClr val="dk1"/>
              </a:buClr>
              <a:buSzPts val="2400"/>
              <a:buChar char="•"/>
            </a:pPr>
            <a:r>
              <a:rPr lang="es" sz="2400"/>
              <a:t>Rol de la procuraduría pública especializada y su régimen obligatorio o no (art. 92)</a:t>
            </a:r>
            <a:endParaRPr sz="2400"/>
          </a:p>
        </p:txBody>
      </p:sp>
      <p:sp>
        <p:nvSpPr>
          <p:cNvPr id="301" name="Google Shape;301;p33"/>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02" name="Google Shape;302;p33"/>
          <p:cNvPicPr preferRelativeResize="0"/>
          <p:nvPr/>
        </p:nvPicPr>
        <p:blipFill rotWithShape="1">
          <a:blip r:embed="rId4">
            <a:alphaModFix/>
          </a:blip>
          <a:srcRect b="0" l="0" r="0" t="0"/>
          <a:stretch/>
        </p:blipFill>
        <p:spPr>
          <a:xfrm>
            <a:off x="4598405" y="183113"/>
            <a:ext cx="1335858" cy="326825"/>
          </a:xfrm>
          <a:prstGeom prst="rect">
            <a:avLst/>
          </a:prstGeom>
          <a:noFill/>
          <a:ln>
            <a:noFill/>
          </a:ln>
        </p:spPr>
      </p:pic>
      <p:pic>
        <p:nvPicPr>
          <p:cNvPr id="303" name="Google Shape;303;p33"/>
          <p:cNvPicPr preferRelativeResize="0"/>
          <p:nvPr/>
        </p:nvPicPr>
        <p:blipFill rotWithShape="1">
          <a:blip r:embed="rId5">
            <a:alphaModFix/>
          </a:blip>
          <a:srcRect b="0" l="0" r="0" t="0"/>
          <a:stretch/>
        </p:blipFill>
        <p:spPr>
          <a:xfrm>
            <a:off x="6290386" y="146138"/>
            <a:ext cx="1036483" cy="400774"/>
          </a:xfrm>
          <a:prstGeom prst="rect">
            <a:avLst/>
          </a:prstGeom>
          <a:noFill/>
          <a:ln>
            <a:noFill/>
          </a:ln>
        </p:spPr>
      </p:pic>
      <p:pic>
        <p:nvPicPr>
          <p:cNvPr id="304" name="Google Shape;304;p33"/>
          <p:cNvPicPr preferRelativeResize="0"/>
          <p:nvPr/>
        </p:nvPicPr>
        <p:blipFill rotWithShape="1">
          <a:blip r:embed="rId6">
            <a:alphaModFix/>
          </a:blip>
          <a:srcRect b="0" l="0" r="0" t="0"/>
          <a:stretch/>
        </p:blipFill>
        <p:spPr>
          <a:xfrm>
            <a:off x="1465612" y="198380"/>
            <a:ext cx="1627465" cy="296290"/>
          </a:xfrm>
          <a:prstGeom prst="rect">
            <a:avLst/>
          </a:prstGeom>
          <a:noFill/>
          <a:ln>
            <a:noFill/>
          </a:ln>
        </p:spPr>
      </p:pic>
      <p:sp>
        <p:nvSpPr>
          <p:cNvPr id="305" name="Google Shape;305;p33"/>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