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12192000" cy="6858000"/>
  <p:notesSz cx="6858000" cy="9144000"/>
  <p:defaultTextStyle>
    <a:defPPr>
      <a:defRPr lang="es-PE" alt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157" autoAdjust="0"/>
    <p:restoredTop sz="94660"/>
  </p:normalViewPr>
  <p:slideViewPr>
    <p:cSldViewPr snapToGrid="0">
      <p:cViewPr varScale="1">
        <p:scale>
          <a:sx n="108" d="100"/>
          <a:sy n="108" d="100"/>
        </p:scale>
        <p:origin x="126" y="21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numCol="1" rtlCol="0"/>
          <a:lstStyle>
            <a:lvl1pPr algn="l">
              <a:defRPr sz="1200"/>
            </a:lvl1pPr>
          </a:lstStyle>
          <a:p>
            <a:endParaRPr lang="es-PE" alt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numCol="1" rtlCol="0"/>
          <a:lstStyle>
            <a:lvl1pPr algn="r">
              <a:defRPr sz="1200"/>
            </a:lvl1pPr>
          </a:lstStyle>
          <a:p>
            <a:fld id="{151C6C6B-32F9-430D-997E-8422D205F11D}" type="datetimeFigureOut">
              <a:rPr lang="es-PE" altLang="es-PE" smtClean="0"/>
              <a:t>25/04/2023</a:t>
            </a:fld>
            <a:endParaRPr lang="es-PE" alt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numCol="1" rtlCol="0" anchor="ctr"/>
          <a:lstStyle/>
          <a:p>
            <a:endParaRPr lang="es-PE" alt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numCol="1" rtlCol="0"/>
          <a:lstStyle/>
          <a:p>
            <a:pPr lvl="0"/>
            <a:r>
              <a:rPr lang="es-ES" altLang="es-ES"/>
              <a:t>Haga clic para modificar los estilos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endParaRPr lang="es-PE" alt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numCol="1" rtlCol="0" anchor="b"/>
          <a:lstStyle>
            <a:lvl1pPr algn="l">
              <a:defRPr sz="1200"/>
            </a:lvl1pPr>
          </a:lstStyle>
          <a:p>
            <a:endParaRPr lang="es-PE" alt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numCol="1" rtlCol="0" anchor="b"/>
          <a:lstStyle>
            <a:lvl1pPr algn="r">
              <a:defRPr sz="1200"/>
            </a:lvl1pPr>
          </a:lstStyle>
          <a:p>
            <a:fld id="{BAD342B0-8B53-4C21-BC79-09AEFBD8638F}" type="slidenum">
              <a:rPr lang="es-PE" altLang="es-PE" smtClean="0"/>
              <a:t>‹Nº›</a:t>
            </a:fld>
            <a:endParaRPr lang="es-PE" altLang="es-PE"/>
          </a:p>
        </p:txBody>
      </p:sp>
    </p:spTree>
    <p:extLst>
      <p:ext uri="{BB962C8B-B14F-4D97-AF65-F5344CB8AC3E}">
        <p14:creationId xmlns:p14="http://schemas.microsoft.com/office/powerpoint/2010/main" val="3179322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numCol="1"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6988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numCol="1"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84816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numCol="1"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36555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numCol="1"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72945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numCol="1"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378638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numCol="1"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502990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numCol="1"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95786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91FB22-17A2-417B-A412-2D1C83532052}"/>
              </a:ext>
            </a:extLst>
          </p:cNvPr>
          <p:cNvSpPr>
            <a:spLocks noGrp="1"/>
          </p:cNvSpPr>
          <p:nvPr>
            <p:ph type="ctrTitle"/>
          </p:nvPr>
        </p:nvSpPr>
        <p:spPr>
          <a:xfrm>
            <a:off x="1524000" y="1122363"/>
            <a:ext cx="9144000" cy="2387600"/>
          </a:xfrm>
        </p:spPr>
        <p:txBody>
          <a:bodyPr numCol="1" anchor="b"/>
          <a:lstStyle>
            <a:lvl1pPr algn="ctr">
              <a:defRPr sz="6000"/>
            </a:lvl1pPr>
          </a:lstStyle>
          <a:p>
            <a:r>
              <a:rPr lang="es-ES" altLang="es-ES"/>
              <a:t>Haga clic para modificar el estilo de título del patrón</a:t>
            </a:r>
            <a:endParaRPr lang="es-PE" altLang="es-PE"/>
          </a:p>
        </p:txBody>
      </p:sp>
      <p:sp>
        <p:nvSpPr>
          <p:cNvPr id="3" name="Subtítulo 2">
            <a:extLst>
              <a:ext uri="{FF2B5EF4-FFF2-40B4-BE49-F238E27FC236}">
                <a16:creationId xmlns:a16="http://schemas.microsoft.com/office/drawing/2014/main" id="{FB03832C-A2FC-4CC2-B446-B4C413CFEC4C}"/>
              </a:ext>
            </a:extLst>
          </p:cNvPr>
          <p:cNvSpPr>
            <a:spLocks noGrp="1"/>
          </p:cNvSpPr>
          <p:nvPr>
            <p:ph type="subTitle" idx="1"/>
          </p:nvPr>
        </p:nvSpPr>
        <p:spPr>
          <a:xfrm>
            <a:off x="1524000" y="3602038"/>
            <a:ext cx="9144000" cy="1655762"/>
          </a:xfrm>
        </p:spPr>
        <p:txBody>
          <a:bodyPr numCol="1"/>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ltLang="es-ES"/>
              <a:t>Haga clic para modificar el estilo de subtítulo del patrón</a:t>
            </a:r>
            <a:endParaRPr lang="es-PE" altLang="es-PE"/>
          </a:p>
        </p:txBody>
      </p:sp>
      <p:sp>
        <p:nvSpPr>
          <p:cNvPr id="4" name="Marcador de fecha 3">
            <a:extLst>
              <a:ext uri="{FF2B5EF4-FFF2-40B4-BE49-F238E27FC236}">
                <a16:creationId xmlns:a16="http://schemas.microsoft.com/office/drawing/2014/main" id="{92E1E71E-081C-4D2B-955E-577A2DA81799}"/>
              </a:ext>
            </a:extLst>
          </p:cNvPr>
          <p:cNvSpPr>
            <a:spLocks noGrp="1"/>
          </p:cNvSpPr>
          <p:nvPr>
            <p:ph type="dt" sz="half" idx="10"/>
          </p:nvPr>
        </p:nvSpPr>
        <p:spPr/>
        <p:txBody>
          <a:bodyPr numCol="1"/>
          <a:lstStyle/>
          <a:p>
            <a:fld id="{9C70D11C-841E-48A2-800C-E45519E378FC}" type="datetimeFigureOut">
              <a:rPr lang="es-PE" altLang="es-PE" smtClean="0"/>
              <a:t>25/04/2023</a:t>
            </a:fld>
            <a:endParaRPr lang="es-PE" altLang="es-PE"/>
          </a:p>
        </p:txBody>
      </p:sp>
      <p:sp>
        <p:nvSpPr>
          <p:cNvPr id="5" name="Marcador de pie de página 4">
            <a:extLst>
              <a:ext uri="{FF2B5EF4-FFF2-40B4-BE49-F238E27FC236}">
                <a16:creationId xmlns:a16="http://schemas.microsoft.com/office/drawing/2014/main" id="{AD1548FA-86EA-4004-B822-ADDED9E5A63E}"/>
              </a:ext>
            </a:extLst>
          </p:cNvPr>
          <p:cNvSpPr>
            <a:spLocks noGrp="1"/>
          </p:cNvSpPr>
          <p:nvPr>
            <p:ph type="ftr" sz="quarter" idx="11"/>
          </p:nvPr>
        </p:nvSpPr>
        <p:spPr/>
        <p:txBody>
          <a:bodyPr numCol="1"/>
          <a:lstStyle/>
          <a:p>
            <a:endParaRPr lang="es-PE" altLang="es-PE"/>
          </a:p>
        </p:txBody>
      </p:sp>
      <p:sp>
        <p:nvSpPr>
          <p:cNvPr id="6" name="Marcador de número de diapositiva 5">
            <a:extLst>
              <a:ext uri="{FF2B5EF4-FFF2-40B4-BE49-F238E27FC236}">
                <a16:creationId xmlns:a16="http://schemas.microsoft.com/office/drawing/2014/main" id="{DED3E067-7011-46D4-8D5B-D6140BB1D57A}"/>
              </a:ext>
            </a:extLst>
          </p:cNvPr>
          <p:cNvSpPr>
            <a:spLocks noGrp="1"/>
          </p:cNvSpPr>
          <p:nvPr>
            <p:ph type="sldNum" sz="quarter" idx="12"/>
          </p:nvPr>
        </p:nvSpPr>
        <p:spPr/>
        <p:txBody>
          <a:bodyPr numCol="1"/>
          <a:lstStyle/>
          <a:p>
            <a:fld id="{B169A7FA-BE49-418A-A7BF-0DDF5972E955}" type="slidenum">
              <a:rPr lang="es-PE" altLang="es-PE" smtClean="0"/>
              <a:t>‹Nº›</a:t>
            </a:fld>
            <a:endParaRPr lang="es-PE" altLang="es-PE"/>
          </a:p>
        </p:txBody>
      </p:sp>
    </p:spTree>
    <p:extLst>
      <p:ext uri="{BB962C8B-B14F-4D97-AF65-F5344CB8AC3E}">
        <p14:creationId xmlns:p14="http://schemas.microsoft.com/office/powerpoint/2010/main" val="228911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200A6B-B415-43FF-A810-17486994AAE7}"/>
              </a:ext>
            </a:extLst>
          </p:cNvPr>
          <p:cNvSpPr>
            <a:spLocks noGrp="1"/>
          </p:cNvSpPr>
          <p:nvPr>
            <p:ph type="title"/>
          </p:nvPr>
        </p:nvSpPr>
        <p:spPr/>
        <p:txBody>
          <a:bodyPr numCol="1"/>
          <a:lstStyle/>
          <a:p>
            <a:r>
              <a:rPr lang="es-ES" altLang="es-ES"/>
              <a:t>Haga clic para modificar el estilo de título del patrón</a:t>
            </a:r>
            <a:endParaRPr lang="es-PE" altLang="es-PE"/>
          </a:p>
        </p:txBody>
      </p:sp>
      <p:sp>
        <p:nvSpPr>
          <p:cNvPr id="3" name="Marcador de texto vertical 2">
            <a:extLst>
              <a:ext uri="{FF2B5EF4-FFF2-40B4-BE49-F238E27FC236}">
                <a16:creationId xmlns:a16="http://schemas.microsoft.com/office/drawing/2014/main" id="{745D0496-9842-431D-A69B-489454577333}"/>
              </a:ext>
            </a:extLst>
          </p:cNvPr>
          <p:cNvSpPr>
            <a:spLocks noGrp="1"/>
          </p:cNvSpPr>
          <p:nvPr>
            <p:ph type="body" orient="vert" idx="1"/>
          </p:nvPr>
        </p:nvSpPr>
        <p:spPr/>
        <p:txBody>
          <a:bodyPr vert="eaVert" numCol="1"/>
          <a:lstStyle/>
          <a:p>
            <a:pPr lvl="0"/>
            <a:r>
              <a:rPr lang="es-ES" altLang="es-ES"/>
              <a:t>Haga clic para modificar los estilos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endParaRPr lang="es-PE" altLang="es-PE"/>
          </a:p>
        </p:txBody>
      </p:sp>
      <p:sp>
        <p:nvSpPr>
          <p:cNvPr id="4" name="Marcador de fecha 3">
            <a:extLst>
              <a:ext uri="{FF2B5EF4-FFF2-40B4-BE49-F238E27FC236}">
                <a16:creationId xmlns:a16="http://schemas.microsoft.com/office/drawing/2014/main" id="{6935911D-3984-4D63-BE06-FB554F3661B6}"/>
              </a:ext>
            </a:extLst>
          </p:cNvPr>
          <p:cNvSpPr>
            <a:spLocks noGrp="1"/>
          </p:cNvSpPr>
          <p:nvPr>
            <p:ph type="dt" sz="half" idx="10"/>
          </p:nvPr>
        </p:nvSpPr>
        <p:spPr/>
        <p:txBody>
          <a:bodyPr numCol="1"/>
          <a:lstStyle/>
          <a:p>
            <a:fld id="{9C70D11C-841E-48A2-800C-E45519E378FC}" type="datetimeFigureOut">
              <a:rPr lang="es-PE" altLang="es-PE" smtClean="0"/>
              <a:t>25/04/2023</a:t>
            </a:fld>
            <a:endParaRPr lang="es-PE" altLang="es-PE"/>
          </a:p>
        </p:txBody>
      </p:sp>
      <p:sp>
        <p:nvSpPr>
          <p:cNvPr id="5" name="Marcador de pie de página 4">
            <a:extLst>
              <a:ext uri="{FF2B5EF4-FFF2-40B4-BE49-F238E27FC236}">
                <a16:creationId xmlns:a16="http://schemas.microsoft.com/office/drawing/2014/main" id="{B5D1A9D9-FC54-4E62-93B2-6A5814FA767A}"/>
              </a:ext>
            </a:extLst>
          </p:cNvPr>
          <p:cNvSpPr>
            <a:spLocks noGrp="1"/>
          </p:cNvSpPr>
          <p:nvPr>
            <p:ph type="ftr" sz="quarter" idx="11"/>
          </p:nvPr>
        </p:nvSpPr>
        <p:spPr/>
        <p:txBody>
          <a:bodyPr numCol="1"/>
          <a:lstStyle/>
          <a:p>
            <a:endParaRPr lang="es-PE" altLang="es-PE"/>
          </a:p>
        </p:txBody>
      </p:sp>
      <p:sp>
        <p:nvSpPr>
          <p:cNvPr id="6" name="Marcador de número de diapositiva 5">
            <a:extLst>
              <a:ext uri="{FF2B5EF4-FFF2-40B4-BE49-F238E27FC236}">
                <a16:creationId xmlns:a16="http://schemas.microsoft.com/office/drawing/2014/main" id="{F5C6CF23-480A-4403-8932-B796234AA22D}"/>
              </a:ext>
            </a:extLst>
          </p:cNvPr>
          <p:cNvSpPr>
            <a:spLocks noGrp="1"/>
          </p:cNvSpPr>
          <p:nvPr>
            <p:ph type="sldNum" sz="quarter" idx="12"/>
          </p:nvPr>
        </p:nvSpPr>
        <p:spPr/>
        <p:txBody>
          <a:bodyPr numCol="1"/>
          <a:lstStyle/>
          <a:p>
            <a:fld id="{B169A7FA-BE49-418A-A7BF-0DDF5972E955}" type="slidenum">
              <a:rPr lang="es-PE" altLang="es-PE" smtClean="0"/>
              <a:t>‹Nº›</a:t>
            </a:fld>
            <a:endParaRPr lang="es-PE" altLang="es-PE"/>
          </a:p>
        </p:txBody>
      </p:sp>
    </p:spTree>
    <p:extLst>
      <p:ext uri="{BB962C8B-B14F-4D97-AF65-F5344CB8AC3E}">
        <p14:creationId xmlns:p14="http://schemas.microsoft.com/office/powerpoint/2010/main" val="354066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FDF30B9-4030-4589-9077-68767279F070}"/>
              </a:ext>
            </a:extLst>
          </p:cNvPr>
          <p:cNvSpPr>
            <a:spLocks noGrp="1"/>
          </p:cNvSpPr>
          <p:nvPr>
            <p:ph type="title" orient="vert"/>
          </p:nvPr>
        </p:nvSpPr>
        <p:spPr>
          <a:xfrm>
            <a:off x="8724900" y="365125"/>
            <a:ext cx="2628900" cy="5811838"/>
          </a:xfrm>
        </p:spPr>
        <p:txBody>
          <a:bodyPr vert="eaVert" numCol="1"/>
          <a:lstStyle/>
          <a:p>
            <a:r>
              <a:rPr lang="es-ES" altLang="es-ES"/>
              <a:t>Haga clic para modificar el estilo de título del patrón</a:t>
            </a:r>
            <a:endParaRPr lang="es-PE" altLang="es-PE"/>
          </a:p>
        </p:txBody>
      </p:sp>
      <p:sp>
        <p:nvSpPr>
          <p:cNvPr id="3" name="Marcador de texto vertical 2">
            <a:extLst>
              <a:ext uri="{FF2B5EF4-FFF2-40B4-BE49-F238E27FC236}">
                <a16:creationId xmlns:a16="http://schemas.microsoft.com/office/drawing/2014/main" id="{3F8BC74A-7DBE-40F6-B917-1897EBD6B916}"/>
              </a:ext>
            </a:extLst>
          </p:cNvPr>
          <p:cNvSpPr>
            <a:spLocks noGrp="1"/>
          </p:cNvSpPr>
          <p:nvPr>
            <p:ph type="body" orient="vert" idx="1"/>
          </p:nvPr>
        </p:nvSpPr>
        <p:spPr>
          <a:xfrm>
            <a:off x="838200" y="365125"/>
            <a:ext cx="7734300" cy="5811838"/>
          </a:xfrm>
        </p:spPr>
        <p:txBody>
          <a:bodyPr vert="eaVert" numCol="1"/>
          <a:lstStyle/>
          <a:p>
            <a:pPr lvl="0"/>
            <a:r>
              <a:rPr lang="es-ES" altLang="es-ES"/>
              <a:t>Haga clic para modificar los estilos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endParaRPr lang="es-PE" altLang="es-PE"/>
          </a:p>
        </p:txBody>
      </p:sp>
      <p:sp>
        <p:nvSpPr>
          <p:cNvPr id="4" name="Marcador de fecha 3">
            <a:extLst>
              <a:ext uri="{FF2B5EF4-FFF2-40B4-BE49-F238E27FC236}">
                <a16:creationId xmlns:a16="http://schemas.microsoft.com/office/drawing/2014/main" id="{92EB5021-45A8-49E0-A6CE-54677FE8D8D0}"/>
              </a:ext>
            </a:extLst>
          </p:cNvPr>
          <p:cNvSpPr>
            <a:spLocks noGrp="1"/>
          </p:cNvSpPr>
          <p:nvPr>
            <p:ph type="dt" sz="half" idx="10"/>
          </p:nvPr>
        </p:nvSpPr>
        <p:spPr/>
        <p:txBody>
          <a:bodyPr numCol="1"/>
          <a:lstStyle/>
          <a:p>
            <a:fld id="{9C70D11C-841E-48A2-800C-E45519E378FC}" type="datetimeFigureOut">
              <a:rPr lang="es-PE" altLang="es-PE" smtClean="0"/>
              <a:t>25/04/2023</a:t>
            </a:fld>
            <a:endParaRPr lang="es-PE" altLang="es-PE"/>
          </a:p>
        </p:txBody>
      </p:sp>
      <p:sp>
        <p:nvSpPr>
          <p:cNvPr id="5" name="Marcador de pie de página 4">
            <a:extLst>
              <a:ext uri="{FF2B5EF4-FFF2-40B4-BE49-F238E27FC236}">
                <a16:creationId xmlns:a16="http://schemas.microsoft.com/office/drawing/2014/main" id="{A0364F85-9444-4688-B021-CC795BCE7217}"/>
              </a:ext>
            </a:extLst>
          </p:cNvPr>
          <p:cNvSpPr>
            <a:spLocks noGrp="1"/>
          </p:cNvSpPr>
          <p:nvPr>
            <p:ph type="ftr" sz="quarter" idx="11"/>
          </p:nvPr>
        </p:nvSpPr>
        <p:spPr/>
        <p:txBody>
          <a:bodyPr numCol="1"/>
          <a:lstStyle/>
          <a:p>
            <a:endParaRPr lang="es-PE" altLang="es-PE"/>
          </a:p>
        </p:txBody>
      </p:sp>
      <p:sp>
        <p:nvSpPr>
          <p:cNvPr id="6" name="Marcador de número de diapositiva 5">
            <a:extLst>
              <a:ext uri="{FF2B5EF4-FFF2-40B4-BE49-F238E27FC236}">
                <a16:creationId xmlns:a16="http://schemas.microsoft.com/office/drawing/2014/main" id="{AF62268E-F23E-4943-A0CE-7D5749AD7A0D}"/>
              </a:ext>
            </a:extLst>
          </p:cNvPr>
          <p:cNvSpPr>
            <a:spLocks noGrp="1"/>
          </p:cNvSpPr>
          <p:nvPr>
            <p:ph type="sldNum" sz="quarter" idx="12"/>
          </p:nvPr>
        </p:nvSpPr>
        <p:spPr/>
        <p:txBody>
          <a:bodyPr numCol="1"/>
          <a:lstStyle/>
          <a:p>
            <a:fld id="{B169A7FA-BE49-418A-A7BF-0DDF5972E955}" type="slidenum">
              <a:rPr lang="es-PE" altLang="es-PE" smtClean="0"/>
              <a:t>‹Nº›</a:t>
            </a:fld>
            <a:endParaRPr lang="es-PE" altLang="es-PE"/>
          </a:p>
        </p:txBody>
      </p:sp>
    </p:spTree>
    <p:extLst>
      <p:ext uri="{BB962C8B-B14F-4D97-AF65-F5344CB8AC3E}">
        <p14:creationId xmlns:p14="http://schemas.microsoft.com/office/powerpoint/2010/main" val="4105589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ubtitle">
  <p:cSld name="Subtitle">
    <p:bg>
      <p:bgPr>
        <a:solidFill>
          <a:srgbClr val="000000"/>
        </a:solidFill>
        <a:effectLst/>
      </p:bgPr>
    </p:bg>
    <p:spTree>
      <p:nvGrpSpPr>
        <p:cNvPr id="1" name="Shape 21"/>
        <p:cNvGrpSpPr/>
        <p:nvPr/>
      </p:nvGrpSpPr>
      <p:grpSpPr>
        <a:xfrm>
          <a:off x="0" y="0"/>
          <a:ext cx="0" cy="0"/>
          <a:chOff x="0" y="0"/>
          <a:chExt cx="0" cy="0"/>
        </a:xfrm>
      </p:grpSpPr>
      <p:sp>
        <p:nvSpPr>
          <p:cNvPr id="22" name="Google Shape;22;p3"/>
          <p:cNvSpPr/>
          <p:nvPr/>
        </p:nvSpPr>
        <p:spPr>
          <a:xfrm>
            <a:off x="2123200" y="-543800"/>
            <a:ext cx="7945600" cy="7945600"/>
          </a:xfrm>
          <a:prstGeom prst="ellipse">
            <a:avLst/>
          </a:prstGeom>
          <a:solidFill>
            <a:srgbClr val="FFFFFF"/>
          </a:solidFill>
          <a:ln>
            <a:noFill/>
          </a:ln>
        </p:spPr>
        <p:txBody>
          <a:bodyPr spcFirstLastPara="1" wrap="square" lIns="121900" tIns="121900" rIns="121900" bIns="121900" numCol="1" anchor="ctr" anchorCtr="0">
            <a:noAutofit/>
          </a:bodyPr>
          <a:lstStyle/>
          <a:p>
            <a:pPr marL="0" lvl="0" indent="0" algn="l" rtl="0">
              <a:spcBef>
                <a:spcPts val="0"/>
              </a:spcBef>
              <a:spcAft>
                <a:spcPts val="0"/>
              </a:spcAft>
              <a:buNone/>
            </a:pPr>
            <a:endParaRPr sz="2400"/>
          </a:p>
        </p:txBody>
      </p:sp>
      <p:grpSp>
        <p:nvGrpSpPr>
          <p:cNvPr id="23" name="Google Shape;23;p3"/>
          <p:cNvGrpSpPr/>
          <p:nvPr/>
        </p:nvGrpSpPr>
        <p:grpSpPr>
          <a:xfrm>
            <a:off x="8570225" y="3336844"/>
            <a:ext cx="3099600" cy="3099600"/>
            <a:chOff x="-474900" y="321200"/>
            <a:chExt cx="2324700" cy="2324700"/>
          </a:xfrm>
        </p:grpSpPr>
        <p:sp>
          <p:nvSpPr>
            <p:cNvPr id="24" name="Google Shape;24;p3"/>
            <p:cNvSpPr/>
            <p:nvPr/>
          </p:nvSpPr>
          <p:spPr>
            <a:xfrm>
              <a:off x="-474900" y="321200"/>
              <a:ext cx="2324700" cy="23247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numCol="1" anchor="ctr" anchorCtr="0">
              <a:noAutofit/>
            </a:bodyPr>
            <a:lstStyle/>
            <a:p>
              <a:pPr marL="0" lvl="0" indent="0" algn="l" rtl="0">
                <a:spcBef>
                  <a:spcPts val="0"/>
                </a:spcBef>
                <a:spcAft>
                  <a:spcPts val="0"/>
                </a:spcAft>
                <a:buNone/>
              </a:pPr>
              <a:endParaRPr sz="2400"/>
            </a:p>
          </p:txBody>
        </p:sp>
        <p:sp>
          <p:nvSpPr>
            <p:cNvPr id="25" name="Google Shape;25;p3"/>
            <p:cNvSpPr/>
            <p:nvPr/>
          </p:nvSpPr>
          <p:spPr>
            <a:xfrm>
              <a:off x="120725" y="916825"/>
              <a:ext cx="1133400" cy="11334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numCol="1" anchor="ctr" anchorCtr="0">
              <a:noAutofit/>
            </a:bodyPr>
            <a:lstStyle/>
            <a:p>
              <a:pPr marL="0" lvl="0" indent="0" algn="l" rtl="0">
                <a:spcBef>
                  <a:spcPts val="0"/>
                </a:spcBef>
                <a:spcAft>
                  <a:spcPts val="0"/>
                </a:spcAft>
                <a:buNone/>
              </a:pPr>
              <a:endParaRPr sz="2400"/>
            </a:p>
          </p:txBody>
        </p:sp>
        <p:sp>
          <p:nvSpPr>
            <p:cNvPr id="26" name="Google Shape;26;p3"/>
            <p:cNvSpPr/>
            <p:nvPr/>
          </p:nvSpPr>
          <p:spPr>
            <a:xfrm>
              <a:off x="-137125" y="658975"/>
              <a:ext cx="1649100" cy="16491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numCol="1" anchor="ctr" anchorCtr="0">
              <a:noAutofit/>
            </a:bodyPr>
            <a:lstStyle/>
            <a:p>
              <a:pPr marL="0" lvl="0" indent="0" algn="l" rtl="0">
                <a:spcBef>
                  <a:spcPts val="0"/>
                </a:spcBef>
                <a:spcAft>
                  <a:spcPts val="0"/>
                </a:spcAft>
                <a:buNone/>
              </a:pPr>
              <a:endParaRPr sz="2400"/>
            </a:p>
          </p:txBody>
        </p:sp>
        <p:sp>
          <p:nvSpPr>
            <p:cNvPr id="27" name="Google Shape;27;p3"/>
            <p:cNvSpPr/>
            <p:nvPr/>
          </p:nvSpPr>
          <p:spPr>
            <a:xfrm>
              <a:off x="313650" y="1109750"/>
              <a:ext cx="747600" cy="7476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numCol="1" anchor="ctr" anchorCtr="0">
              <a:noAutofit/>
            </a:bodyPr>
            <a:lstStyle/>
            <a:p>
              <a:pPr marL="0" lvl="0" indent="0" algn="l" rtl="0">
                <a:spcBef>
                  <a:spcPts val="0"/>
                </a:spcBef>
                <a:spcAft>
                  <a:spcPts val="0"/>
                </a:spcAft>
                <a:buNone/>
              </a:pPr>
              <a:endParaRPr sz="2400"/>
            </a:p>
          </p:txBody>
        </p:sp>
      </p:grpSp>
      <p:sp>
        <p:nvSpPr>
          <p:cNvPr id="28" name="Google Shape;28;p3"/>
          <p:cNvSpPr txBox="1">
            <a:spLocks noGrp="1"/>
          </p:cNvSpPr>
          <p:nvPr>
            <p:ph type="ctrTitle"/>
          </p:nvPr>
        </p:nvSpPr>
        <p:spPr>
          <a:xfrm>
            <a:off x="3426400" y="2982400"/>
            <a:ext cx="5339200" cy="1275600"/>
          </a:xfrm>
          <a:prstGeom prst="rect">
            <a:avLst/>
          </a:prstGeom>
        </p:spPr>
        <p:txBody>
          <a:bodyPr spcFirstLastPara="1" wrap="square" lIns="91425" tIns="91425" rIns="91425" bIns="91425" numCol="1" anchor="b" anchorCtr="0">
            <a:noAutofit/>
          </a:bodyPr>
          <a:lstStyle>
            <a:lvl1pPr lvl="0" algn="ctr" rtl="0">
              <a:spcBef>
                <a:spcPts val="0"/>
              </a:spcBef>
              <a:spcAft>
                <a:spcPts val="0"/>
              </a:spcAft>
              <a:buClr>
                <a:srgbClr val="000000"/>
              </a:buClr>
              <a:buSzPts val="5200"/>
              <a:buNone/>
              <a:defRPr sz="6933">
                <a:solidFill>
                  <a:srgbClr val="000000"/>
                </a:solidFill>
              </a:defRPr>
            </a:lvl1pPr>
            <a:lvl2pPr lvl="1" algn="ctr" rtl="0">
              <a:spcBef>
                <a:spcPts val="0"/>
              </a:spcBef>
              <a:spcAft>
                <a:spcPts val="0"/>
              </a:spcAft>
              <a:buClr>
                <a:srgbClr val="000000"/>
              </a:buClr>
              <a:buSzPts val="5200"/>
              <a:buNone/>
              <a:defRPr sz="6933">
                <a:solidFill>
                  <a:srgbClr val="000000"/>
                </a:solidFill>
              </a:defRPr>
            </a:lvl2pPr>
            <a:lvl3pPr lvl="2" algn="ctr" rtl="0">
              <a:spcBef>
                <a:spcPts val="0"/>
              </a:spcBef>
              <a:spcAft>
                <a:spcPts val="0"/>
              </a:spcAft>
              <a:buClr>
                <a:srgbClr val="000000"/>
              </a:buClr>
              <a:buSzPts val="5200"/>
              <a:buNone/>
              <a:defRPr sz="6933">
                <a:solidFill>
                  <a:srgbClr val="000000"/>
                </a:solidFill>
              </a:defRPr>
            </a:lvl3pPr>
            <a:lvl4pPr lvl="3" algn="ctr" rtl="0">
              <a:spcBef>
                <a:spcPts val="0"/>
              </a:spcBef>
              <a:spcAft>
                <a:spcPts val="0"/>
              </a:spcAft>
              <a:buClr>
                <a:srgbClr val="000000"/>
              </a:buClr>
              <a:buSzPts val="5200"/>
              <a:buNone/>
              <a:defRPr sz="6933">
                <a:solidFill>
                  <a:srgbClr val="000000"/>
                </a:solidFill>
              </a:defRPr>
            </a:lvl4pPr>
            <a:lvl5pPr lvl="4" algn="ctr" rtl="0">
              <a:spcBef>
                <a:spcPts val="0"/>
              </a:spcBef>
              <a:spcAft>
                <a:spcPts val="0"/>
              </a:spcAft>
              <a:buClr>
                <a:srgbClr val="000000"/>
              </a:buClr>
              <a:buSzPts val="5200"/>
              <a:buNone/>
              <a:defRPr sz="6933">
                <a:solidFill>
                  <a:srgbClr val="000000"/>
                </a:solidFill>
              </a:defRPr>
            </a:lvl5pPr>
            <a:lvl6pPr lvl="5" algn="ctr" rtl="0">
              <a:spcBef>
                <a:spcPts val="0"/>
              </a:spcBef>
              <a:spcAft>
                <a:spcPts val="0"/>
              </a:spcAft>
              <a:buClr>
                <a:srgbClr val="000000"/>
              </a:buClr>
              <a:buSzPts val="5200"/>
              <a:buNone/>
              <a:defRPr sz="6933">
                <a:solidFill>
                  <a:srgbClr val="000000"/>
                </a:solidFill>
              </a:defRPr>
            </a:lvl6pPr>
            <a:lvl7pPr lvl="6" algn="ctr" rtl="0">
              <a:spcBef>
                <a:spcPts val="0"/>
              </a:spcBef>
              <a:spcAft>
                <a:spcPts val="0"/>
              </a:spcAft>
              <a:buClr>
                <a:srgbClr val="000000"/>
              </a:buClr>
              <a:buSzPts val="5200"/>
              <a:buNone/>
              <a:defRPr sz="6933">
                <a:solidFill>
                  <a:srgbClr val="000000"/>
                </a:solidFill>
              </a:defRPr>
            </a:lvl7pPr>
            <a:lvl8pPr lvl="7" algn="ctr" rtl="0">
              <a:spcBef>
                <a:spcPts val="0"/>
              </a:spcBef>
              <a:spcAft>
                <a:spcPts val="0"/>
              </a:spcAft>
              <a:buClr>
                <a:srgbClr val="000000"/>
              </a:buClr>
              <a:buSzPts val="5200"/>
              <a:buNone/>
              <a:defRPr sz="6933">
                <a:solidFill>
                  <a:srgbClr val="000000"/>
                </a:solidFill>
              </a:defRPr>
            </a:lvl8pPr>
            <a:lvl9pPr lvl="8" algn="ctr" rtl="0">
              <a:spcBef>
                <a:spcPts val="0"/>
              </a:spcBef>
              <a:spcAft>
                <a:spcPts val="0"/>
              </a:spcAft>
              <a:buClr>
                <a:srgbClr val="000000"/>
              </a:buClr>
              <a:buSzPts val="5200"/>
              <a:buNone/>
              <a:defRPr sz="6933">
                <a:solidFill>
                  <a:srgbClr val="000000"/>
                </a:solidFill>
              </a:defRPr>
            </a:lvl9pPr>
          </a:lstStyle>
          <a:p>
            <a:endParaRPr/>
          </a:p>
        </p:txBody>
      </p:sp>
      <p:sp>
        <p:nvSpPr>
          <p:cNvPr id="29" name="Google Shape;29;p3"/>
          <p:cNvSpPr txBox="1">
            <a:spLocks noGrp="1"/>
          </p:cNvSpPr>
          <p:nvPr>
            <p:ph type="subTitle" idx="1"/>
          </p:nvPr>
        </p:nvSpPr>
        <p:spPr>
          <a:xfrm>
            <a:off x="3426400" y="4251601"/>
            <a:ext cx="5339200" cy="1046400"/>
          </a:xfrm>
          <a:prstGeom prst="rect">
            <a:avLst/>
          </a:prstGeom>
        </p:spPr>
        <p:txBody>
          <a:bodyPr spcFirstLastPara="1" wrap="square" lIns="91425" tIns="91425" rIns="91425" bIns="91425" numCol="1" anchor="t" anchorCtr="0">
            <a:noAutofit/>
          </a:bodyPr>
          <a:lstStyle>
            <a:lvl1pPr lvl="0" algn="ctr" rtl="0">
              <a:spcBef>
                <a:spcPts val="0"/>
              </a:spcBef>
              <a:spcAft>
                <a:spcPts val="0"/>
              </a:spcAft>
              <a:buClr>
                <a:srgbClr val="000000"/>
              </a:buClr>
              <a:buSzPts val="1400"/>
              <a:buNone/>
              <a:defRPr sz="1867">
                <a:solidFill>
                  <a:srgbClr val="000000"/>
                </a:solidFill>
              </a:defRPr>
            </a:lvl1pPr>
            <a:lvl2pPr lvl="1" algn="ctr" rtl="0">
              <a:spcBef>
                <a:spcPts val="0"/>
              </a:spcBef>
              <a:spcAft>
                <a:spcPts val="0"/>
              </a:spcAft>
              <a:buClr>
                <a:srgbClr val="000000"/>
              </a:buClr>
              <a:buSzPts val="1400"/>
              <a:buNone/>
              <a:defRPr sz="1867">
                <a:solidFill>
                  <a:srgbClr val="000000"/>
                </a:solidFill>
              </a:defRPr>
            </a:lvl2pPr>
            <a:lvl3pPr lvl="2" algn="ctr" rtl="0">
              <a:spcBef>
                <a:spcPts val="0"/>
              </a:spcBef>
              <a:spcAft>
                <a:spcPts val="0"/>
              </a:spcAft>
              <a:buClr>
                <a:srgbClr val="000000"/>
              </a:buClr>
              <a:buSzPts val="1400"/>
              <a:buNone/>
              <a:defRPr sz="1867">
                <a:solidFill>
                  <a:srgbClr val="000000"/>
                </a:solidFill>
              </a:defRPr>
            </a:lvl3pPr>
            <a:lvl4pPr lvl="3" algn="ctr" rtl="0">
              <a:spcBef>
                <a:spcPts val="0"/>
              </a:spcBef>
              <a:spcAft>
                <a:spcPts val="0"/>
              </a:spcAft>
              <a:buClr>
                <a:srgbClr val="000000"/>
              </a:buClr>
              <a:buSzPts val="1400"/>
              <a:buNone/>
              <a:defRPr sz="1867">
                <a:solidFill>
                  <a:srgbClr val="000000"/>
                </a:solidFill>
              </a:defRPr>
            </a:lvl4pPr>
            <a:lvl5pPr lvl="4" algn="ctr" rtl="0">
              <a:spcBef>
                <a:spcPts val="0"/>
              </a:spcBef>
              <a:spcAft>
                <a:spcPts val="0"/>
              </a:spcAft>
              <a:buClr>
                <a:srgbClr val="000000"/>
              </a:buClr>
              <a:buSzPts val="1400"/>
              <a:buNone/>
              <a:defRPr sz="1867">
                <a:solidFill>
                  <a:srgbClr val="000000"/>
                </a:solidFill>
              </a:defRPr>
            </a:lvl5pPr>
            <a:lvl6pPr lvl="5" algn="ctr" rtl="0">
              <a:spcBef>
                <a:spcPts val="0"/>
              </a:spcBef>
              <a:spcAft>
                <a:spcPts val="0"/>
              </a:spcAft>
              <a:buClr>
                <a:srgbClr val="000000"/>
              </a:buClr>
              <a:buSzPts val="1400"/>
              <a:buNone/>
              <a:defRPr sz="1867">
                <a:solidFill>
                  <a:srgbClr val="000000"/>
                </a:solidFill>
              </a:defRPr>
            </a:lvl6pPr>
            <a:lvl7pPr lvl="6" algn="ctr" rtl="0">
              <a:spcBef>
                <a:spcPts val="0"/>
              </a:spcBef>
              <a:spcAft>
                <a:spcPts val="0"/>
              </a:spcAft>
              <a:buClr>
                <a:srgbClr val="000000"/>
              </a:buClr>
              <a:buSzPts val="1400"/>
              <a:buNone/>
              <a:defRPr sz="1867">
                <a:solidFill>
                  <a:srgbClr val="000000"/>
                </a:solidFill>
              </a:defRPr>
            </a:lvl7pPr>
            <a:lvl8pPr lvl="7" algn="ctr" rtl="0">
              <a:spcBef>
                <a:spcPts val="0"/>
              </a:spcBef>
              <a:spcAft>
                <a:spcPts val="0"/>
              </a:spcAft>
              <a:buClr>
                <a:srgbClr val="000000"/>
              </a:buClr>
              <a:buSzPts val="1400"/>
              <a:buNone/>
              <a:defRPr sz="1867">
                <a:solidFill>
                  <a:srgbClr val="000000"/>
                </a:solidFill>
              </a:defRPr>
            </a:lvl8pPr>
            <a:lvl9pPr lvl="8" algn="ctr" rtl="0">
              <a:spcBef>
                <a:spcPts val="0"/>
              </a:spcBef>
              <a:spcAft>
                <a:spcPts val="0"/>
              </a:spcAft>
              <a:buClr>
                <a:srgbClr val="000000"/>
              </a:buClr>
              <a:buSzPts val="1400"/>
              <a:buNone/>
              <a:defRPr sz="1867">
                <a:solidFill>
                  <a:srgbClr val="000000"/>
                </a:solidFill>
              </a:defRPr>
            </a:lvl9pPr>
          </a:lstStyle>
          <a:p>
            <a:endParaRPr/>
          </a:p>
        </p:txBody>
      </p:sp>
      <p:grpSp>
        <p:nvGrpSpPr>
          <p:cNvPr id="30" name="Google Shape;30;p3"/>
          <p:cNvGrpSpPr/>
          <p:nvPr/>
        </p:nvGrpSpPr>
        <p:grpSpPr>
          <a:xfrm>
            <a:off x="1019767" y="585833"/>
            <a:ext cx="2566000" cy="2566000"/>
            <a:chOff x="6680825" y="2549350"/>
            <a:chExt cx="1539600" cy="1539600"/>
          </a:xfrm>
        </p:grpSpPr>
        <p:sp>
          <p:nvSpPr>
            <p:cNvPr id="31" name="Google Shape;31;p3"/>
            <p:cNvSpPr/>
            <p:nvPr/>
          </p:nvSpPr>
          <p:spPr>
            <a:xfrm>
              <a:off x="6825669" y="2694194"/>
              <a:ext cx="1249800" cy="1249800"/>
            </a:xfrm>
            <a:prstGeom prst="ellipse">
              <a:avLst/>
            </a:prstGeom>
            <a:solidFill>
              <a:srgbClr val="666666">
                <a:alpha val="52690"/>
              </a:srgbClr>
            </a:solidFill>
            <a:ln>
              <a:noFill/>
            </a:ln>
          </p:spPr>
          <p:txBody>
            <a:bodyPr spcFirstLastPara="1" wrap="square" lIns="91425" tIns="91425" rIns="91425" bIns="91425" numCol="1" anchor="ctr" anchorCtr="0">
              <a:noAutofit/>
            </a:bodyPr>
            <a:lstStyle/>
            <a:p>
              <a:pPr marL="0" lvl="0" indent="0" algn="l" rtl="0">
                <a:spcBef>
                  <a:spcPts val="0"/>
                </a:spcBef>
                <a:spcAft>
                  <a:spcPts val="0"/>
                </a:spcAft>
                <a:buNone/>
              </a:pPr>
              <a:endParaRPr sz="2400"/>
            </a:p>
          </p:txBody>
        </p:sp>
        <p:sp>
          <p:nvSpPr>
            <p:cNvPr id="32" name="Google Shape;32;p3"/>
            <p:cNvSpPr/>
            <p:nvPr/>
          </p:nvSpPr>
          <p:spPr>
            <a:xfrm>
              <a:off x="6894850" y="2763375"/>
              <a:ext cx="1111200" cy="1111200"/>
            </a:xfrm>
            <a:prstGeom prst="ellipse">
              <a:avLst/>
            </a:prstGeom>
            <a:solidFill>
              <a:srgbClr val="666666">
                <a:alpha val="52690"/>
              </a:srgbClr>
            </a:solidFill>
            <a:ln>
              <a:noFill/>
            </a:ln>
          </p:spPr>
          <p:txBody>
            <a:bodyPr spcFirstLastPara="1" wrap="square" lIns="91425" tIns="91425" rIns="91425" bIns="91425" numCol="1" anchor="ctr" anchorCtr="0">
              <a:noAutofit/>
            </a:bodyPr>
            <a:lstStyle/>
            <a:p>
              <a:pPr marL="0" lvl="0" indent="0" algn="l" rtl="0">
                <a:spcBef>
                  <a:spcPts val="0"/>
                </a:spcBef>
                <a:spcAft>
                  <a:spcPts val="0"/>
                </a:spcAft>
                <a:buNone/>
              </a:pPr>
              <a:endParaRPr sz="2400"/>
            </a:p>
          </p:txBody>
        </p:sp>
        <p:sp>
          <p:nvSpPr>
            <p:cNvPr id="33" name="Google Shape;33;p3"/>
            <p:cNvSpPr/>
            <p:nvPr/>
          </p:nvSpPr>
          <p:spPr>
            <a:xfrm>
              <a:off x="6680825" y="2549350"/>
              <a:ext cx="1539600" cy="1539600"/>
            </a:xfrm>
            <a:prstGeom prst="donut">
              <a:avLst>
                <a:gd name="adj" fmla="val 495"/>
              </a:avLst>
            </a:prstGeom>
            <a:solidFill>
              <a:srgbClr val="666666">
                <a:alpha val="52690"/>
              </a:srgbClr>
            </a:solidFill>
            <a:ln>
              <a:noFill/>
            </a:ln>
          </p:spPr>
          <p:txBody>
            <a:bodyPr spcFirstLastPara="1" wrap="square" lIns="91425" tIns="91425" rIns="91425" bIns="91425" numCol="1"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1238376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49AFA5-299E-4F5C-BC68-5C431D2DA372}"/>
              </a:ext>
            </a:extLst>
          </p:cNvPr>
          <p:cNvSpPr>
            <a:spLocks noGrp="1"/>
          </p:cNvSpPr>
          <p:nvPr>
            <p:ph type="title"/>
          </p:nvPr>
        </p:nvSpPr>
        <p:spPr/>
        <p:txBody>
          <a:bodyPr numCol="1"/>
          <a:lstStyle/>
          <a:p>
            <a:r>
              <a:rPr lang="es-ES" altLang="es-ES"/>
              <a:t>Haga clic para modificar el estilo de título del patrón</a:t>
            </a:r>
            <a:endParaRPr lang="es-PE" altLang="es-PE"/>
          </a:p>
        </p:txBody>
      </p:sp>
      <p:sp>
        <p:nvSpPr>
          <p:cNvPr id="3" name="Marcador de contenido 2">
            <a:extLst>
              <a:ext uri="{FF2B5EF4-FFF2-40B4-BE49-F238E27FC236}">
                <a16:creationId xmlns:a16="http://schemas.microsoft.com/office/drawing/2014/main" id="{23A252AB-9168-4F9D-92F0-435A712A7D4C}"/>
              </a:ext>
            </a:extLst>
          </p:cNvPr>
          <p:cNvSpPr>
            <a:spLocks noGrp="1"/>
          </p:cNvSpPr>
          <p:nvPr>
            <p:ph idx="1"/>
          </p:nvPr>
        </p:nvSpPr>
        <p:spPr/>
        <p:txBody>
          <a:bodyPr numCol="1"/>
          <a:lstStyle/>
          <a:p>
            <a:pPr lvl="0"/>
            <a:r>
              <a:rPr lang="es-ES" altLang="es-ES"/>
              <a:t>Haga clic para modificar los estilos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endParaRPr lang="es-PE" altLang="es-PE"/>
          </a:p>
        </p:txBody>
      </p:sp>
      <p:sp>
        <p:nvSpPr>
          <p:cNvPr id="4" name="Marcador de fecha 3">
            <a:extLst>
              <a:ext uri="{FF2B5EF4-FFF2-40B4-BE49-F238E27FC236}">
                <a16:creationId xmlns:a16="http://schemas.microsoft.com/office/drawing/2014/main" id="{F596C0E1-1025-4EC2-9D5D-9948C00DC9D5}"/>
              </a:ext>
            </a:extLst>
          </p:cNvPr>
          <p:cNvSpPr>
            <a:spLocks noGrp="1"/>
          </p:cNvSpPr>
          <p:nvPr>
            <p:ph type="dt" sz="half" idx="10"/>
          </p:nvPr>
        </p:nvSpPr>
        <p:spPr/>
        <p:txBody>
          <a:bodyPr numCol="1"/>
          <a:lstStyle/>
          <a:p>
            <a:fld id="{9C70D11C-841E-48A2-800C-E45519E378FC}" type="datetimeFigureOut">
              <a:rPr lang="es-PE" altLang="es-PE" smtClean="0"/>
              <a:t>25/04/2023</a:t>
            </a:fld>
            <a:endParaRPr lang="es-PE" altLang="es-PE"/>
          </a:p>
        </p:txBody>
      </p:sp>
      <p:sp>
        <p:nvSpPr>
          <p:cNvPr id="5" name="Marcador de pie de página 4">
            <a:extLst>
              <a:ext uri="{FF2B5EF4-FFF2-40B4-BE49-F238E27FC236}">
                <a16:creationId xmlns:a16="http://schemas.microsoft.com/office/drawing/2014/main" id="{B23A8551-537F-4C25-BFCC-6BDD8BE43206}"/>
              </a:ext>
            </a:extLst>
          </p:cNvPr>
          <p:cNvSpPr>
            <a:spLocks noGrp="1"/>
          </p:cNvSpPr>
          <p:nvPr>
            <p:ph type="ftr" sz="quarter" idx="11"/>
          </p:nvPr>
        </p:nvSpPr>
        <p:spPr/>
        <p:txBody>
          <a:bodyPr numCol="1"/>
          <a:lstStyle/>
          <a:p>
            <a:endParaRPr lang="es-PE" altLang="es-PE"/>
          </a:p>
        </p:txBody>
      </p:sp>
      <p:sp>
        <p:nvSpPr>
          <p:cNvPr id="6" name="Marcador de número de diapositiva 5">
            <a:extLst>
              <a:ext uri="{FF2B5EF4-FFF2-40B4-BE49-F238E27FC236}">
                <a16:creationId xmlns:a16="http://schemas.microsoft.com/office/drawing/2014/main" id="{6B6F8936-5803-475F-868B-A3A09CAD5A2B}"/>
              </a:ext>
            </a:extLst>
          </p:cNvPr>
          <p:cNvSpPr>
            <a:spLocks noGrp="1"/>
          </p:cNvSpPr>
          <p:nvPr>
            <p:ph type="sldNum" sz="quarter" idx="12"/>
          </p:nvPr>
        </p:nvSpPr>
        <p:spPr/>
        <p:txBody>
          <a:bodyPr numCol="1"/>
          <a:lstStyle/>
          <a:p>
            <a:fld id="{B169A7FA-BE49-418A-A7BF-0DDF5972E955}" type="slidenum">
              <a:rPr lang="es-PE" altLang="es-PE" smtClean="0"/>
              <a:t>‹Nº›</a:t>
            </a:fld>
            <a:endParaRPr lang="es-PE" altLang="es-PE"/>
          </a:p>
        </p:txBody>
      </p:sp>
    </p:spTree>
    <p:extLst>
      <p:ext uri="{BB962C8B-B14F-4D97-AF65-F5344CB8AC3E}">
        <p14:creationId xmlns:p14="http://schemas.microsoft.com/office/powerpoint/2010/main" val="498406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CF6201-7E72-4806-93DE-4AC1C011622D}"/>
              </a:ext>
            </a:extLst>
          </p:cNvPr>
          <p:cNvSpPr>
            <a:spLocks noGrp="1"/>
          </p:cNvSpPr>
          <p:nvPr>
            <p:ph type="title"/>
          </p:nvPr>
        </p:nvSpPr>
        <p:spPr>
          <a:xfrm>
            <a:off x="831850" y="1709738"/>
            <a:ext cx="10515600" cy="2852737"/>
          </a:xfrm>
        </p:spPr>
        <p:txBody>
          <a:bodyPr numCol="1" anchor="b"/>
          <a:lstStyle>
            <a:lvl1pPr>
              <a:defRPr sz="6000"/>
            </a:lvl1pPr>
          </a:lstStyle>
          <a:p>
            <a:r>
              <a:rPr lang="es-ES" altLang="es-ES"/>
              <a:t>Haga clic para modificar el estilo de título del patrón</a:t>
            </a:r>
            <a:endParaRPr lang="es-PE" altLang="es-PE"/>
          </a:p>
        </p:txBody>
      </p:sp>
      <p:sp>
        <p:nvSpPr>
          <p:cNvPr id="3" name="Marcador de texto 2">
            <a:extLst>
              <a:ext uri="{FF2B5EF4-FFF2-40B4-BE49-F238E27FC236}">
                <a16:creationId xmlns:a16="http://schemas.microsoft.com/office/drawing/2014/main" id="{C17B2DDD-F038-491C-B9B2-16AAD4DDE22C}"/>
              </a:ext>
            </a:extLst>
          </p:cNvPr>
          <p:cNvSpPr>
            <a:spLocks noGrp="1"/>
          </p:cNvSpPr>
          <p:nvPr>
            <p:ph type="body" idx="1"/>
          </p:nvPr>
        </p:nvSpPr>
        <p:spPr>
          <a:xfrm>
            <a:off x="831850" y="4589463"/>
            <a:ext cx="10515600" cy="1500187"/>
          </a:xfrm>
        </p:spPr>
        <p:txBody>
          <a:bodyPr numCol="1"/>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ltLang="es-ES"/>
              <a:t>Haga clic para modificar los estilos de texto del patrón</a:t>
            </a:r>
          </a:p>
        </p:txBody>
      </p:sp>
      <p:sp>
        <p:nvSpPr>
          <p:cNvPr id="4" name="Marcador de fecha 3">
            <a:extLst>
              <a:ext uri="{FF2B5EF4-FFF2-40B4-BE49-F238E27FC236}">
                <a16:creationId xmlns:a16="http://schemas.microsoft.com/office/drawing/2014/main" id="{B8BEE54E-ECAE-47A6-8C2F-073D706BB217}"/>
              </a:ext>
            </a:extLst>
          </p:cNvPr>
          <p:cNvSpPr>
            <a:spLocks noGrp="1"/>
          </p:cNvSpPr>
          <p:nvPr>
            <p:ph type="dt" sz="half" idx="10"/>
          </p:nvPr>
        </p:nvSpPr>
        <p:spPr/>
        <p:txBody>
          <a:bodyPr numCol="1"/>
          <a:lstStyle/>
          <a:p>
            <a:fld id="{9C70D11C-841E-48A2-800C-E45519E378FC}" type="datetimeFigureOut">
              <a:rPr lang="es-PE" altLang="es-PE" smtClean="0"/>
              <a:t>25/04/2023</a:t>
            </a:fld>
            <a:endParaRPr lang="es-PE" altLang="es-PE"/>
          </a:p>
        </p:txBody>
      </p:sp>
      <p:sp>
        <p:nvSpPr>
          <p:cNvPr id="5" name="Marcador de pie de página 4">
            <a:extLst>
              <a:ext uri="{FF2B5EF4-FFF2-40B4-BE49-F238E27FC236}">
                <a16:creationId xmlns:a16="http://schemas.microsoft.com/office/drawing/2014/main" id="{4B2A505A-E2F6-49FE-99A2-C98CBCD19E85}"/>
              </a:ext>
            </a:extLst>
          </p:cNvPr>
          <p:cNvSpPr>
            <a:spLocks noGrp="1"/>
          </p:cNvSpPr>
          <p:nvPr>
            <p:ph type="ftr" sz="quarter" idx="11"/>
          </p:nvPr>
        </p:nvSpPr>
        <p:spPr/>
        <p:txBody>
          <a:bodyPr numCol="1"/>
          <a:lstStyle/>
          <a:p>
            <a:endParaRPr lang="es-PE" altLang="es-PE"/>
          </a:p>
        </p:txBody>
      </p:sp>
      <p:sp>
        <p:nvSpPr>
          <p:cNvPr id="6" name="Marcador de número de diapositiva 5">
            <a:extLst>
              <a:ext uri="{FF2B5EF4-FFF2-40B4-BE49-F238E27FC236}">
                <a16:creationId xmlns:a16="http://schemas.microsoft.com/office/drawing/2014/main" id="{3A4529AF-0C06-4D73-938F-22FA7413E5F4}"/>
              </a:ext>
            </a:extLst>
          </p:cNvPr>
          <p:cNvSpPr>
            <a:spLocks noGrp="1"/>
          </p:cNvSpPr>
          <p:nvPr>
            <p:ph type="sldNum" sz="quarter" idx="12"/>
          </p:nvPr>
        </p:nvSpPr>
        <p:spPr/>
        <p:txBody>
          <a:bodyPr numCol="1"/>
          <a:lstStyle/>
          <a:p>
            <a:fld id="{B169A7FA-BE49-418A-A7BF-0DDF5972E955}" type="slidenum">
              <a:rPr lang="es-PE" altLang="es-PE" smtClean="0"/>
              <a:t>‹Nº›</a:t>
            </a:fld>
            <a:endParaRPr lang="es-PE" altLang="es-PE"/>
          </a:p>
        </p:txBody>
      </p:sp>
    </p:spTree>
    <p:extLst>
      <p:ext uri="{BB962C8B-B14F-4D97-AF65-F5344CB8AC3E}">
        <p14:creationId xmlns:p14="http://schemas.microsoft.com/office/powerpoint/2010/main" val="3944265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23E960-3DB1-44DF-9C7D-BC6CB3C4028A}"/>
              </a:ext>
            </a:extLst>
          </p:cNvPr>
          <p:cNvSpPr>
            <a:spLocks noGrp="1"/>
          </p:cNvSpPr>
          <p:nvPr>
            <p:ph type="title"/>
          </p:nvPr>
        </p:nvSpPr>
        <p:spPr/>
        <p:txBody>
          <a:bodyPr numCol="1"/>
          <a:lstStyle/>
          <a:p>
            <a:r>
              <a:rPr lang="es-ES" altLang="es-ES"/>
              <a:t>Haga clic para modificar el estilo de título del patrón</a:t>
            </a:r>
            <a:endParaRPr lang="es-PE" altLang="es-PE"/>
          </a:p>
        </p:txBody>
      </p:sp>
      <p:sp>
        <p:nvSpPr>
          <p:cNvPr id="3" name="Marcador de contenido 2">
            <a:extLst>
              <a:ext uri="{FF2B5EF4-FFF2-40B4-BE49-F238E27FC236}">
                <a16:creationId xmlns:a16="http://schemas.microsoft.com/office/drawing/2014/main" id="{9A415607-ED3C-424A-96F0-3A1B4F41F244}"/>
              </a:ext>
            </a:extLst>
          </p:cNvPr>
          <p:cNvSpPr>
            <a:spLocks noGrp="1"/>
          </p:cNvSpPr>
          <p:nvPr>
            <p:ph sz="half" idx="1"/>
          </p:nvPr>
        </p:nvSpPr>
        <p:spPr>
          <a:xfrm>
            <a:off x="838200" y="1825625"/>
            <a:ext cx="5181600" cy="4351338"/>
          </a:xfrm>
        </p:spPr>
        <p:txBody>
          <a:bodyPr numCol="1"/>
          <a:lstStyle/>
          <a:p>
            <a:pPr lvl="0"/>
            <a:r>
              <a:rPr lang="es-ES" altLang="es-ES"/>
              <a:t>Haga clic para modificar los estilos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endParaRPr lang="es-PE" altLang="es-PE"/>
          </a:p>
        </p:txBody>
      </p:sp>
      <p:sp>
        <p:nvSpPr>
          <p:cNvPr id="4" name="Marcador de contenido 3">
            <a:extLst>
              <a:ext uri="{FF2B5EF4-FFF2-40B4-BE49-F238E27FC236}">
                <a16:creationId xmlns:a16="http://schemas.microsoft.com/office/drawing/2014/main" id="{A2E1962F-0348-4A71-8B80-D9F05D4B03E8}"/>
              </a:ext>
            </a:extLst>
          </p:cNvPr>
          <p:cNvSpPr>
            <a:spLocks noGrp="1"/>
          </p:cNvSpPr>
          <p:nvPr>
            <p:ph sz="half" idx="2"/>
          </p:nvPr>
        </p:nvSpPr>
        <p:spPr>
          <a:xfrm>
            <a:off x="6172200" y="1825625"/>
            <a:ext cx="5181600" cy="4351338"/>
          </a:xfrm>
        </p:spPr>
        <p:txBody>
          <a:bodyPr numCol="1"/>
          <a:lstStyle/>
          <a:p>
            <a:pPr lvl="0"/>
            <a:r>
              <a:rPr lang="es-ES" altLang="es-ES"/>
              <a:t>Haga clic para modificar los estilos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endParaRPr lang="es-PE" altLang="es-PE"/>
          </a:p>
        </p:txBody>
      </p:sp>
      <p:sp>
        <p:nvSpPr>
          <p:cNvPr id="5" name="Marcador de fecha 4">
            <a:extLst>
              <a:ext uri="{FF2B5EF4-FFF2-40B4-BE49-F238E27FC236}">
                <a16:creationId xmlns:a16="http://schemas.microsoft.com/office/drawing/2014/main" id="{35D113A1-A78C-4782-B301-9B4EA05718BD}"/>
              </a:ext>
            </a:extLst>
          </p:cNvPr>
          <p:cNvSpPr>
            <a:spLocks noGrp="1"/>
          </p:cNvSpPr>
          <p:nvPr>
            <p:ph type="dt" sz="half" idx="10"/>
          </p:nvPr>
        </p:nvSpPr>
        <p:spPr/>
        <p:txBody>
          <a:bodyPr numCol="1"/>
          <a:lstStyle/>
          <a:p>
            <a:fld id="{9C70D11C-841E-48A2-800C-E45519E378FC}" type="datetimeFigureOut">
              <a:rPr lang="es-PE" altLang="es-PE" smtClean="0"/>
              <a:t>25/04/2023</a:t>
            </a:fld>
            <a:endParaRPr lang="es-PE" altLang="es-PE"/>
          </a:p>
        </p:txBody>
      </p:sp>
      <p:sp>
        <p:nvSpPr>
          <p:cNvPr id="6" name="Marcador de pie de página 5">
            <a:extLst>
              <a:ext uri="{FF2B5EF4-FFF2-40B4-BE49-F238E27FC236}">
                <a16:creationId xmlns:a16="http://schemas.microsoft.com/office/drawing/2014/main" id="{B9A9EB53-EC86-4F34-8B2C-595B130FB3DF}"/>
              </a:ext>
            </a:extLst>
          </p:cNvPr>
          <p:cNvSpPr>
            <a:spLocks noGrp="1"/>
          </p:cNvSpPr>
          <p:nvPr>
            <p:ph type="ftr" sz="quarter" idx="11"/>
          </p:nvPr>
        </p:nvSpPr>
        <p:spPr/>
        <p:txBody>
          <a:bodyPr numCol="1"/>
          <a:lstStyle/>
          <a:p>
            <a:endParaRPr lang="es-PE" altLang="es-PE"/>
          </a:p>
        </p:txBody>
      </p:sp>
      <p:sp>
        <p:nvSpPr>
          <p:cNvPr id="7" name="Marcador de número de diapositiva 6">
            <a:extLst>
              <a:ext uri="{FF2B5EF4-FFF2-40B4-BE49-F238E27FC236}">
                <a16:creationId xmlns:a16="http://schemas.microsoft.com/office/drawing/2014/main" id="{A22EC725-04C8-4361-90C3-797B7D992271}"/>
              </a:ext>
            </a:extLst>
          </p:cNvPr>
          <p:cNvSpPr>
            <a:spLocks noGrp="1"/>
          </p:cNvSpPr>
          <p:nvPr>
            <p:ph type="sldNum" sz="quarter" idx="12"/>
          </p:nvPr>
        </p:nvSpPr>
        <p:spPr/>
        <p:txBody>
          <a:bodyPr numCol="1"/>
          <a:lstStyle/>
          <a:p>
            <a:fld id="{B169A7FA-BE49-418A-A7BF-0DDF5972E955}" type="slidenum">
              <a:rPr lang="es-PE" altLang="es-PE" smtClean="0"/>
              <a:t>‹Nº›</a:t>
            </a:fld>
            <a:endParaRPr lang="es-PE" altLang="es-PE"/>
          </a:p>
        </p:txBody>
      </p:sp>
    </p:spTree>
    <p:extLst>
      <p:ext uri="{BB962C8B-B14F-4D97-AF65-F5344CB8AC3E}">
        <p14:creationId xmlns:p14="http://schemas.microsoft.com/office/powerpoint/2010/main" val="4157327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6F8F61-11E2-42F7-8EC3-2D80BA68CE0E}"/>
              </a:ext>
            </a:extLst>
          </p:cNvPr>
          <p:cNvSpPr>
            <a:spLocks noGrp="1"/>
          </p:cNvSpPr>
          <p:nvPr>
            <p:ph type="title"/>
          </p:nvPr>
        </p:nvSpPr>
        <p:spPr>
          <a:xfrm>
            <a:off x="839788" y="365125"/>
            <a:ext cx="10515600" cy="1325563"/>
          </a:xfrm>
        </p:spPr>
        <p:txBody>
          <a:bodyPr numCol="1"/>
          <a:lstStyle/>
          <a:p>
            <a:r>
              <a:rPr lang="es-ES" altLang="es-ES"/>
              <a:t>Haga clic para modificar el estilo de título del patrón</a:t>
            </a:r>
            <a:endParaRPr lang="es-PE" altLang="es-PE"/>
          </a:p>
        </p:txBody>
      </p:sp>
      <p:sp>
        <p:nvSpPr>
          <p:cNvPr id="3" name="Marcador de texto 2">
            <a:extLst>
              <a:ext uri="{FF2B5EF4-FFF2-40B4-BE49-F238E27FC236}">
                <a16:creationId xmlns:a16="http://schemas.microsoft.com/office/drawing/2014/main" id="{16F0A6A0-1E4D-4A68-ACB4-26DC182241EA}"/>
              </a:ext>
            </a:extLst>
          </p:cNvPr>
          <p:cNvSpPr>
            <a:spLocks noGrp="1"/>
          </p:cNvSpPr>
          <p:nvPr>
            <p:ph type="body" idx="1"/>
          </p:nvPr>
        </p:nvSpPr>
        <p:spPr>
          <a:xfrm>
            <a:off x="839788" y="1681163"/>
            <a:ext cx="5157787" cy="82391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ltLang="es-ES"/>
              <a:t>Haga clic para modificar los estilos de texto del patrón</a:t>
            </a:r>
          </a:p>
        </p:txBody>
      </p:sp>
      <p:sp>
        <p:nvSpPr>
          <p:cNvPr id="4" name="Marcador de contenido 3">
            <a:extLst>
              <a:ext uri="{FF2B5EF4-FFF2-40B4-BE49-F238E27FC236}">
                <a16:creationId xmlns:a16="http://schemas.microsoft.com/office/drawing/2014/main" id="{68496FF4-5658-47D9-B580-78E1DC6FFE65}"/>
              </a:ext>
            </a:extLst>
          </p:cNvPr>
          <p:cNvSpPr>
            <a:spLocks noGrp="1"/>
          </p:cNvSpPr>
          <p:nvPr>
            <p:ph sz="half" idx="2"/>
          </p:nvPr>
        </p:nvSpPr>
        <p:spPr>
          <a:xfrm>
            <a:off x="839788" y="2505075"/>
            <a:ext cx="5157787" cy="3684588"/>
          </a:xfrm>
        </p:spPr>
        <p:txBody>
          <a:bodyPr numCol="1"/>
          <a:lstStyle/>
          <a:p>
            <a:pPr lvl="0"/>
            <a:r>
              <a:rPr lang="es-ES" altLang="es-ES"/>
              <a:t>Haga clic para modificar los estilos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endParaRPr lang="es-PE" altLang="es-PE"/>
          </a:p>
        </p:txBody>
      </p:sp>
      <p:sp>
        <p:nvSpPr>
          <p:cNvPr id="5" name="Marcador de texto 4">
            <a:extLst>
              <a:ext uri="{FF2B5EF4-FFF2-40B4-BE49-F238E27FC236}">
                <a16:creationId xmlns:a16="http://schemas.microsoft.com/office/drawing/2014/main" id="{8D361DCF-8DA4-4012-99D2-CD2C75308204}"/>
              </a:ext>
            </a:extLst>
          </p:cNvPr>
          <p:cNvSpPr>
            <a:spLocks noGrp="1"/>
          </p:cNvSpPr>
          <p:nvPr>
            <p:ph type="body" sz="quarter" idx="3"/>
          </p:nvPr>
        </p:nvSpPr>
        <p:spPr>
          <a:xfrm>
            <a:off x="6172200" y="1681163"/>
            <a:ext cx="5183188" cy="82391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ltLang="es-ES"/>
              <a:t>Haga clic para modificar los estilos de texto del patrón</a:t>
            </a:r>
          </a:p>
        </p:txBody>
      </p:sp>
      <p:sp>
        <p:nvSpPr>
          <p:cNvPr id="6" name="Marcador de contenido 5">
            <a:extLst>
              <a:ext uri="{FF2B5EF4-FFF2-40B4-BE49-F238E27FC236}">
                <a16:creationId xmlns:a16="http://schemas.microsoft.com/office/drawing/2014/main" id="{C9AD25D0-80A8-468A-BA74-4FC0C98050E3}"/>
              </a:ext>
            </a:extLst>
          </p:cNvPr>
          <p:cNvSpPr>
            <a:spLocks noGrp="1"/>
          </p:cNvSpPr>
          <p:nvPr>
            <p:ph sz="quarter" idx="4"/>
          </p:nvPr>
        </p:nvSpPr>
        <p:spPr>
          <a:xfrm>
            <a:off x="6172200" y="2505075"/>
            <a:ext cx="5183188" cy="3684588"/>
          </a:xfrm>
        </p:spPr>
        <p:txBody>
          <a:bodyPr numCol="1"/>
          <a:lstStyle/>
          <a:p>
            <a:pPr lvl="0"/>
            <a:r>
              <a:rPr lang="es-ES" altLang="es-ES"/>
              <a:t>Haga clic para modificar los estilos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endParaRPr lang="es-PE" altLang="es-PE"/>
          </a:p>
        </p:txBody>
      </p:sp>
      <p:sp>
        <p:nvSpPr>
          <p:cNvPr id="7" name="Marcador de fecha 6">
            <a:extLst>
              <a:ext uri="{FF2B5EF4-FFF2-40B4-BE49-F238E27FC236}">
                <a16:creationId xmlns:a16="http://schemas.microsoft.com/office/drawing/2014/main" id="{F400D2B4-45C0-4551-B9D8-FB486A2D8B79}"/>
              </a:ext>
            </a:extLst>
          </p:cNvPr>
          <p:cNvSpPr>
            <a:spLocks noGrp="1"/>
          </p:cNvSpPr>
          <p:nvPr>
            <p:ph type="dt" sz="half" idx="10"/>
          </p:nvPr>
        </p:nvSpPr>
        <p:spPr/>
        <p:txBody>
          <a:bodyPr numCol="1"/>
          <a:lstStyle/>
          <a:p>
            <a:fld id="{9C70D11C-841E-48A2-800C-E45519E378FC}" type="datetimeFigureOut">
              <a:rPr lang="es-PE" altLang="es-PE" smtClean="0"/>
              <a:t>25/04/2023</a:t>
            </a:fld>
            <a:endParaRPr lang="es-PE" altLang="es-PE"/>
          </a:p>
        </p:txBody>
      </p:sp>
      <p:sp>
        <p:nvSpPr>
          <p:cNvPr id="8" name="Marcador de pie de página 7">
            <a:extLst>
              <a:ext uri="{FF2B5EF4-FFF2-40B4-BE49-F238E27FC236}">
                <a16:creationId xmlns:a16="http://schemas.microsoft.com/office/drawing/2014/main" id="{9D5110FD-4386-4595-9C41-E8D02CB287BA}"/>
              </a:ext>
            </a:extLst>
          </p:cNvPr>
          <p:cNvSpPr>
            <a:spLocks noGrp="1"/>
          </p:cNvSpPr>
          <p:nvPr>
            <p:ph type="ftr" sz="quarter" idx="11"/>
          </p:nvPr>
        </p:nvSpPr>
        <p:spPr/>
        <p:txBody>
          <a:bodyPr numCol="1"/>
          <a:lstStyle/>
          <a:p>
            <a:endParaRPr lang="es-PE" altLang="es-PE"/>
          </a:p>
        </p:txBody>
      </p:sp>
      <p:sp>
        <p:nvSpPr>
          <p:cNvPr id="9" name="Marcador de número de diapositiva 8">
            <a:extLst>
              <a:ext uri="{FF2B5EF4-FFF2-40B4-BE49-F238E27FC236}">
                <a16:creationId xmlns:a16="http://schemas.microsoft.com/office/drawing/2014/main" id="{150ED738-80D4-4DD1-B2E2-DE3D07EA3E3E}"/>
              </a:ext>
            </a:extLst>
          </p:cNvPr>
          <p:cNvSpPr>
            <a:spLocks noGrp="1"/>
          </p:cNvSpPr>
          <p:nvPr>
            <p:ph type="sldNum" sz="quarter" idx="12"/>
          </p:nvPr>
        </p:nvSpPr>
        <p:spPr/>
        <p:txBody>
          <a:bodyPr numCol="1"/>
          <a:lstStyle/>
          <a:p>
            <a:fld id="{B169A7FA-BE49-418A-A7BF-0DDF5972E955}" type="slidenum">
              <a:rPr lang="es-PE" altLang="es-PE" smtClean="0"/>
              <a:t>‹Nº›</a:t>
            </a:fld>
            <a:endParaRPr lang="es-PE" altLang="es-PE"/>
          </a:p>
        </p:txBody>
      </p:sp>
    </p:spTree>
    <p:extLst>
      <p:ext uri="{BB962C8B-B14F-4D97-AF65-F5344CB8AC3E}">
        <p14:creationId xmlns:p14="http://schemas.microsoft.com/office/powerpoint/2010/main" val="280923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009474-4B41-44D8-9568-00AD0AE4F707}"/>
              </a:ext>
            </a:extLst>
          </p:cNvPr>
          <p:cNvSpPr>
            <a:spLocks noGrp="1"/>
          </p:cNvSpPr>
          <p:nvPr>
            <p:ph type="title"/>
          </p:nvPr>
        </p:nvSpPr>
        <p:spPr/>
        <p:txBody>
          <a:bodyPr numCol="1"/>
          <a:lstStyle/>
          <a:p>
            <a:r>
              <a:rPr lang="es-ES" altLang="es-ES"/>
              <a:t>Haga clic para modificar el estilo de título del patrón</a:t>
            </a:r>
            <a:endParaRPr lang="es-PE" altLang="es-PE"/>
          </a:p>
        </p:txBody>
      </p:sp>
      <p:sp>
        <p:nvSpPr>
          <p:cNvPr id="3" name="Marcador de fecha 2">
            <a:extLst>
              <a:ext uri="{FF2B5EF4-FFF2-40B4-BE49-F238E27FC236}">
                <a16:creationId xmlns:a16="http://schemas.microsoft.com/office/drawing/2014/main" id="{240A3EBE-55EA-4732-B49A-8229D3F5AA28}"/>
              </a:ext>
            </a:extLst>
          </p:cNvPr>
          <p:cNvSpPr>
            <a:spLocks noGrp="1"/>
          </p:cNvSpPr>
          <p:nvPr>
            <p:ph type="dt" sz="half" idx="10"/>
          </p:nvPr>
        </p:nvSpPr>
        <p:spPr/>
        <p:txBody>
          <a:bodyPr numCol="1"/>
          <a:lstStyle/>
          <a:p>
            <a:fld id="{9C70D11C-841E-48A2-800C-E45519E378FC}" type="datetimeFigureOut">
              <a:rPr lang="es-PE" altLang="es-PE" smtClean="0"/>
              <a:t>25/04/2023</a:t>
            </a:fld>
            <a:endParaRPr lang="es-PE" altLang="es-PE"/>
          </a:p>
        </p:txBody>
      </p:sp>
      <p:sp>
        <p:nvSpPr>
          <p:cNvPr id="4" name="Marcador de pie de página 3">
            <a:extLst>
              <a:ext uri="{FF2B5EF4-FFF2-40B4-BE49-F238E27FC236}">
                <a16:creationId xmlns:a16="http://schemas.microsoft.com/office/drawing/2014/main" id="{D15F032F-37BC-476A-A883-24AD63F00913}"/>
              </a:ext>
            </a:extLst>
          </p:cNvPr>
          <p:cNvSpPr>
            <a:spLocks noGrp="1"/>
          </p:cNvSpPr>
          <p:nvPr>
            <p:ph type="ftr" sz="quarter" idx="11"/>
          </p:nvPr>
        </p:nvSpPr>
        <p:spPr/>
        <p:txBody>
          <a:bodyPr numCol="1"/>
          <a:lstStyle/>
          <a:p>
            <a:endParaRPr lang="es-PE" altLang="es-PE"/>
          </a:p>
        </p:txBody>
      </p:sp>
      <p:sp>
        <p:nvSpPr>
          <p:cNvPr id="5" name="Marcador de número de diapositiva 4">
            <a:extLst>
              <a:ext uri="{FF2B5EF4-FFF2-40B4-BE49-F238E27FC236}">
                <a16:creationId xmlns:a16="http://schemas.microsoft.com/office/drawing/2014/main" id="{C2CC4180-A51F-4E52-A3D5-B964F090D80D}"/>
              </a:ext>
            </a:extLst>
          </p:cNvPr>
          <p:cNvSpPr>
            <a:spLocks noGrp="1"/>
          </p:cNvSpPr>
          <p:nvPr>
            <p:ph type="sldNum" sz="quarter" idx="12"/>
          </p:nvPr>
        </p:nvSpPr>
        <p:spPr/>
        <p:txBody>
          <a:bodyPr numCol="1"/>
          <a:lstStyle/>
          <a:p>
            <a:fld id="{B169A7FA-BE49-418A-A7BF-0DDF5972E955}" type="slidenum">
              <a:rPr lang="es-PE" altLang="es-PE" smtClean="0"/>
              <a:t>‹Nº›</a:t>
            </a:fld>
            <a:endParaRPr lang="es-PE" altLang="es-PE"/>
          </a:p>
        </p:txBody>
      </p:sp>
    </p:spTree>
    <p:extLst>
      <p:ext uri="{BB962C8B-B14F-4D97-AF65-F5344CB8AC3E}">
        <p14:creationId xmlns:p14="http://schemas.microsoft.com/office/powerpoint/2010/main" val="3484303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4342F7C-9D0C-4D05-8792-ABB13CAE94F8}"/>
              </a:ext>
            </a:extLst>
          </p:cNvPr>
          <p:cNvSpPr>
            <a:spLocks noGrp="1"/>
          </p:cNvSpPr>
          <p:nvPr>
            <p:ph type="dt" sz="half" idx="10"/>
          </p:nvPr>
        </p:nvSpPr>
        <p:spPr/>
        <p:txBody>
          <a:bodyPr numCol="1"/>
          <a:lstStyle/>
          <a:p>
            <a:fld id="{9C70D11C-841E-48A2-800C-E45519E378FC}" type="datetimeFigureOut">
              <a:rPr lang="es-PE" altLang="es-PE" smtClean="0"/>
              <a:t>25/04/2023</a:t>
            </a:fld>
            <a:endParaRPr lang="es-PE" altLang="es-PE"/>
          </a:p>
        </p:txBody>
      </p:sp>
      <p:sp>
        <p:nvSpPr>
          <p:cNvPr id="3" name="Marcador de pie de página 2">
            <a:extLst>
              <a:ext uri="{FF2B5EF4-FFF2-40B4-BE49-F238E27FC236}">
                <a16:creationId xmlns:a16="http://schemas.microsoft.com/office/drawing/2014/main" id="{E9FE8C1C-C363-46B2-865D-A21F7E45283A}"/>
              </a:ext>
            </a:extLst>
          </p:cNvPr>
          <p:cNvSpPr>
            <a:spLocks noGrp="1"/>
          </p:cNvSpPr>
          <p:nvPr>
            <p:ph type="ftr" sz="quarter" idx="11"/>
          </p:nvPr>
        </p:nvSpPr>
        <p:spPr/>
        <p:txBody>
          <a:bodyPr numCol="1"/>
          <a:lstStyle/>
          <a:p>
            <a:endParaRPr lang="es-PE" altLang="es-PE"/>
          </a:p>
        </p:txBody>
      </p:sp>
      <p:sp>
        <p:nvSpPr>
          <p:cNvPr id="4" name="Marcador de número de diapositiva 3">
            <a:extLst>
              <a:ext uri="{FF2B5EF4-FFF2-40B4-BE49-F238E27FC236}">
                <a16:creationId xmlns:a16="http://schemas.microsoft.com/office/drawing/2014/main" id="{3CB6D0E6-F8E4-405F-8AB2-8E1EC089E08C}"/>
              </a:ext>
            </a:extLst>
          </p:cNvPr>
          <p:cNvSpPr>
            <a:spLocks noGrp="1"/>
          </p:cNvSpPr>
          <p:nvPr>
            <p:ph type="sldNum" sz="quarter" idx="12"/>
          </p:nvPr>
        </p:nvSpPr>
        <p:spPr/>
        <p:txBody>
          <a:bodyPr numCol="1"/>
          <a:lstStyle/>
          <a:p>
            <a:fld id="{B169A7FA-BE49-418A-A7BF-0DDF5972E955}" type="slidenum">
              <a:rPr lang="es-PE" altLang="es-PE" smtClean="0"/>
              <a:t>‹Nº›</a:t>
            </a:fld>
            <a:endParaRPr lang="es-PE" altLang="es-PE"/>
          </a:p>
        </p:txBody>
      </p:sp>
    </p:spTree>
    <p:extLst>
      <p:ext uri="{BB962C8B-B14F-4D97-AF65-F5344CB8AC3E}">
        <p14:creationId xmlns:p14="http://schemas.microsoft.com/office/powerpoint/2010/main" val="1920071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117267-0CEE-44B0-9061-74C0DCEB7887}"/>
              </a:ext>
            </a:extLst>
          </p:cNvPr>
          <p:cNvSpPr>
            <a:spLocks noGrp="1"/>
          </p:cNvSpPr>
          <p:nvPr>
            <p:ph type="title"/>
          </p:nvPr>
        </p:nvSpPr>
        <p:spPr>
          <a:xfrm>
            <a:off x="839788" y="457200"/>
            <a:ext cx="3932237" cy="1600200"/>
          </a:xfrm>
        </p:spPr>
        <p:txBody>
          <a:bodyPr numCol="1" anchor="b"/>
          <a:lstStyle>
            <a:lvl1pPr>
              <a:defRPr sz="3200"/>
            </a:lvl1pPr>
          </a:lstStyle>
          <a:p>
            <a:r>
              <a:rPr lang="es-ES" altLang="es-ES"/>
              <a:t>Haga clic para modificar el estilo de título del patrón</a:t>
            </a:r>
            <a:endParaRPr lang="es-PE" altLang="es-PE"/>
          </a:p>
        </p:txBody>
      </p:sp>
      <p:sp>
        <p:nvSpPr>
          <p:cNvPr id="3" name="Marcador de contenido 2">
            <a:extLst>
              <a:ext uri="{FF2B5EF4-FFF2-40B4-BE49-F238E27FC236}">
                <a16:creationId xmlns:a16="http://schemas.microsoft.com/office/drawing/2014/main" id="{D0016858-9675-4015-A7F5-8733395B9FE2}"/>
              </a:ext>
            </a:extLst>
          </p:cNvPr>
          <p:cNvSpPr>
            <a:spLocks noGrp="1"/>
          </p:cNvSpPr>
          <p:nvPr>
            <p:ph idx="1"/>
          </p:nvPr>
        </p:nvSpPr>
        <p:spPr>
          <a:xfrm>
            <a:off x="5183188" y="987425"/>
            <a:ext cx="6172200" cy="4873625"/>
          </a:xfrm>
        </p:spPr>
        <p:txBody>
          <a:bodyPr numCol="1"/>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ltLang="es-ES"/>
              <a:t>Haga clic para modificar los estilos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endParaRPr lang="es-PE" altLang="es-PE"/>
          </a:p>
        </p:txBody>
      </p:sp>
      <p:sp>
        <p:nvSpPr>
          <p:cNvPr id="4" name="Marcador de texto 3">
            <a:extLst>
              <a:ext uri="{FF2B5EF4-FFF2-40B4-BE49-F238E27FC236}">
                <a16:creationId xmlns:a16="http://schemas.microsoft.com/office/drawing/2014/main" id="{0B1B20B9-A1EA-49E4-8ECD-C9EC07B35B79}"/>
              </a:ext>
            </a:extLst>
          </p:cNvPr>
          <p:cNvSpPr>
            <a:spLocks noGrp="1"/>
          </p:cNvSpPr>
          <p:nvPr>
            <p:ph type="body" sz="half" idx="2"/>
          </p:nvPr>
        </p:nvSpPr>
        <p:spPr>
          <a:xfrm>
            <a:off x="839788" y="2057400"/>
            <a:ext cx="3932237" cy="3811588"/>
          </a:xfrm>
        </p:spPr>
        <p:txBody>
          <a:bodyPr numCol="1"/>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ltLang="es-ES"/>
              <a:t>Haga clic para modificar los estilos de texto del patrón</a:t>
            </a:r>
          </a:p>
        </p:txBody>
      </p:sp>
      <p:sp>
        <p:nvSpPr>
          <p:cNvPr id="5" name="Marcador de fecha 4">
            <a:extLst>
              <a:ext uri="{FF2B5EF4-FFF2-40B4-BE49-F238E27FC236}">
                <a16:creationId xmlns:a16="http://schemas.microsoft.com/office/drawing/2014/main" id="{FD315F5E-481B-4729-A1F7-97AA06D17ED7}"/>
              </a:ext>
            </a:extLst>
          </p:cNvPr>
          <p:cNvSpPr>
            <a:spLocks noGrp="1"/>
          </p:cNvSpPr>
          <p:nvPr>
            <p:ph type="dt" sz="half" idx="10"/>
          </p:nvPr>
        </p:nvSpPr>
        <p:spPr/>
        <p:txBody>
          <a:bodyPr numCol="1"/>
          <a:lstStyle/>
          <a:p>
            <a:fld id="{9C70D11C-841E-48A2-800C-E45519E378FC}" type="datetimeFigureOut">
              <a:rPr lang="es-PE" altLang="es-PE" smtClean="0"/>
              <a:t>25/04/2023</a:t>
            </a:fld>
            <a:endParaRPr lang="es-PE" altLang="es-PE"/>
          </a:p>
        </p:txBody>
      </p:sp>
      <p:sp>
        <p:nvSpPr>
          <p:cNvPr id="6" name="Marcador de pie de página 5">
            <a:extLst>
              <a:ext uri="{FF2B5EF4-FFF2-40B4-BE49-F238E27FC236}">
                <a16:creationId xmlns:a16="http://schemas.microsoft.com/office/drawing/2014/main" id="{2C00D4A7-2816-464B-B1DD-8A33CE7743BB}"/>
              </a:ext>
            </a:extLst>
          </p:cNvPr>
          <p:cNvSpPr>
            <a:spLocks noGrp="1"/>
          </p:cNvSpPr>
          <p:nvPr>
            <p:ph type="ftr" sz="quarter" idx="11"/>
          </p:nvPr>
        </p:nvSpPr>
        <p:spPr/>
        <p:txBody>
          <a:bodyPr numCol="1"/>
          <a:lstStyle/>
          <a:p>
            <a:endParaRPr lang="es-PE" altLang="es-PE"/>
          </a:p>
        </p:txBody>
      </p:sp>
      <p:sp>
        <p:nvSpPr>
          <p:cNvPr id="7" name="Marcador de número de diapositiva 6">
            <a:extLst>
              <a:ext uri="{FF2B5EF4-FFF2-40B4-BE49-F238E27FC236}">
                <a16:creationId xmlns:a16="http://schemas.microsoft.com/office/drawing/2014/main" id="{2BF4F90D-89EE-43D6-84EA-04A88AB37F04}"/>
              </a:ext>
            </a:extLst>
          </p:cNvPr>
          <p:cNvSpPr>
            <a:spLocks noGrp="1"/>
          </p:cNvSpPr>
          <p:nvPr>
            <p:ph type="sldNum" sz="quarter" idx="12"/>
          </p:nvPr>
        </p:nvSpPr>
        <p:spPr/>
        <p:txBody>
          <a:bodyPr numCol="1"/>
          <a:lstStyle/>
          <a:p>
            <a:fld id="{B169A7FA-BE49-418A-A7BF-0DDF5972E955}" type="slidenum">
              <a:rPr lang="es-PE" altLang="es-PE" smtClean="0"/>
              <a:t>‹Nº›</a:t>
            </a:fld>
            <a:endParaRPr lang="es-PE" altLang="es-PE"/>
          </a:p>
        </p:txBody>
      </p:sp>
    </p:spTree>
    <p:extLst>
      <p:ext uri="{BB962C8B-B14F-4D97-AF65-F5344CB8AC3E}">
        <p14:creationId xmlns:p14="http://schemas.microsoft.com/office/powerpoint/2010/main" val="2073285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4E8C7A-9550-4CAD-BF17-96D5903373C2}"/>
              </a:ext>
            </a:extLst>
          </p:cNvPr>
          <p:cNvSpPr>
            <a:spLocks noGrp="1"/>
          </p:cNvSpPr>
          <p:nvPr>
            <p:ph type="title"/>
          </p:nvPr>
        </p:nvSpPr>
        <p:spPr>
          <a:xfrm>
            <a:off x="839788" y="457200"/>
            <a:ext cx="3932237" cy="1600200"/>
          </a:xfrm>
        </p:spPr>
        <p:txBody>
          <a:bodyPr numCol="1" anchor="b"/>
          <a:lstStyle>
            <a:lvl1pPr>
              <a:defRPr sz="3200"/>
            </a:lvl1pPr>
          </a:lstStyle>
          <a:p>
            <a:r>
              <a:rPr lang="es-ES" altLang="es-ES"/>
              <a:t>Haga clic para modificar el estilo de título del patrón</a:t>
            </a:r>
            <a:endParaRPr lang="es-PE" altLang="es-PE"/>
          </a:p>
        </p:txBody>
      </p:sp>
      <p:sp>
        <p:nvSpPr>
          <p:cNvPr id="3" name="Marcador de posición de imagen 2">
            <a:extLst>
              <a:ext uri="{FF2B5EF4-FFF2-40B4-BE49-F238E27FC236}">
                <a16:creationId xmlns:a16="http://schemas.microsoft.com/office/drawing/2014/main" id="{B2AC09FA-AFEC-4B20-BB4C-2D2AEA3884C7}"/>
              </a:ext>
            </a:extLst>
          </p:cNvPr>
          <p:cNvSpPr>
            <a:spLocks noGrp="1"/>
          </p:cNvSpPr>
          <p:nvPr>
            <p:ph type="pic" idx="1"/>
          </p:nvPr>
        </p:nvSpPr>
        <p:spPr>
          <a:xfrm>
            <a:off x="5183188" y="987425"/>
            <a:ext cx="6172200" cy="4873625"/>
          </a:xfrm>
        </p:spPr>
        <p:txBody>
          <a:bodyPr numCol="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ltLang="es-PE"/>
          </a:p>
        </p:txBody>
      </p:sp>
      <p:sp>
        <p:nvSpPr>
          <p:cNvPr id="4" name="Marcador de texto 3">
            <a:extLst>
              <a:ext uri="{FF2B5EF4-FFF2-40B4-BE49-F238E27FC236}">
                <a16:creationId xmlns:a16="http://schemas.microsoft.com/office/drawing/2014/main" id="{7BBD9F9D-F248-4CD9-AE28-1735BA27BC18}"/>
              </a:ext>
            </a:extLst>
          </p:cNvPr>
          <p:cNvSpPr>
            <a:spLocks noGrp="1"/>
          </p:cNvSpPr>
          <p:nvPr>
            <p:ph type="body" sz="half" idx="2"/>
          </p:nvPr>
        </p:nvSpPr>
        <p:spPr>
          <a:xfrm>
            <a:off x="839788" y="2057400"/>
            <a:ext cx="3932237" cy="3811588"/>
          </a:xfrm>
        </p:spPr>
        <p:txBody>
          <a:bodyPr numCol="1"/>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ltLang="es-ES"/>
              <a:t>Haga clic para modificar los estilos de texto del patrón</a:t>
            </a:r>
          </a:p>
        </p:txBody>
      </p:sp>
      <p:sp>
        <p:nvSpPr>
          <p:cNvPr id="5" name="Marcador de fecha 4">
            <a:extLst>
              <a:ext uri="{FF2B5EF4-FFF2-40B4-BE49-F238E27FC236}">
                <a16:creationId xmlns:a16="http://schemas.microsoft.com/office/drawing/2014/main" id="{90936B4F-BF74-40EA-B854-69C6B6C0C959}"/>
              </a:ext>
            </a:extLst>
          </p:cNvPr>
          <p:cNvSpPr>
            <a:spLocks noGrp="1"/>
          </p:cNvSpPr>
          <p:nvPr>
            <p:ph type="dt" sz="half" idx="10"/>
          </p:nvPr>
        </p:nvSpPr>
        <p:spPr/>
        <p:txBody>
          <a:bodyPr numCol="1"/>
          <a:lstStyle/>
          <a:p>
            <a:fld id="{9C70D11C-841E-48A2-800C-E45519E378FC}" type="datetimeFigureOut">
              <a:rPr lang="es-PE" altLang="es-PE" smtClean="0"/>
              <a:t>25/04/2023</a:t>
            </a:fld>
            <a:endParaRPr lang="es-PE" altLang="es-PE"/>
          </a:p>
        </p:txBody>
      </p:sp>
      <p:sp>
        <p:nvSpPr>
          <p:cNvPr id="6" name="Marcador de pie de página 5">
            <a:extLst>
              <a:ext uri="{FF2B5EF4-FFF2-40B4-BE49-F238E27FC236}">
                <a16:creationId xmlns:a16="http://schemas.microsoft.com/office/drawing/2014/main" id="{8A8281C0-15F3-4DE1-B056-3078E740D8C1}"/>
              </a:ext>
            </a:extLst>
          </p:cNvPr>
          <p:cNvSpPr>
            <a:spLocks noGrp="1"/>
          </p:cNvSpPr>
          <p:nvPr>
            <p:ph type="ftr" sz="quarter" idx="11"/>
          </p:nvPr>
        </p:nvSpPr>
        <p:spPr/>
        <p:txBody>
          <a:bodyPr numCol="1"/>
          <a:lstStyle/>
          <a:p>
            <a:endParaRPr lang="es-PE" altLang="es-PE"/>
          </a:p>
        </p:txBody>
      </p:sp>
      <p:sp>
        <p:nvSpPr>
          <p:cNvPr id="7" name="Marcador de número de diapositiva 6">
            <a:extLst>
              <a:ext uri="{FF2B5EF4-FFF2-40B4-BE49-F238E27FC236}">
                <a16:creationId xmlns:a16="http://schemas.microsoft.com/office/drawing/2014/main" id="{1BAE2889-E49E-4B17-A329-EF504B0D547D}"/>
              </a:ext>
            </a:extLst>
          </p:cNvPr>
          <p:cNvSpPr>
            <a:spLocks noGrp="1"/>
          </p:cNvSpPr>
          <p:nvPr>
            <p:ph type="sldNum" sz="quarter" idx="12"/>
          </p:nvPr>
        </p:nvSpPr>
        <p:spPr/>
        <p:txBody>
          <a:bodyPr numCol="1"/>
          <a:lstStyle/>
          <a:p>
            <a:fld id="{B169A7FA-BE49-418A-A7BF-0DDF5972E955}" type="slidenum">
              <a:rPr lang="es-PE" altLang="es-PE" smtClean="0"/>
              <a:t>‹Nº›</a:t>
            </a:fld>
            <a:endParaRPr lang="es-PE" altLang="es-PE"/>
          </a:p>
        </p:txBody>
      </p:sp>
    </p:spTree>
    <p:extLst>
      <p:ext uri="{BB962C8B-B14F-4D97-AF65-F5344CB8AC3E}">
        <p14:creationId xmlns:p14="http://schemas.microsoft.com/office/powerpoint/2010/main" val="264707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989C99F-0337-4D77-9B36-C5172D718D84}"/>
              </a:ext>
            </a:extLst>
          </p:cNvPr>
          <p:cNvSpPr>
            <a:spLocks noGrp="1"/>
          </p:cNvSpPr>
          <p:nvPr>
            <p:ph type="title"/>
          </p:nvPr>
        </p:nvSpPr>
        <p:spPr>
          <a:xfrm>
            <a:off x="838200" y="365125"/>
            <a:ext cx="10515600" cy="1325563"/>
          </a:xfrm>
          <a:prstGeom prst="rect">
            <a:avLst/>
          </a:prstGeom>
        </p:spPr>
        <p:txBody>
          <a:bodyPr vert="horz" lIns="91440" tIns="45720" rIns="91440" bIns="45720" numCol="1" rtlCol="0" anchor="ctr">
            <a:normAutofit/>
          </a:bodyPr>
          <a:lstStyle/>
          <a:p>
            <a:r>
              <a:rPr lang="es-ES" altLang="es-ES"/>
              <a:t>Haga clic para modificar el estilo de título del patrón</a:t>
            </a:r>
            <a:endParaRPr lang="es-PE" altLang="es-PE"/>
          </a:p>
        </p:txBody>
      </p:sp>
      <p:sp>
        <p:nvSpPr>
          <p:cNvPr id="3" name="Marcador de texto 2">
            <a:extLst>
              <a:ext uri="{FF2B5EF4-FFF2-40B4-BE49-F238E27FC236}">
                <a16:creationId xmlns:a16="http://schemas.microsoft.com/office/drawing/2014/main" id="{4E17655B-BFF7-4B2F-8493-C62A0D9E765D}"/>
              </a:ext>
            </a:extLst>
          </p:cNvPr>
          <p:cNvSpPr>
            <a:spLocks noGrp="1"/>
          </p:cNvSpPr>
          <p:nvPr>
            <p:ph type="body" idx="1"/>
          </p:nvPr>
        </p:nvSpPr>
        <p:spPr>
          <a:xfrm>
            <a:off x="838200" y="1825625"/>
            <a:ext cx="10515600" cy="4351338"/>
          </a:xfrm>
          <a:prstGeom prst="rect">
            <a:avLst/>
          </a:prstGeom>
        </p:spPr>
        <p:txBody>
          <a:bodyPr vert="horz" lIns="91440" tIns="45720" rIns="91440" bIns="45720" numCol="1" rtlCol="0">
            <a:normAutofit/>
          </a:bodyPr>
          <a:lstStyle/>
          <a:p>
            <a:pPr lvl="0"/>
            <a:r>
              <a:rPr lang="es-ES" altLang="es-ES"/>
              <a:t>Haga clic para modificar los estilos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endParaRPr lang="es-PE" altLang="es-PE"/>
          </a:p>
        </p:txBody>
      </p:sp>
      <p:sp>
        <p:nvSpPr>
          <p:cNvPr id="4" name="Marcador de fecha 3">
            <a:extLst>
              <a:ext uri="{FF2B5EF4-FFF2-40B4-BE49-F238E27FC236}">
                <a16:creationId xmlns:a16="http://schemas.microsoft.com/office/drawing/2014/main" id="{32855066-2F0B-4A70-B76A-B702A93A0D07}"/>
              </a:ext>
            </a:extLst>
          </p:cNvPr>
          <p:cNvSpPr>
            <a:spLocks noGrp="1"/>
          </p:cNvSpPr>
          <p:nvPr>
            <p:ph type="dt" sz="half" idx="2"/>
          </p:nvPr>
        </p:nvSpPr>
        <p:spPr>
          <a:xfrm>
            <a:off x="838200" y="6356350"/>
            <a:ext cx="2743200" cy="365125"/>
          </a:xfrm>
          <a:prstGeom prst="rect">
            <a:avLst/>
          </a:prstGeom>
        </p:spPr>
        <p:txBody>
          <a:bodyPr vert="horz" lIns="91440" tIns="45720" rIns="91440" bIns="45720" numCol="1" rtlCol="0" anchor="ctr"/>
          <a:lstStyle>
            <a:lvl1pPr algn="l">
              <a:defRPr sz="1200">
                <a:solidFill>
                  <a:schemeClr val="tx1">
                    <a:tint val="75000"/>
                  </a:schemeClr>
                </a:solidFill>
              </a:defRPr>
            </a:lvl1pPr>
          </a:lstStyle>
          <a:p>
            <a:fld id="{9C70D11C-841E-48A2-800C-E45519E378FC}" type="datetimeFigureOut">
              <a:rPr lang="es-PE" altLang="es-PE" smtClean="0"/>
              <a:t>25/04/2023</a:t>
            </a:fld>
            <a:endParaRPr lang="es-PE" altLang="es-PE"/>
          </a:p>
        </p:txBody>
      </p:sp>
      <p:sp>
        <p:nvSpPr>
          <p:cNvPr id="5" name="Marcador de pie de página 4">
            <a:extLst>
              <a:ext uri="{FF2B5EF4-FFF2-40B4-BE49-F238E27FC236}">
                <a16:creationId xmlns:a16="http://schemas.microsoft.com/office/drawing/2014/main" id="{68599CB8-7E3D-4529-9D4F-4A8C00176FB1}"/>
              </a:ext>
            </a:extLst>
          </p:cNvPr>
          <p:cNvSpPr>
            <a:spLocks noGrp="1"/>
          </p:cNvSpPr>
          <p:nvPr>
            <p:ph type="ftr" sz="quarter" idx="3"/>
          </p:nvPr>
        </p:nvSpPr>
        <p:spPr>
          <a:xfrm>
            <a:off x="4038600" y="6356350"/>
            <a:ext cx="4114800" cy="365125"/>
          </a:xfrm>
          <a:prstGeom prst="rect">
            <a:avLst/>
          </a:prstGeom>
        </p:spPr>
        <p:txBody>
          <a:bodyPr vert="horz" lIns="91440" tIns="45720" rIns="91440" bIns="45720" numCol="1" rtlCol="0" anchor="ctr"/>
          <a:lstStyle>
            <a:lvl1pPr algn="ctr">
              <a:defRPr sz="1200">
                <a:solidFill>
                  <a:schemeClr val="tx1">
                    <a:tint val="75000"/>
                  </a:schemeClr>
                </a:solidFill>
              </a:defRPr>
            </a:lvl1pPr>
          </a:lstStyle>
          <a:p>
            <a:endParaRPr lang="es-PE" altLang="es-PE"/>
          </a:p>
        </p:txBody>
      </p:sp>
      <p:sp>
        <p:nvSpPr>
          <p:cNvPr id="6" name="Marcador de número de diapositiva 5">
            <a:extLst>
              <a:ext uri="{FF2B5EF4-FFF2-40B4-BE49-F238E27FC236}">
                <a16:creationId xmlns:a16="http://schemas.microsoft.com/office/drawing/2014/main" id="{D428AF8B-08AF-443F-A23F-0CD015101519}"/>
              </a:ext>
            </a:extLst>
          </p:cNvPr>
          <p:cNvSpPr>
            <a:spLocks noGrp="1"/>
          </p:cNvSpPr>
          <p:nvPr>
            <p:ph type="sldNum" sz="quarter" idx="4"/>
          </p:nvPr>
        </p:nvSpPr>
        <p:spPr>
          <a:xfrm>
            <a:off x="8610600" y="6356350"/>
            <a:ext cx="2743200" cy="365125"/>
          </a:xfrm>
          <a:prstGeom prst="rect">
            <a:avLst/>
          </a:prstGeom>
        </p:spPr>
        <p:txBody>
          <a:bodyPr vert="horz" lIns="91440" tIns="45720" rIns="91440" bIns="45720" numCol="1" rtlCol="0" anchor="ctr"/>
          <a:lstStyle>
            <a:lvl1pPr algn="r">
              <a:defRPr sz="1200">
                <a:solidFill>
                  <a:schemeClr val="tx1">
                    <a:tint val="75000"/>
                  </a:schemeClr>
                </a:solidFill>
              </a:defRPr>
            </a:lvl1pPr>
          </a:lstStyle>
          <a:p>
            <a:fld id="{B169A7FA-BE49-418A-A7BF-0DDF5972E955}" type="slidenum">
              <a:rPr lang="es-PE" altLang="es-PE" smtClean="0"/>
              <a:t>‹Nº›</a:t>
            </a:fld>
            <a:endParaRPr lang="es-PE" altLang="es-PE"/>
          </a:p>
        </p:txBody>
      </p:sp>
    </p:spTree>
    <p:extLst>
      <p:ext uri="{BB962C8B-B14F-4D97-AF65-F5344CB8AC3E}">
        <p14:creationId xmlns:p14="http://schemas.microsoft.com/office/powerpoint/2010/main" val="96263573"/>
      </p:ext>
    </p:extLst>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lt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02610" y="2042160"/>
            <a:ext cx="5386779" cy="2317834"/>
          </a:xfrm>
          <a:prstGeom prst="rect">
            <a:avLst/>
          </a:prstGeom>
        </p:spPr>
        <p:txBody>
          <a:bodyPr spcFirstLastPara="1" vert="horz" wrap="square" lIns="121900" tIns="121900" rIns="121900" bIns="121900" numCol="1" rtlCol="0" anchor="b" anchorCtr="0">
            <a:noAutofit/>
          </a:bodyPr>
          <a:lstStyle/>
          <a:p>
            <a:r>
              <a:rPr lang="es-MX" altLang="es-MX" sz="4000" b="1" dirty="0">
                <a:latin typeface="Poppins" panose="020B0604020202020204" charset="0"/>
                <a:cs typeface="Poppins" panose="020B0604020202020204" charset="0"/>
              </a:rPr>
              <a:t>Medidas Cautelares en Arbitraje</a:t>
            </a:r>
            <a:endParaRPr sz="4000" b="1" dirty="0">
              <a:latin typeface="Poppins" panose="020B0604020202020204" charset="0"/>
              <a:cs typeface="Poppins" panose="020B0604020202020204" charset="0"/>
            </a:endParaRPr>
          </a:p>
        </p:txBody>
      </p:sp>
      <p:cxnSp>
        <p:nvCxnSpPr>
          <p:cNvPr id="3" name="Conector recto 2"/>
          <p:cNvCxnSpPr/>
          <p:nvPr/>
        </p:nvCxnSpPr>
        <p:spPr>
          <a:xfrm>
            <a:off x="4235668" y="4639456"/>
            <a:ext cx="3720662"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3517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02610" y="3429000"/>
            <a:ext cx="5386779" cy="958697"/>
          </a:xfrm>
          <a:prstGeom prst="rect">
            <a:avLst/>
          </a:prstGeom>
        </p:spPr>
        <p:txBody>
          <a:bodyPr spcFirstLastPara="1" vert="horz" wrap="square" lIns="121900" tIns="121900" rIns="121900" bIns="121900" numCol="1" rtlCol="0" anchor="b" anchorCtr="0">
            <a:noAutofit/>
          </a:bodyPr>
          <a:lstStyle/>
          <a:p>
            <a:r>
              <a:rPr lang="es-PE" altLang="es-PE" sz="4000" b="1" dirty="0"/>
              <a:t>¿CUALES SON LAS MEDIDAS CAUTELARES QUE PUEDEN OTORGARSE?</a:t>
            </a:r>
            <a:endParaRPr sz="4000" b="1" dirty="0">
              <a:latin typeface="Poppins" panose="020B0604020202020204" charset="0"/>
              <a:cs typeface="Poppins" panose="020B0604020202020204" charset="0"/>
            </a:endParaRPr>
          </a:p>
        </p:txBody>
      </p:sp>
      <p:cxnSp>
        <p:nvCxnSpPr>
          <p:cNvPr id="3" name="Conector recto 2"/>
          <p:cNvCxnSpPr/>
          <p:nvPr/>
        </p:nvCxnSpPr>
        <p:spPr>
          <a:xfrm>
            <a:off x="4171095" y="4380110"/>
            <a:ext cx="3720662"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Elipse 3">
            <a:extLst>
              <a:ext uri="{FF2B5EF4-FFF2-40B4-BE49-F238E27FC236}">
                <a16:creationId xmlns:a16="http://schemas.microsoft.com/office/drawing/2014/main" id="{93C8B449-7805-4A1E-A195-886C777FCD37}"/>
              </a:ext>
            </a:extLst>
          </p:cNvPr>
          <p:cNvSpPr/>
          <p:nvPr/>
        </p:nvSpPr>
        <p:spPr>
          <a:xfrm>
            <a:off x="1722269" y="1367979"/>
            <a:ext cx="1074198" cy="949093"/>
          </a:xfrm>
          <a:prstGeom prst="ellipse">
            <a:avLst/>
          </a:prstGeom>
        </p:spPr>
        <p:style>
          <a:lnRef idx="0">
            <a:schemeClr val="accent1"/>
          </a:lnRef>
          <a:fillRef idx="1001">
            <a:schemeClr val="dk2"/>
          </a:fillRef>
          <a:effectRef idx="3">
            <a:schemeClr val="accent1"/>
          </a:effectRef>
          <a:fontRef idx="minor">
            <a:schemeClr val="lt1"/>
          </a:fontRef>
        </p:style>
        <p:txBody>
          <a:bodyPr numCol="1" rtlCol="0" anchor="ctr"/>
          <a:lstStyle/>
          <a:p>
            <a:pPr algn="ctr"/>
            <a:r>
              <a:rPr lang="es-MX" altLang="es-MX" sz="3500" b="1" dirty="0"/>
              <a:t>2</a:t>
            </a:r>
          </a:p>
        </p:txBody>
      </p:sp>
    </p:spTree>
    <p:extLst>
      <p:ext uri="{BB962C8B-B14F-4D97-AF65-F5344CB8AC3E}">
        <p14:creationId xmlns:p14="http://schemas.microsoft.com/office/powerpoint/2010/main" val="3986196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05218" y="1802579"/>
            <a:ext cx="10551895" cy="4516937"/>
          </a:xfrm>
        </p:spPr>
        <p:txBody>
          <a:bodyPr numCol="1">
            <a:noAutofit/>
          </a:bodyPr>
          <a:lstStyle/>
          <a:p>
            <a:pPr marL="0" lvl="0" indent="0" algn="just">
              <a:buNone/>
            </a:pPr>
            <a:r>
              <a:rPr lang="es-PE" altLang="es-PE" sz="4000" dirty="0">
                <a:solidFill>
                  <a:schemeClr val="dk1"/>
                </a:solidFill>
                <a:latin typeface="Abadi" panose="020B0604020202020204" pitchFamily="34" charset="0"/>
              </a:rPr>
              <a:t>Según el articulo 47 del D.L. </a:t>
            </a:r>
            <a:r>
              <a:rPr lang="es-PE" altLang="es-PE" sz="4000" dirty="0" err="1">
                <a:solidFill>
                  <a:schemeClr val="dk1"/>
                </a:solidFill>
                <a:latin typeface="Abadi" panose="020B0604020202020204" pitchFamily="34" charset="0"/>
              </a:rPr>
              <a:t>N°</a:t>
            </a:r>
            <a:r>
              <a:rPr lang="es-PE" altLang="es-PE" sz="4000" dirty="0">
                <a:solidFill>
                  <a:schemeClr val="dk1"/>
                </a:solidFill>
                <a:latin typeface="Abadi" panose="020B0604020202020204" pitchFamily="34" charset="0"/>
              </a:rPr>
              <a:t> 1071, </a:t>
            </a:r>
            <a:r>
              <a:rPr lang="es-PE" altLang="es-PE" sz="4000" i="1" dirty="0">
                <a:solidFill>
                  <a:schemeClr val="dk1"/>
                </a:solidFill>
                <a:latin typeface="Abadi" panose="020B0604020202020204" pitchFamily="34" charset="0"/>
              </a:rPr>
              <a:t>por medida cautelar, se entenderá toda medida temporal, contenida en una decisión que tenga o no forma de laudo, que puede ser otorgada antes de la emisión del Laudo.</a:t>
            </a:r>
            <a:endParaRPr lang="es-PE" altLang="es-PE" sz="4000" dirty="0">
              <a:solidFill>
                <a:schemeClr val="dk1"/>
              </a:solidFill>
              <a:latin typeface="Abadi" panose="020B0604020202020204" pitchFamily="34" charset="0"/>
            </a:endParaRP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8260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41844" y="1195059"/>
            <a:ext cx="10551895" cy="4916228"/>
          </a:xfrm>
        </p:spPr>
        <p:txBody>
          <a:bodyPr numCol="1">
            <a:noAutofit/>
          </a:bodyPr>
          <a:lstStyle/>
          <a:p>
            <a:pPr marL="0" lvl="0" indent="0" algn="just">
              <a:buNone/>
            </a:pPr>
            <a:r>
              <a:rPr lang="es-PE" altLang="es-PE" sz="3000" dirty="0">
                <a:solidFill>
                  <a:schemeClr val="dk1"/>
                </a:solidFill>
                <a:latin typeface="Abadi" panose="020B0604020202020204" pitchFamily="34" charset="0"/>
              </a:rPr>
              <a:t>Según el articulo 47 del D.L. N° 1071, las medidas cautelares otorgadas en el proceso arbitral, son los siguientes:</a:t>
            </a:r>
          </a:p>
          <a:p>
            <a:pPr marL="514350" lvl="0" indent="-514350" algn="just">
              <a:buAutoNum type="alphaLcPeriod"/>
            </a:pPr>
            <a:r>
              <a:rPr lang="es-MX" altLang="es-MX" sz="2800" dirty="0"/>
              <a:t>Que mantenga o restablezca el statu quo en espera de que se resuelva la controversia; </a:t>
            </a:r>
          </a:p>
          <a:p>
            <a:pPr marL="514350" lvl="0" indent="-514350" algn="just">
              <a:buAutoNum type="alphaLcPeriod"/>
            </a:pPr>
            <a:r>
              <a:rPr lang="es-MX" altLang="es-MX" sz="2800" dirty="0"/>
              <a:t>Que adopte medidas para impedir algún daño actual o inminente o el menoscabo del proceso arbitral, o que se abstenga de llevar a cabo ciertos actos que probablemente ocasionarían dicho daño o menoscabo al proceso arbitral; </a:t>
            </a:r>
          </a:p>
          <a:p>
            <a:pPr marL="514350" lvl="0" indent="-514350" algn="just">
              <a:buAutoNum type="alphaLcPeriod"/>
            </a:pPr>
            <a:r>
              <a:rPr lang="es-MX" altLang="es-MX" sz="2800" dirty="0"/>
              <a:t>Que proporcione algún medio para preservar bienes que permitan ejecutar el laudo subsiguiente; o </a:t>
            </a:r>
          </a:p>
          <a:p>
            <a:pPr marL="514350" lvl="0" indent="-514350" algn="just">
              <a:buAutoNum type="alphaLcPeriod"/>
            </a:pPr>
            <a:r>
              <a:rPr lang="es-MX" altLang="es-MX" sz="2800" dirty="0"/>
              <a:t>Que preserve elementos de prueba que pudieran ser relevantes y pertinentes para resolver la controversia. </a:t>
            </a:r>
            <a:r>
              <a:rPr lang="es-PE" altLang="es-PE" sz="4000" dirty="0">
                <a:solidFill>
                  <a:schemeClr val="dk1"/>
                </a:solidFill>
                <a:latin typeface="Abadi" panose="020B0604020202020204" pitchFamily="34" charset="0"/>
              </a:rPr>
              <a:t> </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1033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aphicFrame>
        <p:nvGraphicFramePr>
          <p:cNvPr id="9" name="Tabla 9">
            <a:extLst>
              <a:ext uri="{FF2B5EF4-FFF2-40B4-BE49-F238E27FC236}">
                <a16:creationId xmlns:a16="http://schemas.microsoft.com/office/drawing/2014/main" id="{1E271AC6-3E93-434B-8B7F-467CBF9CF8BD}"/>
              </a:ext>
            </a:extLst>
          </p:cNvPr>
          <p:cNvGraphicFramePr>
            <a:graphicFrameLocks noGrp="1"/>
          </p:cNvGraphicFramePr>
          <p:nvPr>
            <p:extLst>
              <p:ext uri="{D42A27DB-BD31-4B8C-83A1-F6EECF244321}">
                <p14:modId xmlns:p14="http://schemas.microsoft.com/office/powerpoint/2010/main" val="3275222204"/>
              </p:ext>
            </p:extLst>
          </p:nvPr>
        </p:nvGraphicFramePr>
        <p:xfrm>
          <a:off x="461492" y="1073932"/>
          <a:ext cx="11145051" cy="4511040"/>
        </p:xfrm>
        <a:graphic>
          <a:graphicData uri="http://schemas.openxmlformats.org/drawingml/2006/table">
            <a:tbl>
              <a:tblPr firstRow="1" bandRow="1">
                <a:tableStyleId>{5C22544A-7EE6-4342-B048-85BDC9FD1C3A}</a:tableStyleId>
              </a:tblPr>
              <a:tblGrid>
                <a:gridCol w="5486635">
                  <a:extLst>
                    <a:ext uri="{9D8B030D-6E8A-4147-A177-3AD203B41FA5}">
                      <a16:colId xmlns:a16="http://schemas.microsoft.com/office/drawing/2014/main" val="2629388037"/>
                    </a:ext>
                  </a:extLst>
                </a:gridCol>
                <a:gridCol w="3195873">
                  <a:extLst>
                    <a:ext uri="{9D8B030D-6E8A-4147-A177-3AD203B41FA5}">
                      <a16:colId xmlns:a16="http://schemas.microsoft.com/office/drawing/2014/main" val="3393798927"/>
                    </a:ext>
                  </a:extLst>
                </a:gridCol>
                <a:gridCol w="2462543">
                  <a:extLst>
                    <a:ext uri="{9D8B030D-6E8A-4147-A177-3AD203B41FA5}">
                      <a16:colId xmlns:a16="http://schemas.microsoft.com/office/drawing/2014/main" val="2738377720"/>
                    </a:ext>
                  </a:extLst>
                </a:gridCol>
              </a:tblGrid>
              <a:tr h="370840">
                <a:tc>
                  <a:txBody>
                    <a:bodyPr/>
                    <a:lstStyle/>
                    <a:p>
                      <a:pPr algn="ctr"/>
                      <a:r>
                        <a:rPr lang="es-MX" altLang="es-MX" sz="1900" dirty="0"/>
                        <a:t>MEDIDAS CAUTELARES – D.L. N° 1071 (Art. 47)</a:t>
                      </a:r>
                    </a:p>
                  </a:txBody>
                  <a:tcPr/>
                </a:tc>
                <a:tc>
                  <a:txBody>
                    <a:bodyPr/>
                    <a:lstStyle/>
                    <a:p>
                      <a:pPr algn="ctr"/>
                      <a:r>
                        <a:rPr lang="es-MX" altLang="es-MX" sz="1900" dirty="0"/>
                        <a:t>TIPO DE MEDIDA CAUTELAR</a:t>
                      </a:r>
                    </a:p>
                  </a:txBody>
                  <a:tcPr/>
                </a:tc>
                <a:tc>
                  <a:txBody>
                    <a:bodyPr/>
                    <a:lstStyle/>
                    <a:p>
                      <a:pPr algn="ctr"/>
                      <a:r>
                        <a:rPr lang="es-MX" altLang="es-MX" sz="1900" dirty="0"/>
                        <a:t>TIPOS GENERICOS</a:t>
                      </a:r>
                    </a:p>
                  </a:txBody>
                  <a:tcPr/>
                </a:tc>
                <a:extLst>
                  <a:ext uri="{0D108BD9-81ED-4DB2-BD59-A6C34878D82A}">
                    <a16:rowId xmlns:a16="http://schemas.microsoft.com/office/drawing/2014/main" val="3188657269"/>
                  </a:ext>
                </a:extLst>
              </a:tr>
              <a:tr h="370840">
                <a:tc>
                  <a:txBody>
                    <a:bodyPr/>
                    <a:lstStyle/>
                    <a:p>
                      <a:pPr marL="0" lvl="0" indent="0" algn="just">
                        <a:buNone/>
                      </a:pPr>
                      <a:r>
                        <a:rPr lang="es-MX" altLang="es-MX" sz="1900" dirty="0"/>
                        <a:t>a) Que mantenga o restablezca el statu quo en espera de que se resuelva la controversia; </a:t>
                      </a:r>
                    </a:p>
                  </a:txBody>
                  <a:tcPr anchor="ctr"/>
                </a:tc>
                <a:tc>
                  <a:txBody>
                    <a:bodyPr/>
                    <a:lstStyle/>
                    <a:p>
                      <a:pPr algn="ctr"/>
                      <a:r>
                        <a:rPr lang="es-MX" altLang="es-MX" sz="1900" dirty="0"/>
                        <a:t>Mantengan o restablezca el status Quo </a:t>
                      </a:r>
                    </a:p>
                  </a:txBody>
                  <a:tcPr anchor="ctr"/>
                </a:tc>
                <a:tc>
                  <a:txBody>
                    <a:bodyPr/>
                    <a:lstStyle/>
                    <a:p>
                      <a:pPr algn="ctr"/>
                      <a:r>
                        <a:rPr lang="es-MX" altLang="es-MX" sz="1900" dirty="0"/>
                        <a:t>NO INNOVAR</a:t>
                      </a:r>
                    </a:p>
                  </a:txBody>
                  <a:tcPr anchor="ctr"/>
                </a:tc>
                <a:extLst>
                  <a:ext uri="{0D108BD9-81ED-4DB2-BD59-A6C34878D82A}">
                    <a16:rowId xmlns:a16="http://schemas.microsoft.com/office/drawing/2014/main" val="1221266891"/>
                  </a:ext>
                </a:extLst>
              </a:tr>
              <a:tr h="370840">
                <a:tc>
                  <a:txBody>
                    <a:bodyPr/>
                    <a:lstStyle/>
                    <a:p>
                      <a:pPr marL="0" lvl="0" indent="0" algn="just">
                        <a:buNone/>
                      </a:pPr>
                      <a:r>
                        <a:rPr lang="es-MX" altLang="es-MX" sz="1900" dirty="0"/>
                        <a:t>b) Que adopte medidas para impedir algún daño actual o inminente o el menoscabo del proceso arbitral, o que se abstenga de llevar a cabo ciertos actos que probablemente ocasionarían dicho daño o menoscabo al proceso arbitral; </a:t>
                      </a:r>
                    </a:p>
                  </a:txBody>
                  <a:tcPr anchor="ctr"/>
                </a:tc>
                <a:tc>
                  <a:txBody>
                    <a:bodyPr/>
                    <a:lstStyle/>
                    <a:p>
                      <a:pPr algn="ctr"/>
                      <a:r>
                        <a:rPr lang="es-MX" altLang="es-MX" sz="1900" dirty="0"/>
                        <a:t>Impidan (o abstengan de llevar a cabo) algún daño o perjuicio al proceso arbitral.</a:t>
                      </a:r>
                    </a:p>
                    <a:p>
                      <a:pPr algn="ctr"/>
                      <a:r>
                        <a:rPr lang="es-MX" altLang="es-MX" sz="1900" dirty="0">
                          <a:solidFill>
                            <a:schemeClr val="tx2">
                              <a:lumMod val="50000"/>
                            </a:schemeClr>
                          </a:solidFill>
                        </a:rPr>
                        <a:t>Restablecimiento de la situación existente</a:t>
                      </a:r>
                    </a:p>
                  </a:txBody>
                  <a:tcPr anchor="ctr"/>
                </a:tc>
                <a:tc>
                  <a:txBody>
                    <a:bodyPr/>
                    <a:lstStyle/>
                    <a:p>
                      <a:pPr algn="ctr"/>
                      <a:r>
                        <a:rPr lang="es-MX" altLang="es-MX" sz="1900" dirty="0"/>
                        <a:t>INNOVATIVA</a:t>
                      </a:r>
                    </a:p>
                  </a:txBody>
                  <a:tcPr anchor="ctr"/>
                </a:tc>
                <a:extLst>
                  <a:ext uri="{0D108BD9-81ED-4DB2-BD59-A6C34878D82A}">
                    <a16:rowId xmlns:a16="http://schemas.microsoft.com/office/drawing/2014/main" val="2708729570"/>
                  </a:ext>
                </a:extLst>
              </a:tr>
              <a:tr h="370840">
                <a:tc>
                  <a:txBody>
                    <a:bodyPr/>
                    <a:lstStyle/>
                    <a:p>
                      <a:pPr marL="0" lvl="0" indent="0" algn="just">
                        <a:buNone/>
                      </a:pPr>
                      <a:r>
                        <a:rPr lang="es-MX" altLang="es-MX" sz="1900" dirty="0"/>
                        <a:t>c) Que proporcione algún medio para preservar bienes que permitan ejecutar el laudo subsiguiente; o </a:t>
                      </a:r>
                    </a:p>
                    <a:p>
                      <a:endParaRPr lang="es-MX" altLang="es-MX" sz="1900" dirty="0"/>
                    </a:p>
                  </a:txBody>
                  <a:tcPr anchor="ctr"/>
                </a:tc>
                <a:tc>
                  <a:txBody>
                    <a:bodyPr/>
                    <a:lstStyle/>
                    <a:p>
                      <a:pPr algn="ctr"/>
                      <a:r>
                        <a:rPr lang="es-MX" altLang="es-MX" sz="1900" dirty="0"/>
                        <a:t>Preserven bienes que permitan el cumplimiento del mandato arbitral</a:t>
                      </a:r>
                    </a:p>
                  </a:txBody>
                  <a:tcPr anchor="ctr"/>
                </a:tc>
                <a:tc>
                  <a:txBody>
                    <a:bodyPr/>
                    <a:lstStyle/>
                    <a:p>
                      <a:pPr algn="ctr"/>
                      <a:r>
                        <a:rPr lang="es-MX" altLang="es-MX" sz="1900" dirty="0"/>
                        <a:t>PARA FUTURA EJECUCION FORZADA</a:t>
                      </a:r>
                    </a:p>
                  </a:txBody>
                  <a:tcPr anchor="ctr"/>
                </a:tc>
                <a:extLst>
                  <a:ext uri="{0D108BD9-81ED-4DB2-BD59-A6C34878D82A}">
                    <a16:rowId xmlns:a16="http://schemas.microsoft.com/office/drawing/2014/main" val="1912665956"/>
                  </a:ext>
                </a:extLst>
              </a:tr>
              <a:tr h="370840">
                <a:tc>
                  <a:txBody>
                    <a:bodyPr/>
                    <a:lstStyle/>
                    <a:p>
                      <a:pPr marL="0" marR="0" lvl="0" indent="0" algn="just" defTabSz="914400" rtl="0" eaLnBrk="1" latinLnBrk="0" hangingPunct="1">
                        <a:lnSpc>
                          <a:spcPct val="100000"/>
                        </a:lnSpc>
                        <a:spcBef>
                          <a:spcPts val="0"/>
                        </a:spcBef>
                        <a:spcAft>
                          <a:spcPts val="0"/>
                        </a:spcAft>
                        <a:buClrTx/>
                        <a:buSzTx/>
                        <a:buFontTx/>
                        <a:buNone/>
                        <a:tabLst/>
                        <a:defRPr/>
                      </a:pPr>
                      <a:r>
                        <a:rPr lang="es-MX" altLang="es-MX" sz="1900" kern="1200" dirty="0">
                          <a:solidFill>
                            <a:schemeClr val="dk1"/>
                          </a:solidFill>
                          <a:latin typeface="+mn-lt"/>
                          <a:ea typeface="+mn-ea"/>
                          <a:cs typeface="+mn-cs"/>
                        </a:rPr>
                        <a:t>d) Que preserve elementos de prueba que pudieran ser relevantes y pertinentes para resolver la controversia. </a:t>
                      </a:r>
                      <a:r>
                        <a:rPr lang="es-PE" altLang="es-PE" sz="1900" kern="1200" dirty="0">
                          <a:solidFill>
                            <a:schemeClr val="dk1"/>
                          </a:solidFill>
                          <a:latin typeface="+mn-lt"/>
                          <a:ea typeface="+mn-ea"/>
                          <a:cs typeface="+mn-cs"/>
                        </a:rPr>
                        <a:t> </a:t>
                      </a:r>
                    </a:p>
                  </a:txBody>
                  <a:tcPr anchor="ctr"/>
                </a:tc>
                <a:tc>
                  <a:txBody>
                    <a:bodyPr/>
                    <a:lstStyle/>
                    <a:p>
                      <a:pPr algn="ctr"/>
                      <a:r>
                        <a:rPr lang="es-MX" altLang="es-MX" sz="1900" dirty="0"/>
                        <a:t>Preserven elementos de prueba</a:t>
                      </a:r>
                    </a:p>
                  </a:txBody>
                  <a:tcPr anchor="ctr"/>
                </a:tc>
                <a:tc>
                  <a:txBody>
                    <a:bodyPr/>
                    <a:lstStyle/>
                    <a:p>
                      <a:pPr algn="ctr"/>
                      <a:r>
                        <a:rPr lang="es-MX" altLang="es-MX" sz="1900" dirty="0"/>
                        <a:t>PRUEBA ANTICIPADA</a:t>
                      </a:r>
                    </a:p>
                  </a:txBody>
                  <a:tcPr anchor="ctr"/>
                </a:tc>
                <a:extLst>
                  <a:ext uri="{0D108BD9-81ED-4DB2-BD59-A6C34878D82A}">
                    <a16:rowId xmlns:a16="http://schemas.microsoft.com/office/drawing/2014/main" val="1999189767"/>
                  </a:ext>
                </a:extLst>
              </a:tr>
            </a:tbl>
          </a:graphicData>
        </a:graphic>
      </p:graphicFrame>
      <p:sp>
        <p:nvSpPr>
          <p:cNvPr id="10" name="Marcador de contenido 2">
            <a:extLst>
              <a:ext uri="{FF2B5EF4-FFF2-40B4-BE49-F238E27FC236}">
                <a16:creationId xmlns:a16="http://schemas.microsoft.com/office/drawing/2014/main" id="{4AFD7E5D-2847-42A7-8255-E65A22A08477}"/>
              </a:ext>
            </a:extLst>
          </p:cNvPr>
          <p:cNvSpPr>
            <a:spLocks noGrp="1"/>
          </p:cNvSpPr>
          <p:nvPr>
            <p:ph idx="1"/>
          </p:nvPr>
        </p:nvSpPr>
        <p:spPr>
          <a:xfrm>
            <a:off x="461492" y="5621987"/>
            <a:ext cx="11145051" cy="715636"/>
          </a:xfrm>
        </p:spPr>
        <p:txBody>
          <a:bodyPr numCol="1">
            <a:noAutofit/>
          </a:bodyPr>
          <a:lstStyle/>
          <a:p>
            <a:pPr marL="0" lvl="0" indent="0" algn="just">
              <a:buNone/>
            </a:pPr>
            <a:endParaRPr lang="es-MX" altLang="es-MX" sz="1000" dirty="0">
              <a:solidFill>
                <a:schemeClr val="dk1"/>
              </a:solidFill>
              <a:latin typeface="Abadi" panose="020B0604020202020204" pitchFamily="34" charset="0"/>
            </a:endParaRPr>
          </a:p>
          <a:p>
            <a:pPr marL="0" lvl="0" indent="0" algn="just">
              <a:buNone/>
            </a:pPr>
            <a:r>
              <a:rPr lang="es-MX" altLang="es-MX" sz="2000" dirty="0">
                <a:solidFill>
                  <a:schemeClr val="dk1"/>
                </a:solidFill>
                <a:latin typeface="Abadi" panose="020B0604020202020204" pitchFamily="34" charset="0"/>
              </a:rPr>
              <a:t>(*) La lista es meramente enunciativa y no limitativa del poder del Tribunal Arbitral para dictar las medidas cautelares que resulten necesarias y adecuadas a la luz de las circunstancias particulares de cada caso en concreto. </a:t>
            </a:r>
            <a:endParaRPr lang="es-PE" altLang="es-PE" sz="2000" dirty="0">
              <a:solidFill>
                <a:schemeClr val="dk1"/>
              </a:solidFill>
              <a:latin typeface="Abadi" panose="020B0604020202020204" pitchFamily="34" charset="0"/>
            </a:endParaRPr>
          </a:p>
        </p:txBody>
      </p:sp>
    </p:spTree>
    <p:extLst>
      <p:ext uri="{BB962C8B-B14F-4D97-AF65-F5344CB8AC3E}">
        <p14:creationId xmlns:p14="http://schemas.microsoft.com/office/powerpoint/2010/main" val="2227552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Marcador de contenido 2">
            <a:extLst>
              <a:ext uri="{FF2B5EF4-FFF2-40B4-BE49-F238E27FC236}">
                <a16:creationId xmlns:a16="http://schemas.microsoft.com/office/drawing/2014/main" id="{4AFD7E5D-2847-42A7-8255-E65A22A08477}"/>
              </a:ext>
            </a:extLst>
          </p:cNvPr>
          <p:cNvSpPr>
            <a:spLocks noGrp="1"/>
          </p:cNvSpPr>
          <p:nvPr>
            <p:ph idx="1"/>
          </p:nvPr>
        </p:nvSpPr>
        <p:spPr>
          <a:xfrm>
            <a:off x="338328" y="4394627"/>
            <a:ext cx="2725328" cy="1679326"/>
          </a:xfrm>
        </p:spPr>
        <p:txBody>
          <a:bodyPr numCol="1">
            <a:noAutofit/>
          </a:bodyPr>
          <a:lstStyle/>
          <a:p>
            <a:pPr marL="0" lvl="0" indent="0" algn="just">
              <a:buNone/>
            </a:pPr>
            <a:endParaRPr lang="es-MX" altLang="es-MX" sz="1000" dirty="0">
              <a:solidFill>
                <a:schemeClr val="dk1"/>
              </a:solidFill>
              <a:latin typeface="Abadi" panose="020B0604020202020204" pitchFamily="34" charset="0"/>
            </a:endParaRPr>
          </a:p>
          <a:p>
            <a:pPr marL="0" lvl="0" indent="0" algn="just">
              <a:buNone/>
            </a:pPr>
            <a:r>
              <a:rPr lang="es-MX" altLang="es-MX" sz="2000" b="1" dirty="0">
                <a:solidFill>
                  <a:srgbClr val="FF0000"/>
                </a:solidFill>
                <a:latin typeface="Abadi" panose="020B0604020202020204" pitchFamily="34" charset="0"/>
              </a:rPr>
              <a:t>(*) Medida Cautelar de </a:t>
            </a:r>
            <a:r>
              <a:rPr lang="es-MX" altLang="es-MX" sz="2000" b="1" u="sng" dirty="0">
                <a:solidFill>
                  <a:srgbClr val="FF0000"/>
                </a:solidFill>
                <a:latin typeface="Abadi" panose="020B0604020202020204" pitchFamily="34" charset="0"/>
              </a:rPr>
              <a:t>NO INNOVAR</a:t>
            </a:r>
            <a:r>
              <a:rPr lang="es-MX" altLang="es-MX" sz="2000" b="1" dirty="0">
                <a:solidFill>
                  <a:srgbClr val="FF0000"/>
                </a:solidFill>
                <a:latin typeface="Abadi" panose="020B0604020202020204" pitchFamily="34" charset="0"/>
              </a:rPr>
              <a:t> – abstención de ejecutar Cartas Fianzas</a:t>
            </a:r>
            <a:endParaRPr lang="es-PE" altLang="es-PE" sz="2000" b="1" dirty="0">
              <a:solidFill>
                <a:srgbClr val="FF0000"/>
              </a:solidFill>
              <a:latin typeface="Abadi" panose="020B0604020202020204" pitchFamily="34" charset="0"/>
            </a:endParaRPr>
          </a:p>
        </p:txBody>
      </p:sp>
      <p:pic>
        <p:nvPicPr>
          <p:cNvPr id="8" name="Imagen 7">
            <a:extLst>
              <a:ext uri="{FF2B5EF4-FFF2-40B4-BE49-F238E27FC236}">
                <a16:creationId xmlns:a16="http://schemas.microsoft.com/office/drawing/2014/main" id="{A863D134-52BF-4C8C-9128-E010AB996280}"/>
              </a:ext>
            </a:extLst>
          </p:cNvPr>
          <p:cNvPicPr>
            <a:picLocks noChangeAspect="1"/>
          </p:cNvPicPr>
          <p:nvPr/>
        </p:nvPicPr>
        <p:blipFill>
          <a:blip r:embed="rId3"/>
          <a:stretch>
            <a:fillRect/>
          </a:stretch>
        </p:blipFill>
        <p:spPr>
          <a:xfrm>
            <a:off x="77899" y="1490812"/>
            <a:ext cx="3333750" cy="1762125"/>
          </a:xfrm>
          <a:prstGeom prst="rect">
            <a:avLst/>
          </a:prstGeom>
        </p:spPr>
      </p:pic>
      <p:pic>
        <p:nvPicPr>
          <p:cNvPr id="12" name="Imagen 11">
            <a:extLst>
              <a:ext uri="{FF2B5EF4-FFF2-40B4-BE49-F238E27FC236}">
                <a16:creationId xmlns:a16="http://schemas.microsoft.com/office/drawing/2014/main" id="{2B3504B0-349E-40F1-A662-19ADF0A4B446}"/>
              </a:ext>
            </a:extLst>
          </p:cNvPr>
          <p:cNvPicPr>
            <a:picLocks noChangeAspect="1"/>
          </p:cNvPicPr>
          <p:nvPr/>
        </p:nvPicPr>
        <p:blipFill>
          <a:blip r:embed="rId4"/>
          <a:stretch>
            <a:fillRect/>
          </a:stretch>
        </p:blipFill>
        <p:spPr>
          <a:xfrm>
            <a:off x="3398324" y="1152706"/>
            <a:ext cx="8332184" cy="5526844"/>
          </a:xfrm>
          <a:prstGeom prst="rect">
            <a:avLst/>
          </a:prstGeom>
        </p:spPr>
      </p:pic>
      <p:sp>
        <p:nvSpPr>
          <p:cNvPr id="13" name="Rectángulo 12">
            <a:extLst>
              <a:ext uri="{FF2B5EF4-FFF2-40B4-BE49-F238E27FC236}">
                <a16:creationId xmlns:a16="http://schemas.microsoft.com/office/drawing/2014/main" id="{DAD8DDB1-BE9E-484C-A5CC-894338CD33EB}"/>
              </a:ext>
            </a:extLst>
          </p:cNvPr>
          <p:cNvSpPr/>
          <p:nvPr/>
        </p:nvSpPr>
        <p:spPr>
          <a:xfrm>
            <a:off x="4834550" y="1674891"/>
            <a:ext cx="1683945" cy="172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es-MX" altLang="es-MX"/>
          </a:p>
        </p:txBody>
      </p:sp>
      <p:sp>
        <p:nvSpPr>
          <p:cNvPr id="14" name="Rectángulo 13">
            <a:extLst>
              <a:ext uri="{FF2B5EF4-FFF2-40B4-BE49-F238E27FC236}">
                <a16:creationId xmlns:a16="http://schemas.microsoft.com/office/drawing/2014/main" id="{C97BBBDA-FB4F-4B8C-ADE6-D11BDBA370AA}"/>
              </a:ext>
            </a:extLst>
          </p:cNvPr>
          <p:cNvSpPr/>
          <p:nvPr/>
        </p:nvSpPr>
        <p:spPr>
          <a:xfrm>
            <a:off x="8780352" y="1674891"/>
            <a:ext cx="2853351" cy="172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es-MX" altLang="es-MX"/>
          </a:p>
        </p:txBody>
      </p:sp>
      <p:sp>
        <p:nvSpPr>
          <p:cNvPr id="15" name="Rectángulo 14">
            <a:extLst>
              <a:ext uri="{FF2B5EF4-FFF2-40B4-BE49-F238E27FC236}">
                <a16:creationId xmlns:a16="http://schemas.microsoft.com/office/drawing/2014/main" id="{0366E9D2-BFE1-4824-B80A-995F1E1C42E4}"/>
              </a:ext>
            </a:extLst>
          </p:cNvPr>
          <p:cNvSpPr/>
          <p:nvPr/>
        </p:nvSpPr>
        <p:spPr>
          <a:xfrm>
            <a:off x="3527224" y="1944340"/>
            <a:ext cx="1035724" cy="18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es-MX" altLang="es-MX"/>
          </a:p>
        </p:txBody>
      </p:sp>
      <p:sp>
        <p:nvSpPr>
          <p:cNvPr id="16" name="Rectángulo 15">
            <a:extLst>
              <a:ext uri="{FF2B5EF4-FFF2-40B4-BE49-F238E27FC236}">
                <a16:creationId xmlns:a16="http://schemas.microsoft.com/office/drawing/2014/main" id="{051D5360-B9A4-4166-A57A-D949C0A03442}"/>
              </a:ext>
            </a:extLst>
          </p:cNvPr>
          <p:cNvSpPr/>
          <p:nvPr/>
        </p:nvSpPr>
        <p:spPr>
          <a:xfrm>
            <a:off x="7656213" y="2378146"/>
            <a:ext cx="3977490" cy="172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es-MX" altLang="es-MX"/>
          </a:p>
        </p:txBody>
      </p:sp>
      <p:sp>
        <p:nvSpPr>
          <p:cNvPr id="17" name="Rectángulo 16">
            <a:extLst>
              <a:ext uri="{FF2B5EF4-FFF2-40B4-BE49-F238E27FC236}">
                <a16:creationId xmlns:a16="http://schemas.microsoft.com/office/drawing/2014/main" id="{C778CA3B-2E67-4948-9BCD-B59339429103}"/>
              </a:ext>
            </a:extLst>
          </p:cNvPr>
          <p:cNvSpPr/>
          <p:nvPr/>
        </p:nvSpPr>
        <p:spPr>
          <a:xfrm>
            <a:off x="5861509" y="5683164"/>
            <a:ext cx="1035724" cy="18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es-MX" altLang="es-MX"/>
          </a:p>
        </p:txBody>
      </p:sp>
      <p:sp>
        <p:nvSpPr>
          <p:cNvPr id="18" name="Rectángulo 17">
            <a:extLst>
              <a:ext uri="{FF2B5EF4-FFF2-40B4-BE49-F238E27FC236}">
                <a16:creationId xmlns:a16="http://schemas.microsoft.com/office/drawing/2014/main" id="{2574663F-96E3-4E58-BD96-C9CA38F8C29B}"/>
              </a:ext>
            </a:extLst>
          </p:cNvPr>
          <p:cNvSpPr/>
          <p:nvPr/>
        </p:nvSpPr>
        <p:spPr>
          <a:xfrm>
            <a:off x="5861509" y="6285753"/>
            <a:ext cx="1035724" cy="18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es-MX" altLang="es-MX"/>
          </a:p>
        </p:txBody>
      </p:sp>
      <p:sp>
        <p:nvSpPr>
          <p:cNvPr id="19" name="Rectángulo 18">
            <a:extLst>
              <a:ext uri="{FF2B5EF4-FFF2-40B4-BE49-F238E27FC236}">
                <a16:creationId xmlns:a16="http://schemas.microsoft.com/office/drawing/2014/main" id="{50FB97B6-7623-489A-AC56-D937F735B4CE}"/>
              </a:ext>
            </a:extLst>
          </p:cNvPr>
          <p:cNvSpPr/>
          <p:nvPr/>
        </p:nvSpPr>
        <p:spPr>
          <a:xfrm>
            <a:off x="3926707" y="5665057"/>
            <a:ext cx="1035724" cy="18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es-MX" altLang="es-MX"/>
          </a:p>
        </p:txBody>
      </p:sp>
      <p:sp>
        <p:nvSpPr>
          <p:cNvPr id="20" name="Rectángulo 19">
            <a:extLst>
              <a:ext uri="{FF2B5EF4-FFF2-40B4-BE49-F238E27FC236}">
                <a16:creationId xmlns:a16="http://schemas.microsoft.com/office/drawing/2014/main" id="{463080FA-FEE1-446A-B756-0E010515BE19}"/>
              </a:ext>
            </a:extLst>
          </p:cNvPr>
          <p:cNvSpPr/>
          <p:nvPr/>
        </p:nvSpPr>
        <p:spPr>
          <a:xfrm>
            <a:off x="3926707" y="6267646"/>
            <a:ext cx="1035724" cy="18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es-MX" altLang="es-MX"/>
          </a:p>
        </p:txBody>
      </p:sp>
      <p:sp>
        <p:nvSpPr>
          <p:cNvPr id="21" name="Rectángulo 20">
            <a:extLst>
              <a:ext uri="{FF2B5EF4-FFF2-40B4-BE49-F238E27FC236}">
                <a16:creationId xmlns:a16="http://schemas.microsoft.com/office/drawing/2014/main" id="{D72E1292-5811-4A0C-BE13-2E827A5E0348}"/>
              </a:ext>
            </a:extLst>
          </p:cNvPr>
          <p:cNvSpPr/>
          <p:nvPr/>
        </p:nvSpPr>
        <p:spPr>
          <a:xfrm>
            <a:off x="1231273" y="1702049"/>
            <a:ext cx="280657"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es-MX" altLang="es-MX"/>
          </a:p>
        </p:txBody>
      </p:sp>
      <p:sp>
        <p:nvSpPr>
          <p:cNvPr id="22" name="Rectángulo 21">
            <a:extLst>
              <a:ext uri="{FF2B5EF4-FFF2-40B4-BE49-F238E27FC236}">
                <a16:creationId xmlns:a16="http://schemas.microsoft.com/office/drawing/2014/main" id="{30770C2C-90F5-49EE-9583-807985AB9CE2}"/>
              </a:ext>
            </a:extLst>
          </p:cNvPr>
          <p:cNvSpPr/>
          <p:nvPr/>
        </p:nvSpPr>
        <p:spPr>
          <a:xfrm>
            <a:off x="1899721" y="2225641"/>
            <a:ext cx="280657"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es-MX" altLang="es-MX"/>
          </a:p>
        </p:txBody>
      </p:sp>
      <p:sp>
        <p:nvSpPr>
          <p:cNvPr id="23" name="Rectángulo 22">
            <a:extLst>
              <a:ext uri="{FF2B5EF4-FFF2-40B4-BE49-F238E27FC236}">
                <a16:creationId xmlns:a16="http://schemas.microsoft.com/office/drawing/2014/main" id="{28B742C0-8BF1-4BF2-826F-4EB48739BE16}"/>
              </a:ext>
            </a:extLst>
          </p:cNvPr>
          <p:cNvSpPr/>
          <p:nvPr/>
        </p:nvSpPr>
        <p:spPr>
          <a:xfrm>
            <a:off x="1975423" y="2349014"/>
            <a:ext cx="280657"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es-MX" altLang="es-MX"/>
          </a:p>
        </p:txBody>
      </p:sp>
      <p:sp>
        <p:nvSpPr>
          <p:cNvPr id="24" name="Flecha: curvada hacia arriba 23">
            <a:extLst>
              <a:ext uri="{FF2B5EF4-FFF2-40B4-BE49-F238E27FC236}">
                <a16:creationId xmlns:a16="http://schemas.microsoft.com/office/drawing/2014/main" id="{8D8B0BF4-CC87-4446-8E68-D08D93504007}"/>
              </a:ext>
            </a:extLst>
          </p:cNvPr>
          <p:cNvSpPr/>
          <p:nvPr/>
        </p:nvSpPr>
        <p:spPr>
          <a:xfrm rot="1775111">
            <a:off x="1094984" y="3630709"/>
            <a:ext cx="2234382" cy="773574"/>
          </a:xfrm>
          <a:prstGeom prst="curvedUpArrow">
            <a:avLst>
              <a:gd name="adj1" fmla="val 32993"/>
              <a:gd name="adj2" fmla="val 124474"/>
              <a:gd name="adj3" fmla="val 34332"/>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es-MX" altLang="es-MX">
              <a:solidFill>
                <a:schemeClr val="tx1"/>
              </a:solidFill>
            </a:endParaRPr>
          </a:p>
        </p:txBody>
      </p:sp>
    </p:spTree>
    <p:extLst>
      <p:ext uri="{BB962C8B-B14F-4D97-AF65-F5344CB8AC3E}">
        <p14:creationId xmlns:p14="http://schemas.microsoft.com/office/powerpoint/2010/main" val="1073836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Marcador de contenido 2">
            <a:extLst>
              <a:ext uri="{FF2B5EF4-FFF2-40B4-BE49-F238E27FC236}">
                <a16:creationId xmlns:a16="http://schemas.microsoft.com/office/drawing/2014/main" id="{4AFD7E5D-2847-42A7-8255-E65A22A08477}"/>
              </a:ext>
            </a:extLst>
          </p:cNvPr>
          <p:cNvSpPr>
            <a:spLocks noGrp="1"/>
          </p:cNvSpPr>
          <p:nvPr>
            <p:ph idx="1"/>
          </p:nvPr>
        </p:nvSpPr>
        <p:spPr>
          <a:xfrm>
            <a:off x="573718" y="2375704"/>
            <a:ext cx="2725328" cy="1679326"/>
          </a:xfrm>
        </p:spPr>
        <p:txBody>
          <a:bodyPr numCol="1">
            <a:noAutofit/>
          </a:bodyPr>
          <a:lstStyle/>
          <a:p>
            <a:pPr marL="0" lvl="0" indent="0" algn="just">
              <a:buNone/>
            </a:pPr>
            <a:endParaRPr lang="es-MX" altLang="es-MX" sz="1000" dirty="0">
              <a:solidFill>
                <a:schemeClr val="dk1"/>
              </a:solidFill>
              <a:latin typeface="Abadi" panose="020B0604020202020204" pitchFamily="34" charset="0"/>
            </a:endParaRPr>
          </a:p>
          <a:p>
            <a:pPr marL="0" lvl="0" indent="0" algn="just">
              <a:buNone/>
            </a:pPr>
            <a:r>
              <a:rPr lang="es-MX" altLang="es-MX" sz="2000" b="1" dirty="0">
                <a:solidFill>
                  <a:srgbClr val="FF0000"/>
                </a:solidFill>
                <a:latin typeface="Abadi" panose="020B0604020202020204" pitchFamily="34" charset="0"/>
              </a:rPr>
              <a:t>(*) Medida Cautelar de </a:t>
            </a:r>
            <a:r>
              <a:rPr lang="es-MX" altLang="es-MX" sz="2000" b="1" u="sng" dirty="0">
                <a:solidFill>
                  <a:srgbClr val="FF0000"/>
                </a:solidFill>
                <a:latin typeface="Abadi" panose="020B0604020202020204" pitchFamily="34" charset="0"/>
              </a:rPr>
              <a:t>INNOVAR</a:t>
            </a:r>
            <a:r>
              <a:rPr lang="es-MX" altLang="es-MX" sz="2000" b="1" dirty="0">
                <a:solidFill>
                  <a:srgbClr val="FF0000"/>
                </a:solidFill>
                <a:latin typeface="Abadi" panose="020B0604020202020204" pitchFamily="34" charset="0"/>
              </a:rPr>
              <a:t> – restablecimiento de las Cartas Fianzas</a:t>
            </a:r>
            <a:endParaRPr lang="es-PE" altLang="es-PE" sz="2000" b="1" dirty="0">
              <a:solidFill>
                <a:srgbClr val="FF0000"/>
              </a:solidFill>
              <a:latin typeface="Abadi" panose="020B0604020202020204" pitchFamily="34" charset="0"/>
            </a:endParaRPr>
          </a:p>
        </p:txBody>
      </p:sp>
      <p:pic>
        <p:nvPicPr>
          <p:cNvPr id="3" name="Imagen 2">
            <a:extLst>
              <a:ext uri="{FF2B5EF4-FFF2-40B4-BE49-F238E27FC236}">
                <a16:creationId xmlns:a16="http://schemas.microsoft.com/office/drawing/2014/main" id="{A331D485-7091-41F4-8D39-B541E51FF4B1}"/>
              </a:ext>
            </a:extLst>
          </p:cNvPr>
          <p:cNvPicPr>
            <a:picLocks noChangeAspect="1"/>
          </p:cNvPicPr>
          <p:nvPr/>
        </p:nvPicPr>
        <p:blipFill>
          <a:blip r:embed="rId3"/>
          <a:stretch>
            <a:fillRect/>
          </a:stretch>
        </p:blipFill>
        <p:spPr>
          <a:xfrm>
            <a:off x="4413579" y="992720"/>
            <a:ext cx="6151816" cy="5686830"/>
          </a:xfrm>
          <a:prstGeom prst="rect">
            <a:avLst/>
          </a:prstGeom>
        </p:spPr>
      </p:pic>
      <p:sp>
        <p:nvSpPr>
          <p:cNvPr id="7" name="Rectángulo 6">
            <a:extLst>
              <a:ext uri="{FF2B5EF4-FFF2-40B4-BE49-F238E27FC236}">
                <a16:creationId xmlns:a16="http://schemas.microsoft.com/office/drawing/2014/main" id="{8ED99F56-05BB-4820-A24E-DFD7A8C3A9B6}"/>
              </a:ext>
            </a:extLst>
          </p:cNvPr>
          <p:cNvSpPr/>
          <p:nvPr/>
        </p:nvSpPr>
        <p:spPr>
          <a:xfrm>
            <a:off x="6132212" y="2824681"/>
            <a:ext cx="721259" cy="1448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es-MX" altLang="es-MX"/>
          </a:p>
        </p:txBody>
      </p:sp>
      <p:sp>
        <p:nvSpPr>
          <p:cNvPr id="25" name="Rectángulo 24">
            <a:extLst>
              <a:ext uri="{FF2B5EF4-FFF2-40B4-BE49-F238E27FC236}">
                <a16:creationId xmlns:a16="http://schemas.microsoft.com/office/drawing/2014/main" id="{C38FC3A3-3610-462A-829A-F2A524EF65C5}"/>
              </a:ext>
            </a:extLst>
          </p:cNvPr>
          <p:cNvSpPr/>
          <p:nvPr/>
        </p:nvSpPr>
        <p:spPr>
          <a:xfrm>
            <a:off x="8122465" y="3475023"/>
            <a:ext cx="721259" cy="1448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es-MX" altLang="es-MX"/>
          </a:p>
        </p:txBody>
      </p:sp>
      <p:sp>
        <p:nvSpPr>
          <p:cNvPr id="26" name="Rectángulo 25">
            <a:extLst>
              <a:ext uri="{FF2B5EF4-FFF2-40B4-BE49-F238E27FC236}">
                <a16:creationId xmlns:a16="http://schemas.microsoft.com/office/drawing/2014/main" id="{635D2B20-D6F1-403F-B916-F7C1C9F6FBDC}"/>
              </a:ext>
            </a:extLst>
          </p:cNvPr>
          <p:cNvSpPr/>
          <p:nvPr/>
        </p:nvSpPr>
        <p:spPr>
          <a:xfrm>
            <a:off x="7401206" y="6163903"/>
            <a:ext cx="721259" cy="1448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es-MX" altLang="es-MX"/>
          </a:p>
        </p:txBody>
      </p:sp>
    </p:spTree>
    <p:extLst>
      <p:ext uri="{BB962C8B-B14F-4D97-AF65-F5344CB8AC3E}">
        <p14:creationId xmlns:p14="http://schemas.microsoft.com/office/powerpoint/2010/main" val="2354853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02610" y="3429000"/>
            <a:ext cx="5386779" cy="958697"/>
          </a:xfrm>
          <a:prstGeom prst="rect">
            <a:avLst/>
          </a:prstGeom>
        </p:spPr>
        <p:txBody>
          <a:bodyPr spcFirstLastPara="1" vert="horz" wrap="square" lIns="121900" tIns="121900" rIns="121900" bIns="121900" numCol="1" rtlCol="0" anchor="b" anchorCtr="0">
            <a:noAutofit/>
          </a:bodyPr>
          <a:lstStyle/>
          <a:p>
            <a:r>
              <a:rPr lang="es-PE" altLang="es-PE" sz="4000" b="1" dirty="0"/>
              <a:t>¿CUANDO PUEDEN OTORGARSE MEDIDAS CAUTELARES?</a:t>
            </a:r>
            <a:endParaRPr sz="4000" b="1" dirty="0">
              <a:latin typeface="Poppins" panose="020B0604020202020204" charset="0"/>
              <a:cs typeface="Poppins" panose="020B0604020202020204" charset="0"/>
            </a:endParaRPr>
          </a:p>
        </p:txBody>
      </p:sp>
      <p:cxnSp>
        <p:nvCxnSpPr>
          <p:cNvPr id="3" name="Conector recto 2"/>
          <p:cNvCxnSpPr/>
          <p:nvPr/>
        </p:nvCxnSpPr>
        <p:spPr>
          <a:xfrm>
            <a:off x="4171095" y="4380110"/>
            <a:ext cx="3720662"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Elipse 3">
            <a:extLst>
              <a:ext uri="{FF2B5EF4-FFF2-40B4-BE49-F238E27FC236}">
                <a16:creationId xmlns:a16="http://schemas.microsoft.com/office/drawing/2014/main" id="{93C8B449-7805-4A1E-A195-886C777FCD37}"/>
              </a:ext>
            </a:extLst>
          </p:cNvPr>
          <p:cNvSpPr/>
          <p:nvPr/>
        </p:nvSpPr>
        <p:spPr>
          <a:xfrm>
            <a:off x="1722269" y="1367979"/>
            <a:ext cx="1074198" cy="949093"/>
          </a:xfrm>
          <a:prstGeom prst="ellipse">
            <a:avLst/>
          </a:prstGeom>
        </p:spPr>
        <p:style>
          <a:lnRef idx="0">
            <a:schemeClr val="accent1"/>
          </a:lnRef>
          <a:fillRef idx="1001">
            <a:schemeClr val="dk2"/>
          </a:fillRef>
          <a:effectRef idx="3">
            <a:schemeClr val="accent1"/>
          </a:effectRef>
          <a:fontRef idx="minor">
            <a:schemeClr val="lt1"/>
          </a:fontRef>
        </p:style>
        <p:txBody>
          <a:bodyPr numCol="1" rtlCol="0" anchor="ctr"/>
          <a:lstStyle/>
          <a:p>
            <a:pPr algn="ctr"/>
            <a:r>
              <a:rPr lang="es-MX" altLang="es-MX" sz="3500" b="1" dirty="0"/>
              <a:t>3</a:t>
            </a:r>
          </a:p>
        </p:txBody>
      </p:sp>
    </p:spTree>
    <p:extLst>
      <p:ext uri="{BB962C8B-B14F-4D97-AF65-F5344CB8AC3E}">
        <p14:creationId xmlns:p14="http://schemas.microsoft.com/office/powerpoint/2010/main" val="1907823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5218" y="1083941"/>
            <a:ext cx="10472382" cy="603962"/>
          </a:xfrm>
        </p:spPr>
        <p:txBody>
          <a:bodyPr numCol="1">
            <a:noAutofit/>
          </a:bodyPr>
          <a:lstStyle/>
          <a:p>
            <a:pPr algn="ctr">
              <a:spcBef>
                <a:spcPts val="1000"/>
              </a:spcBef>
            </a:pPr>
            <a:r>
              <a:rPr lang="es-PE" altLang="es-PE" sz="4000" b="1" dirty="0">
                <a:solidFill>
                  <a:srgbClr val="1155CC"/>
                </a:solidFill>
                <a:latin typeface="Calibri"/>
                <a:cs typeface="Calibri"/>
              </a:rPr>
              <a:t>ETAPAS DEL ARBITRAJE</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F03DBD0A-2E62-444F-A56C-DA3C778BC2AB}"/>
              </a:ext>
            </a:extLst>
          </p:cNvPr>
          <p:cNvCxnSpPr/>
          <p:nvPr/>
        </p:nvCxnSpPr>
        <p:spPr>
          <a:xfrm>
            <a:off x="887240" y="3666653"/>
            <a:ext cx="10248522"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3" name="Conector recto 12">
            <a:extLst>
              <a:ext uri="{FF2B5EF4-FFF2-40B4-BE49-F238E27FC236}">
                <a16:creationId xmlns:a16="http://schemas.microsoft.com/office/drawing/2014/main" id="{A4C18AEF-B929-4DEA-98AE-341A1EFFDD8C}"/>
              </a:ext>
            </a:extLst>
          </p:cNvPr>
          <p:cNvCxnSpPr/>
          <p:nvPr/>
        </p:nvCxnSpPr>
        <p:spPr>
          <a:xfrm>
            <a:off x="878186" y="3503692"/>
            <a:ext cx="0" cy="334978"/>
          </a:xfrm>
          <a:prstGeom prst="line">
            <a:avLst/>
          </a:prstGeom>
        </p:spPr>
        <p:style>
          <a:lnRef idx="3">
            <a:schemeClr val="accent1"/>
          </a:lnRef>
          <a:fillRef idx="0">
            <a:schemeClr val="accent1"/>
          </a:fillRef>
          <a:effectRef idx="2">
            <a:schemeClr val="accent1"/>
          </a:effectRef>
          <a:fontRef idx="minor">
            <a:schemeClr val="tx1"/>
          </a:fontRef>
        </p:style>
      </p:cxnSp>
      <p:cxnSp>
        <p:nvCxnSpPr>
          <p:cNvPr id="14" name="Conector recto 13">
            <a:extLst>
              <a:ext uri="{FF2B5EF4-FFF2-40B4-BE49-F238E27FC236}">
                <a16:creationId xmlns:a16="http://schemas.microsoft.com/office/drawing/2014/main" id="{941FCE16-4BE4-4055-A799-6CD25D02C6B1}"/>
              </a:ext>
            </a:extLst>
          </p:cNvPr>
          <p:cNvCxnSpPr/>
          <p:nvPr/>
        </p:nvCxnSpPr>
        <p:spPr>
          <a:xfrm>
            <a:off x="2515354" y="3503692"/>
            <a:ext cx="0" cy="334978"/>
          </a:xfrm>
          <a:prstGeom prst="line">
            <a:avLst/>
          </a:prstGeom>
        </p:spPr>
        <p:style>
          <a:lnRef idx="3">
            <a:schemeClr val="accent1"/>
          </a:lnRef>
          <a:fillRef idx="0">
            <a:schemeClr val="accent1"/>
          </a:fillRef>
          <a:effectRef idx="2">
            <a:schemeClr val="accent1"/>
          </a:effectRef>
          <a:fontRef idx="minor">
            <a:schemeClr val="tx1"/>
          </a:fontRef>
        </p:style>
      </p:cxnSp>
      <p:cxnSp>
        <p:nvCxnSpPr>
          <p:cNvPr id="15" name="Conector recto 14">
            <a:extLst>
              <a:ext uri="{FF2B5EF4-FFF2-40B4-BE49-F238E27FC236}">
                <a16:creationId xmlns:a16="http://schemas.microsoft.com/office/drawing/2014/main" id="{62FDD070-8149-4AA6-A28B-0DCCEAB8288B}"/>
              </a:ext>
            </a:extLst>
          </p:cNvPr>
          <p:cNvCxnSpPr/>
          <p:nvPr/>
        </p:nvCxnSpPr>
        <p:spPr>
          <a:xfrm>
            <a:off x="8326169" y="3509727"/>
            <a:ext cx="0" cy="334978"/>
          </a:xfrm>
          <a:prstGeom prst="line">
            <a:avLst/>
          </a:prstGeom>
        </p:spPr>
        <p:style>
          <a:lnRef idx="3">
            <a:schemeClr val="accent1"/>
          </a:lnRef>
          <a:fillRef idx="0">
            <a:schemeClr val="accent1"/>
          </a:fillRef>
          <a:effectRef idx="2">
            <a:schemeClr val="accent1"/>
          </a:effectRef>
          <a:fontRef idx="minor">
            <a:schemeClr val="tx1"/>
          </a:fontRef>
        </p:style>
      </p:cxnSp>
      <p:cxnSp>
        <p:nvCxnSpPr>
          <p:cNvPr id="16" name="Conector recto 15">
            <a:extLst>
              <a:ext uri="{FF2B5EF4-FFF2-40B4-BE49-F238E27FC236}">
                <a16:creationId xmlns:a16="http://schemas.microsoft.com/office/drawing/2014/main" id="{CA81C20E-6E47-43A8-8DE1-DF9A7B1BC06F}"/>
              </a:ext>
            </a:extLst>
          </p:cNvPr>
          <p:cNvCxnSpPr/>
          <p:nvPr/>
        </p:nvCxnSpPr>
        <p:spPr>
          <a:xfrm>
            <a:off x="11135762" y="3503692"/>
            <a:ext cx="0" cy="334978"/>
          </a:xfrm>
          <a:prstGeom prst="line">
            <a:avLst/>
          </a:prstGeom>
        </p:spPr>
        <p:style>
          <a:lnRef idx="3">
            <a:schemeClr val="accent1"/>
          </a:lnRef>
          <a:fillRef idx="0">
            <a:schemeClr val="accent1"/>
          </a:fillRef>
          <a:effectRef idx="2">
            <a:schemeClr val="accent1"/>
          </a:effectRef>
          <a:fontRef idx="minor">
            <a:schemeClr val="tx1"/>
          </a:fontRef>
        </p:style>
      </p:cxnSp>
      <p:sp>
        <p:nvSpPr>
          <p:cNvPr id="17" name="Abrir llave 16">
            <a:extLst>
              <a:ext uri="{FF2B5EF4-FFF2-40B4-BE49-F238E27FC236}">
                <a16:creationId xmlns:a16="http://schemas.microsoft.com/office/drawing/2014/main" id="{4D15914A-D502-4376-B3D9-87D6FC7D15C1}"/>
              </a:ext>
            </a:extLst>
          </p:cNvPr>
          <p:cNvSpPr/>
          <p:nvPr/>
        </p:nvSpPr>
        <p:spPr>
          <a:xfrm rot="5400000">
            <a:off x="1570775" y="2412748"/>
            <a:ext cx="239917" cy="1631135"/>
          </a:xfrm>
          <a:prstGeom prst="leftBrace">
            <a:avLst/>
          </a:prstGeom>
        </p:spPr>
        <p:style>
          <a:lnRef idx="1">
            <a:schemeClr val="accent1"/>
          </a:lnRef>
          <a:fillRef idx="0">
            <a:schemeClr val="accent1"/>
          </a:fillRef>
          <a:effectRef idx="0">
            <a:schemeClr val="accent1"/>
          </a:effectRef>
          <a:fontRef idx="minor">
            <a:schemeClr val="tx1"/>
          </a:fontRef>
        </p:style>
        <p:txBody>
          <a:bodyPr numCol="1" rtlCol="0" anchor="ctr"/>
          <a:lstStyle/>
          <a:p>
            <a:pPr algn="ctr"/>
            <a:endParaRPr lang="es-MX" altLang="es-MX" dirty="0"/>
          </a:p>
        </p:txBody>
      </p:sp>
      <p:sp>
        <p:nvSpPr>
          <p:cNvPr id="19" name="Abrir llave 18">
            <a:extLst>
              <a:ext uri="{FF2B5EF4-FFF2-40B4-BE49-F238E27FC236}">
                <a16:creationId xmlns:a16="http://schemas.microsoft.com/office/drawing/2014/main" id="{7009402C-E38E-4081-B0DC-E6251B0871B2}"/>
              </a:ext>
            </a:extLst>
          </p:cNvPr>
          <p:cNvSpPr/>
          <p:nvPr/>
        </p:nvSpPr>
        <p:spPr>
          <a:xfrm rot="5400000">
            <a:off x="5291748" y="331964"/>
            <a:ext cx="248964" cy="5801754"/>
          </a:xfrm>
          <a:prstGeom prst="leftBrace">
            <a:avLst/>
          </a:prstGeom>
        </p:spPr>
        <p:style>
          <a:lnRef idx="1">
            <a:schemeClr val="accent1"/>
          </a:lnRef>
          <a:fillRef idx="0">
            <a:schemeClr val="accent1"/>
          </a:fillRef>
          <a:effectRef idx="0">
            <a:schemeClr val="accent1"/>
          </a:effectRef>
          <a:fontRef idx="minor">
            <a:schemeClr val="tx1"/>
          </a:fontRef>
        </p:style>
        <p:txBody>
          <a:bodyPr numCol="1" rtlCol="0" anchor="ctr"/>
          <a:lstStyle/>
          <a:p>
            <a:pPr algn="ctr"/>
            <a:endParaRPr lang="es-MX" altLang="es-MX" dirty="0"/>
          </a:p>
        </p:txBody>
      </p:sp>
      <p:sp>
        <p:nvSpPr>
          <p:cNvPr id="20" name="Abrir llave 19">
            <a:extLst>
              <a:ext uri="{FF2B5EF4-FFF2-40B4-BE49-F238E27FC236}">
                <a16:creationId xmlns:a16="http://schemas.microsoft.com/office/drawing/2014/main" id="{EB8D13E3-189C-4969-AAF1-ABF2E76C9C7A}"/>
              </a:ext>
            </a:extLst>
          </p:cNvPr>
          <p:cNvSpPr/>
          <p:nvPr/>
        </p:nvSpPr>
        <p:spPr>
          <a:xfrm rot="5400000">
            <a:off x="9606478" y="1837086"/>
            <a:ext cx="248960" cy="2809600"/>
          </a:xfrm>
          <a:prstGeom prst="leftBrace">
            <a:avLst/>
          </a:prstGeom>
        </p:spPr>
        <p:style>
          <a:lnRef idx="1">
            <a:schemeClr val="accent1"/>
          </a:lnRef>
          <a:fillRef idx="0">
            <a:schemeClr val="accent1"/>
          </a:fillRef>
          <a:effectRef idx="0">
            <a:schemeClr val="accent1"/>
          </a:effectRef>
          <a:fontRef idx="minor">
            <a:schemeClr val="tx1"/>
          </a:fontRef>
        </p:style>
        <p:txBody>
          <a:bodyPr numCol="1" rtlCol="0" anchor="ctr"/>
          <a:lstStyle/>
          <a:p>
            <a:pPr algn="ctr"/>
            <a:endParaRPr lang="es-MX" altLang="es-MX" dirty="0"/>
          </a:p>
        </p:txBody>
      </p:sp>
      <p:sp>
        <p:nvSpPr>
          <p:cNvPr id="21" name="Título 1">
            <a:extLst>
              <a:ext uri="{FF2B5EF4-FFF2-40B4-BE49-F238E27FC236}">
                <a16:creationId xmlns:a16="http://schemas.microsoft.com/office/drawing/2014/main" id="{C436F561-6005-4A1C-8C84-846389B4361F}"/>
              </a:ext>
            </a:extLst>
          </p:cNvPr>
          <p:cNvSpPr txBox="1">
            <a:spLocks/>
          </p:cNvSpPr>
          <p:nvPr/>
        </p:nvSpPr>
        <p:spPr>
          <a:xfrm>
            <a:off x="887240" y="2275042"/>
            <a:ext cx="1701080" cy="603962"/>
          </a:xfrm>
          <a:prstGeom prst="rect">
            <a:avLst/>
          </a:prstGeom>
        </p:spPr>
        <p:txBody>
          <a:bodyPr vert="horz" lIns="91440" tIns="45720" rIns="91440" bIns="45720" numCol="1"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1000"/>
              </a:spcBef>
            </a:pPr>
            <a:r>
              <a:rPr lang="es-PE" altLang="es-PE" sz="2000" b="1" dirty="0">
                <a:solidFill>
                  <a:srgbClr val="1155CC"/>
                </a:solidFill>
                <a:latin typeface="Calibri"/>
                <a:cs typeface="Calibri"/>
              </a:rPr>
              <a:t>PRE ARBITRAL</a:t>
            </a:r>
          </a:p>
        </p:txBody>
      </p:sp>
      <p:sp>
        <p:nvSpPr>
          <p:cNvPr id="22" name="Título 1">
            <a:extLst>
              <a:ext uri="{FF2B5EF4-FFF2-40B4-BE49-F238E27FC236}">
                <a16:creationId xmlns:a16="http://schemas.microsoft.com/office/drawing/2014/main" id="{7450EA2A-F59D-42EE-B35D-05458F77F159}"/>
              </a:ext>
            </a:extLst>
          </p:cNvPr>
          <p:cNvSpPr txBox="1">
            <a:spLocks/>
          </p:cNvSpPr>
          <p:nvPr/>
        </p:nvSpPr>
        <p:spPr>
          <a:xfrm>
            <a:off x="4570479" y="2212336"/>
            <a:ext cx="1701080" cy="603962"/>
          </a:xfrm>
          <a:prstGeom prst="rect">
            <a:avLst/>
          </a:prstGeom>
        </p:spPr>
        <p:txBody>
          <a:bodyPr vert="horz" lIns="91440" tIns="45720" rIns="91440" bIns="45720" numCol="1"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1000"/>
              </a:spcBef>
            </a:pPr>
            <a:r>
              <a:rPr lang="es-PE" altLang="es-PE" sz="2000" b="1" dirty="0">
                <a:solidFill>
                  <a:srgbClr val="1155CC"/>
                </a:solidFill>
                <a:latin typeface="Calibri"/>
                <a:cs typeface="Calibri"/>
              </a:rPr>
              <a:t>ARBITRAL</a:t>
            </a:r>
          </a:p>
        </p:txBody>
      </p:sp>
      <p:sp>
        <p:nvSpPr>
          <p:cNvPr id="23" name="Título 1">
            <a:extLst>
              <a:ext uri="{FF2B5EF4-FFF2-40B4-BE49-F238E27FC236}">
                <a16:creationId xmlns:a16="http://schemas.microsoft.com/office/drawing/2014/main" id="{2C55E71E-9A35-4D2E-ADC9-9437AF176215}"/>
              </a:ext>
            </a:extLst>
          </p:cNvPr>
          <p:cNvSpPr txBox="1">
            <a:spLocks/>
          </p:cNvSpPr>
          <p:nvPr/>
        </p:nvSpPr>
        <p:spPr>
          <a:xfrm>
            <a:off x="8816042" y="2212336"/>
            <a:ext cx="1829832" cy="603962"/>
          </a:xfrm>
          <a:prstGeom prst="rect">
            <a:avLst/>
          </a:prstGeom>
        </p:spPr>
        <p:txBody>
          <a:bodyPr vert="horz" lIns="91440" tIns="45720" rIns="91440" bIns="45720" numCol="1"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1000"/>
              </a:spcBef>
            </a:pPr>
            <a:r>
              <a:rPr lang="es-PE" altLang="es-PE" sz="2000" b="1" dirty="0">
                <a:solidFill>
                  <a:srgbClr val="1155CC"/>
                </a:solidFill>
                <a:latin typeface="Calibri"/>
                <a:cs typeface="Calibri"/>
              </a:rPr>
              <a:t>POST ARBITRAL</a:t>
            </a:r>
          </a:p>
        </p:txBody>
      </p:sp>
      <p:sp>
        <p:nvSpPr>
          <p:cNvPr id="24" name="Título 1">
            <a:extLst>
              <a:ext uri="{FF2B5EF4-FFF2-40B4-BE49-F238E27FC236}">
                <a16:creationId xmlns:a16="http://schemas.microsoft.com/office/drawing/2014/main" id="{B6F24AB8-0396-4EC4-9599-FE08EB59A554}"/>
              </a:ext>
            </a:extLst>
          </p:cNvPr>
          <p:cNvSpPr txBox="1">
            <a:spLocks/>
          </p:cNvSpPr>
          <p:nvPr/>
        </p:nvSpPr>
        <p:spPr>
          <a:xfrm>
            <a:off x="875166" y="4098745"/>
            <a:ext cx="1701080" cy="1143211"/>
          </a:xfrm>
          <a:prstGeom prst="rect">
            <a:avLst/>
          </a:prstGeom>
        </p:spPr>
        <p:txBody>
          <a:bodyPr vert="horz" lIns="91440" tIns="45720" rIns="91440" bIns="45720" numCol="1"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1000"/>
              </a:spcBef>
            </a:pPr>
            <a:r>
              <a:rPr lang="es-PE" altLang="es-PE" sz="1600" dirty="0">
                <a:solidFill>
                  <a:srgbClr val="1155CC"/>
                </a:solidFill>
                <a:latin typeface="Calibri"/>
                <a:cs typeface="Calibri"/>
              </a:rPr>
              <a:t>- Conciliación</a:t>
            </a:r>
          </a:p>
          <a:p>
            <a:pPr>
              <a:spcBef>
                <a:spcPts val="1000"/>
              </a:spcBef>
            </a:pPr>
            <a:r>
              <a:rPr lang="es-PE" altLang="es-PE" sz="1600" dirty="0">
                <a:solidFill>
                  <a:srgbClr val="1155CC"/>
                </a:solidFill>
                <a:latin typeface="Calibri"/>
                <a:cs typeface="Calibri"/>
              </a:rPr>
              <a:t>- Trato Directo</a:t>
            </a:r>
          </a:p>
          <a:p>
            <a:pPr>
              <a:spcBef>
                <a:spcPts val="1000"/>
              </a:spcBef>
            </a:pPr>
            <a:r>
              <a:rPr lang="es-PE" altLang="es-PE" sz="1600" dirty="0">
                <a:solidFill>
                  <a:srgbClr val="1155CC"/>
                </a:solidFill>
                <a:latin typeface="Calibri"/>
                <a:cs typeface="Calibri"/>
              </a:rPr>
              <a:t>- Medidas Cautelares (*)</a:t>
            </a:r>
          </a:p>
        </p:txBody>
      </p:sp>
      <p:sp>
        <p:nvSpPr>
          <p:cNvPr id="25" name="Título 1">
            <a:extLst>
              <a:ext uri="{FF2B5EF4-FFF2-40B4-BE49-F238E27FC236}">
                <a16:creationId xmlns:a16="http://schemas.microsoft.com/office/drawing/2014/main" id="{B6AD1693-A9C0-4AAA-AAE7-C9F994A0D31F}"/>
              </a:ext>
            </a:extLst>
          </p:cNvPr>
          <p:cNvSpPr txBox="1">
            <a:spLocks/>
          </p:cNvSpPr>
          <p:nvPr/>
        </p:nvSpPr>
        <p:spPr>
          <a:xfrm>
            <a:off x="4654806" y="4137016"/>
            <a:ext cx="1701080" cy="1143211"/>
          </a:xfrm>
          <a:prstGeom prst="rect">
            <a:avLst/>
          </a:prstGeom>
        </p:spPr>
        <p:txBody>
          <a:bodyPr vert="horz" lIns="91440" tIns="45720" rIns="91440" bIns="45720" numCol="1"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1000"/>
              </a:spcBef>
            </a:pPr>
            <a:r>
              <a:rPr lang="es-PE" altLang="es-PE" sz="1600" dirty="0">
                <a:solidFill>
                  <a:srgbClr val="1155CC"/>
                </a:solidFill>
                <a:latin typeface="Calibri"/>
                <a:cs typeface="Calibri"/>
              </a:rPr>
              <a:t>Proceso Arbitral </a:t>
            </a:r>
          </a:p>
        </p:txBody>
      </p:sp>
      <p:sp>
        <p:nvSpPr>
          <p:cNvPr id="26" name="Título 1">
            <a:extLst>
              <a:ext uri="{FF2B5EF4-FFF2-40B4-BE49-F238E27FC236}">
                <a16:creationId xmlns:a16="http://schemas.microsoft.com/office/drawing/2014/main" id="{BAF71576-7D4E-434B-B21B-54F3440C9B71}"/>
              </a:ext>
            </a:extLst>
          </p:cNvPr>
          <p:cNvSpPr txBox="1">
            <a:spLocks/>
          </p:cNvSpPr>
          <p:nvPr/>
        </p:nvSpPr>
        <p:spPr>
          <a:xfrm>
            <a:off x="8664244" y="4154015"/>
            <a:ext cx="2352801" cy="1143211"/>
          </a:xfrm>
          <a:prstGeom prst="rect">
            <a:avLst/>
          </a:prstGeom>
        </p:spPr>
        <p:txBody>
          <a:bodyPr vert="horz" lIns="91440" tIns="45720" rIns="91440" bIns="45720" numCol="1"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85750" indent="-285750">
              <a:spcBef>
                <a:spcPts val="1000"/>
              </a:spcBef>
              <a:buFontTx/>
              <a:buChar char="-"/>
            </a:pPr>
            <a:r>
              <a:rPr lang="es-PE" altLang="es-PE" sz="1600" dirty="0">
                <a:solidFill>
                  <a:srgbClr val="1155CC"/>
                </a:solidFill>
                <a:latin typeface="Calibri"/>
                <a:cs typeface="Calibri"/>
              </a:rPr>
              <a:t>Anulación de Laudo</a:t>
            </a:r>
          </a:p>
          <a:p>
            <a:pPr marL="285750" indent="-285750">
              <a:spcBef>
                <a:spcPts val="1000"/>
              </a:spcBef>
              <a:buFontTx/>
              <a:buChar char="-"/>
            </a:pPr>
            <a:r>
              <a:rPr lang="es-PE" altLang="es-PE" sz="1600" dirty="0">
                <a:solidFill>
                  <a:srgbClr val="1155CC"/>
                </a:solidFill>
                <a:latin typeface="Calibri"/>
                <a:cs typeface="Calibri"/>
              </a:rPr>
              <a:t>Ejecución de Laudo</a:t>
            </a:r>
          </a:p>
          <a:p>
            <a:pPr marL="285750" indent="-285750">
              <a:spcBef>
                <a:spcPts val="1000"/>
              </a:spcBef>
              <a:buFontTx/>
              <a:buChar char="-"/>
            </a:pPr>
            <a:r>
              <a:rPr lang="es-PE" altLang="es-PE" sz="1600" dirty="0">
                <a:solidFill>
                  <a:srgbClr val="1155CC"/>
                </a:solidFill>
                <a:latin typeface="Calibri"/>
                <a:cs typeface="Calibri"/>
              </a:rPr>
              <a:t>Amparo contra Laudo</a:t>
            </a:r>
          </a:p>
        </p:txBody>
      </p:sp>
      <p:sp>
        <p:nvSpPr>
          <p:cNvPr id="27" name="Globo: flecha hacia arriba 26">
            <a:extLst>
              <a:ext uri="{FF2B5EF4-FFF2-40B4-BE49-F238E27FC236}">
                <a16:creationId xmlns:a16="http://schemas.microsoft.com/office/drawing/2014/main" id="{897DCD16-7A3F-453F-8D51-1DE189F4F395}"/>
              </a:ext>
            </a:extLst>
          </p:cNvPr>
          <p:cNvSpPr/>
          <p:nvPr/>
        </p:nvSpPr>
        <p:spPr>
          <a:xfrm>
            <a:off x="1719784" y="3890517"/>
            <a:ext cx="1573033" cy="2770360"/>
          </a:xfrm>
          <a:prstGeom prst="upArrowCallout">
            <a:avLst>
              <a:gd name="adj1" fmla="val 4638"/>
              <a:gd name="adj2" fmla="val 9729"/>
              <a:gd name="adj3" fmla="val 19910"/>
              <a:gd name="adj4" fmla="val 47344"/>
            </a:avLst>
          </a:prstGeom>
        </p:spPr>
        <p:style>
          <a:lnRef idx="1">
            <a:schemeClr val="accent2"/>
          </a:lnRef>
          <a:fillRef idx="2">
            <a:schemeClr val="accent2"/>
          </a:fillRef>
          <a:effectRef idx="1">
            <a:schemeClr val="accent2"/>
          </a:effectRef>
          <a:fontRef idx="minor">
            <a:schemeClr val="dk1"/>
          </a:fontRef>
        </p:style>
        <p:txBody>
          <a:bodyPr numCol="1" rtlCol="0" anchor="ctr"/>
          <a:lstStyle/>
          <a:p>
            <a:pPr algn="ctr"/>
            <a:r>
              <a:rPr lang="es-MX" altLang="es-MX" sz="1400" dirty="0"/>
              <a:t>Petición Arbitral</a:t>
            </a:r>
          </a:p>
          <a:p>
            <a:pPr algn="ctr"/>
            <a:r>
              <a:rPr lang="es-MX" altLang="es-MX" sz="1400" dirty="0"/>
              <a:t>---</a:t>
            </a:r>
          </a:p>
          <a:p>
            <a:pPr algn="ctr"/>
            <a:r>
              <a:rPr lang="es-MX" altLang="es-MX" sz="1400" dirty="0"/>
              <a:t>Carta Notarial</a:t>
            </a:r>
          </a:p>
          <a:p>
            <a:pPr algn="ctr"/>
            <a:r>
              <a:rPr lang="es-MX" altLang="es-MX" sz="1400" dirty="0"/>
              <a:t>---</a:t>
            </a:r>
          </a:p>
          <a:p>
            <a:pPr algn="ctr"/>
            <a:r>
              <a:rPr lang="es-MX" altLang="es-MX" sz="1400" dirty="0"/>
              <a:t>Art. 33 del D.L. N° 1071</a:t>
            </a:r>
          </a:p>
        </p:txBody>
      </p:sp>
      <p:sp>
        <p:nvSpPr>
          <p:cNvPr id="29" name="Bocadillo: ovalado 28">
            <a:extLst>
              <a:ext uri="{FF2B5EF4-FFF2-40B4-BE49-F238E27FC236}">
                <a16:creationId xmlns:a16="http://schemas.microsoft.com/office/drawing/2014/main" id="{FC13A4C0-B47E-4C58-83B6-482E0D2E01BD}"/>
              </a:ext>
            </a:extLst>
          </p:cNvPr>
          <p:cNvSpPr/>
          <p:nvPr/>
        </p:nvSpPr>
        <p:spPr>
          <a:xfrm>
            <a:off x="2576246" y="1687904"/>
            <a:ext cx="1371065" cy="988364"/>
          </a:xfrm>
          <a:prstGeom prst="wedgeEllipseCallout">
            <a:avLst>
              <a:gd name="adj1" fmla="val -51850"/>
              <a:gd name="adj2" fmla="val 95474"/>
            </a:avLst>
          </a:prstGeom>
        </p:spPr>
        <p:style>
          <a:lnRef idx="2">
            <a:schemeClr val="accent1"/>
          </a:lnRef>
          <a:fillRef idx="1">
            <a:schemeClr val="lt1"/>
          </a:fillRef>
          <a:effectRef idx="0">
            <a:schemeClr val="accent1"/>
          </a:effectRef>
          <a:fontRef idx="minor">
            <a:schemeClr val="dk1"/>
          </a:fontRef>
        </p:style>
        <p:txBody>
          <a:bodyPr numCol="1" rtlCol="0" anchor="ctr"/>
          <a:lstStyle/>
          <a:p>
            <a:pPr algn="ctr"/>
            <a:r>
              <a:rPr lang="es-MX" altLang="es-MX" sz="1600" dirty="0"/>
              <a:t>Inicio del proceso arbitral</a:t>
            </a:r>
          </a:p>
        </p:txBody>
      </p:sp>
      <p:sp>
        <p:nvSpPr>
          <p:cNvPr id="30" name="Globo: flecha hacia arriba 29">
            <a:extLst>
              <a:ext uri="{FF2B5EF4-FFF2-40B4-BE49-F238E27FC236}">
                <a16:creationId xmlns:a16="http://schemas.microsoft.com/office/drawing/2014/main" id="{336B5564-8F0B-46E5-B0EE-3CB95F5C0C49}"/>
              </a:ext>
            </a:extLst>
          </p:cNvPr>
          <p:cNvSpPr/>
          <p:nvPr/>
        </p:nvSpPr>
        <p:spPr>
          <a:xfrm>
            <a:off x="7539641" y="3912046"/>
            <a:ext cx="1573033" cy="2770360"/>
          </a:xfrm>
          <a:prstGeom prst="upArrowCallout">
            <a:avLst>
              <a:gd name="adj1" fmla="val 4638"/>
              <a:gd name="adj2" fmla="val 9729"/>
              <a:gd name="adj3" fmla="val 19910"/>
              <a:gd name="adj4" fmla="val 47344"/>
            </a:avLst>
          </a:prstGeom>
        </p:spPr>
        <p:style>
          <a:lnRef idx="1">
            <a:schemeClr val="accent2"/>
          </a:lnRef>
          <a:fillRef idx="2">
            <a:schemeClr val="accent2"/>
          </a:fillRef>
          <a:effectRef idx="1">
            <a:schemeClr val="accent2"/>
          </a:effectRef>
          <a:fontRef idx="minor">
            <a:schemeClr val="dk1"/>
          </a:fontRef>
        </p:style>
        <p:txBody>
          <a:bodyPr numCol="1" rtlCol="0" anchor="ctr"/>
          <a:lstStyle/>
          <a:p>
            <a:pPr algn="ctr"/>
            <a:r>
              <a:rPr lang="es-MX" altLang="es-MX" sz="1400" dirty="0"/>
              <a:t>Laudo</a:t>
            </a:r>
          </a:p>
          <a:p>
            <a:pPr algn="ctr"/>
            <a:r>
              <a:rPr lang="es-MX" altLang="es-MX" sz="1400" dirty="0"/>
              <a:t>---</a:t>
            </a:r>
          </a:p>
          <a:p>
            <a:pPr algn="ctr"/>
            <a:r>
              <a:rPr lang="es-MX" altLang="es-MX" sz="1400" dirty="0"/>
              <a:t>Pedidos contra el Laudo</a:t>
            </a:r>
          </a:p>
          <a:p>
            <a:pPr algn="ctr"/>
            <a:r>
              <a:rPr lang="es-MX" altLang="es-MX" sz="1400" dirty="0"/>
              <a:t>Inc. 1 del art. 60 del D.L. N° 1071</a:t>
            </a:r>
          </a:p>
        </p:txBody>
      </p:sp>
    </p:spTree>
    <p:extLst>
      <p:ext uri="{BB962C8B-B14F-4D97-AF65-F5344CB8AC3E}">
        <p14:creationId xmlns:p14="http://schemas.microsoft.com/office/powerpoint/2010/main" val="87533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5218" y="1083941"/>
            <a:ext cx="10472382" cy="603962"/>
          </a:xfrm>
        </p:spPr>
        <p:txBody>
          <a:bodyPr numCol="1">
            <a:noAutofit/>
          </a:bodyPr>
          <a:lstStyle/>
          <a:p>
            <a:pPr algn="ctr">
              <a:spcBef>
                <a:spcPts val="1000"/>
              </a:spcBef>
            </a:pPr>
            <a:r>
              <a:rPr lang="es-PE" altLang="es-PE" sz="4000" b="1" dirty="0">
                <a:solidFill>
                  <a:srgbClr val="1155CC"/>
                </a:solidFill>
                <a:latin typeface="Calibri"/>
                <a:cs typeface="Calibri"/>
              </a:rPr>
              <a:t>INICIO DE LA FUNCION ARBITRAL</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F03DBD0A-2E62-444F-A56C-DA3C778BC2AB}"/>
              </a:ext>
            </a:extLst>
          </p:cNvPr>
          <p:cNvCxnSpPr>
            <a:cxnSpLocks/>
          </p:cNvCxnSpPr>
          <p:nvPr/>
        </p:nvCxnSpPr>
        <p:spPr>
          <a:xfrm>
            <a:off x="1394328" y="3666653"/>
            <a:ext cx="9111831"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3" name="Conector recto 12">
            <a:extLst>
              <a:ext uri="{FF2B5EF4-FFF2-40B4-BE49-F238E27FC236}">
                <a16:creationId xmlns:a16="http://schemas.microsoft.com/office/drawing/2014/main" id="{A4C18AEF-B929-4DEA-98AE-341A1EFFDD8C}"/>
              </a:ext>
            </a:extLst>
          </p:cNvPr>
          <p:cNvCxnSpPr/>
          <p:nvPr/>
        </p:nvCxnSpPr>
        <p:spPr>
          <a:xfrm>
            <a:off x="1385273" y="3499164"/>
            <a:ext cx="0" cy="334978"/>
          </a:xfrm>
          <a:prstGeom prst="line">
            <a:avLst/>
          </a:prstGeom>
        </p:spPr>
        <p:style>
          <a:lnRef idx="3">
            <a:schemeClr val="accent1"/>
          </a:lnRef>
          <a:fillRef idx="0">
            <a:schemeClr val="accent1"/>
          </a:fillRef>
          <a:effectRef idx="2">
            <a:schemeClr val="accent1"/>
          </a:effectRef>
          <a:fontRef idx="minor">
            <a:schemeClr val="tx1"/>
          </a:fontRef>
        </p:style>
      </p:cxnSp>
      <p:cxnSp>
        <p:nvCxnSpPr>
          <p:cNvPr id="16" name="Conector recto 15">
            <a:extLst>
              <a:ext uri="{FF2B5EF4-FFF2-40B4-BE49-F238E27FC236}">
                <a16:creationId xmlns:a16="http://schemas.microsoft.com/office/drawing/2014/main" id="{CA81C20E-6E47-43A8-8DE1-DF9A7B1BC06F}"/>
              </a:ext>
            </a:extLst>
          </p:cNvPr>
          <p:cNvCxnSpPr/>
          <p:nvPr/>
        </p:nvCxnSpPr>
        <p:spPr>
          <a:xfrm>
            <a:off x="10506159" y="3499164"/>
            <a:ext cx="0" cy="334978"/>
          </a:xfrm>
          <a:prstGeom prst="line">
            <a:avLst/>
          </a:prstGeom>
        </p:spPr>
        <p:style>
          <a:lnRef idx="3">
            <a:schemeClr val="accent1"/>
          </a:lnRef>
          <a:fillRef idx="0">
            <a:schemeClr val="accent1"/>
          </a:fillRef>
          <a:effectRef idx="2">
            <a:schemeClr val="accent1"/>
          </a:effectRef>
          <a:fontRef idx="minor">
            <a:schemeClr val="tx1"/>
          </a:fontRef>
        </p:style>
      </p:cxnSp>
      <p:sp>
        <p:nvSpPr>
          <p:cNvPr id="19" name="Abrir llave 18">
            <a:extLst>
              <a:ext uri="{FF2B5EF4-FFF2-40B4-BE49-F238E27FC236}">
                <a16:creationId xmlns:a16="http://schemas.microsoft.com/office/drawing/2014/main" id="{7009402C-E38E-4081-B0DC-E6251B0871B2}"/>
              </a:ext>
            </a:extLst>
          </p:cNvPr>
          <p:cNvSpPr/>
          <p:nvPr/>
        </p:nvSpPr>
        <p:spPr>
          <a:xfrm rot="5400000">
            <a:off x="6980405" y="-96751"/>
            <a:ext cx="320641" cy="6730863"/>
          </a:xfrm>
          <a:prstGeom prst="leftBrace">
            <a:avLst/>
          </a:prstGeom>
        </p:spPr>
        <p:style>
          <a:lnRef idx="1">
            <a:schemeClr val="accent1"/>
          </a:lnRef>
          <a:fillRef idx="0">
            <a:schemeClr val="accent1"/>
          </a:fillRef>
          <a:effectRef idx="0">
            <a:schemeClr val="accent1"/>
          </a:effectRef>
          <a:fontRef idx="minor">
            <a:schemeClr val="tx1"/>
          </a:fontRef>
        </p:style>
        <p:txBody>
          <a:bodyPr numCol="1" rtlCol="0" anchor="ctr"/>
          <a:lstStyle/>
          <a:p>
            <a:pPr algn="ctr"/>
            <a:endParaRPr lang="es-MX" altLang="es-MX" dirty="0"/>
          </a:p>
        </p:txBody>
      </p:sp>
      <p:sp>
        <p:nvSpPr>
          <p:cNvPr id="21" name="Título 1">
            <a:extLst>
              <a:ext uri="{FF2B5EF4-FFF2-40B4-BE49-F238E27FC236}">
                <a16:creationId xmlns:a16="http://schemas.microsoft.com/office/drawing/2014/main" id="{C436F561-6005-4A1C-8C84-846389B4361F}"/>
              </a:ext>
            </a:extLst>
          </p:cNvPr>
          <p:cNvSpPr txBox="1">
            <a:spLocks/>
          </p:cNvSpPr>
          <p:nvPr/>
        </p:nvSpPr>
        <p:spPr>
          <a:xfrm>
            <a:off x="534733" y="2476002"/>
            <a:ext cx="1701080" cy="603962"/>
          </a:xfrm>
          <a:prstGeom prst="rect">
            <a:avLst/>
          </a:prstGeom>
        </p:spPr>
        <p:txBody>
          <a:bodyPr vert="horz" lIns="91440" tIns="45720" rIns="91440" bIns="45720" numCol="1"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1000"/>
              </a:spcBef>
            </a:pPr>
            <a:r>
              <a:rPr lang="es-PE" altLang="es-PE" sz="2000" b="1" dirty="0">
                <a:solidFill>
                  <a:srgbClr val="1155CC"/>
                </a:solidFill>
                <a:latin typeface="Calibri"/>
                <a:cs typeface="Calibri"/>
              </a:rPr>
              <a:t>INICIO DEL PROCESO ARBITRAL</a:t>
            </a:r>
          </a:p>
        </p:txBody>
      </p:sp>
      <p:sp>
        <p:nvSpPr>
          <p:cNvPr id="25" name="Título 1">
            <a:extLst>
              <a:ext uri="{FF2B5EF4-FFF2-40B4-BE49-F238E27FC236}">
                <a16:creationId xmlns:a16="http://schemas.microsoft.com/office/drawing/2014/main" id="{B6AD1693-A9C0-4AAA-AAE7-C9F994A0D31F}"/>
              </a:ext>
            </a:extLst>
          </p:cNvPr>
          <p:cNvSpPr txBox="1">
            <a:spLocks/>
          </p:cNvSpPr>
          <p:nvPr/>
        </p:nvSpPr>
        <p:spPr>
          <a:xfrm>
            <a:off x="2924754" y="4015210"/>
            <a:ext cx="1701080" cy="2113985"/>
          </a:xfrm>
          <a:prstGeom prst="rect">
            <a:avLst/>
          </a:prstGeom>
        </p:spPr>
        <p:txBody>
          <a:bodyPr vert="horz" lIns="91440" tIns="45720" rIns="91440" bIns="45720" numCol="1"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1000"/>
              </a:spcBef>
            </a:pPr>
            <a:r>
              <a:rPr lang="es-PE" altLang="es-PE" sz="1600" b="1" dirty="0">
                <a:solidFill>
                  <a:srgbClr val="1155CC"/>
                </a:solidFill>
                <a:latin typeface="Calibri"/>
                <a:cs typeface="Calibri"/>
              </a:rPr>
              <a:t>Constitución del Tribunal Arbitral </a:t>
            </a:r>
          </a:p>
          <a:p>
            <a:pPr algn="ctr">
              <a:spcBef>
                <a:spcPts val="1000"/>
              </a:spcBef>
            </a:pPr>
            <a:endParaRPr lang="es-PE" altLang="es-PE" sz="1600" dirty="0">
              <a:solidFill>
                <a:srgbClr val="1155CC"/>
              </a:solidFill>
              <a:latin typeface="Calibri"/>
              <a:cs typeface="Calibri"/>
            </a:endParaRPr>
          </a:p>
          <a:p>
            <a:pPr algn="ctr">
              <a:spcBef>
                <a:spcPts val="1000"/>
              </a:spcBef>
            </a:pPr>
            <a:r>
              <a:rPr lang="es-PE" altLang="es-PE" sz="1600" dirty="0">
                <a:solidFill>
                  <a:srgbClr val="1155CC"/>
                </a:solidFill>
                <a:latin typeface="Calibri"/>
                <a:cs typeface="Calibri"/>
              </a:rPr>
              <a:t>Art. 27 del D.L. N° 1071 </a:t>
            </a:r>
          </a:p>
          <a:p>
            <a:pPr algn="ctr">
              <a:spcBef>
                <a:spcPts val="1000"/>
              </a:spcBef>
            </a:pPr>
            <a:endParaRPr lang="es-PE" altLang="es-PE" sz="1600" dirty="0">
              <a:solidFill>
                <a:srgbClr val="1155CC"/>
              </a:solidFill>
              <a:latin typeface="Calibri"/>
              <a:cs typeface="Calibri"/>
            </a:endParaRPr>
          </a:p>
          <a:p>
            <a:pPr algn="ctr">
              <a:spcBef>
                <a:spcPts val="1000"/>
              </a:spcBef>
            </a:pPr>
            <a:r>
              <a:rPr lang="es-PE" altLang="es-PE" sz="1600" dirty="0">
                <a:solidFill>
                  <a:srgbClr val="1155CC"/>
                </a:solidFill>
                <a:latin typeface="Calibri"/>
                <a:cs typeface="Calibri"/>
              </a:rPr>
              <a:t>Aceptación al cargo</a:t>
            </a:r>
          </a:p>
        </p:txBody>
      </p:sp>
      <p:sp>
        <p:nvSpPr>
          <p:cNvPr id="27" name="Globo: flecha hacia arriba 26">
            <a:extLst>
              <a:ext uri="{FF2B5EF4-FFF2-40B4-BE49-F238E27FC236}">
                <a16:creationId xmlns:a16="http://schemas.microsoft.com/office/drawing/2014/main" id="{897DCD16-7A3F-453F-8D51-1DE189F4F395}"/>
              </a:ext>
            </a:extLst>
          </p:cNvPr>
          <p:cNvSpPr/>
          <p:nvPr/>
        </p:nvSpPr>
        <p:spPr>
          <a:xfrm>
            <a:off x="598759" y="3901093"/>
            <a:ext cx="1573033" cy="2770360"/>
          </a:xfrm>
          <a:prstGeom prst="upArrowCallout">
            <a:avLst>
              <a:gd name="adj1" fmla="val 4638"/>
              <a:gd name="adj2" fmla="val 9729"/>
              <a:gd name="adj3" fmla="val 19910"/>
              <a:gd name="adj4" fmla="val 47344"/>
            </a:avLst>
          </a:prstGeom>
        </p:spPr>
        <p:style>
          <a:lnRef idx="1">
            <a:schemeClr val="accent2"/>
          </a:lnRef>
          <a:fillRef idx="2">
            <a:schemeClr val="accent2"/>
          </a:fillRef>
          <a:effectRef idx="1">
            <a:schemeClr val="accent2"/>
          </a:effectRef>
          <a:fontRef idx="minor">
            <a:schemeClr val="dk1"/>
          </a:fontRef>
        </p:style>
        <p:txBody>
          <a:bodyPr numCol="1" rtlCol="0" anchor="ctr"/>
          <a:lstStyle/>
          <a:p>
            <a:pPr algn="ctr"/>
            <a:r>
              <a:rPr lang="es-MX" altLang="es-MX" sz="1400" dirty="0"/>
              <a:t>Petición Arbitral</a:t>
            </a:r>
          </a:p>
          <a:p>
            <a:pPr algn="ctr"/>
            <a:r>
              <a:rPr lang="es-MX" altLang="es-MX" sz="1400" dirty="0"/>
              <a:t>---</a:t>
            </a:r>
          </a:p>
          <a:p>
            <a:pPr algn="ctr"/>
            <a:r>
              <a:rPr lang="es-MX" altLang="es-MX" sz="1400" dirty="0"/>
              <a:t>Carta Notarial</a:t>
            </a:r>
          </a:p>
          <a:p>
            <a:pPr algn="ctr"/>
            <a:r>
              <a:rPr lang="es-MX" altLang="es-MX" sz="1400" dirty="0"/>
              <a:t>---</a:t>
            </a:r>
          </a:p>
          <a:p>
            <a:pPr algn="ctr"/>
            <a:r>
              <a:rPr lang="es-MX" altLang="es-MX" sz="1400" dirty="0"/>
              <a:t>Art. 33 del D.L. N° 1071</a:t>
            </a:r>
          </a:p>
        </p:txBody>
      </p:sp>
      <p:sp>
        <p:nvSpPr>
          <p:cNvPr id="28" name="Globo: flecha hacia arriba 27">
            <a:extLst>
              <a:ext uri="{FF2B5EF4-FFF2-40B4-BE49-F238E27FC236}">
                <a16:creationId xmlns:a16="http://schemas.microsoft.com/office/drawing/2014/main" id="{C5BA5744-4C9E-4932-B51F-BF04003B85CE}"/>
              </a:ext>
            </a:extLst>
          </p:cNvPr>
          <p:cNvSpPr/>
          <p:nvPr/>
        </p:nvSpPr>
        <p:spPr>
          <a:xfrm>
            <a:off x="9719643" y="3901093"/>
            <a:ext cx="1573033" cy="2770360"/>
          </a:xfrm>
          <a:prstGeom prst="upArrowCallout">
            <a:avLst>
              <a:gd name="adj1" fmla="val 4638"/>
              <a:gd name="adj2" fmla="val 9729"/>
              <a:gd name="adj3" fmla="val 19910"/>
              <a:gd name="adj4" fmla="val 47344"/>
            </a:avLst>
          </a:prstGeom>
        </p:spPr>
        <p:style>
          <a:lnRef idx="1">
            <a:schemeClr val="accent2"/>
          </a:lnRef>
          <a:fillRef idx="2">
            <a:schemeClr val="accent2"/>
          </a:fillRef>
          <a:effectRef idx="1">
            <a:schemeClr val="accent2"/>
          </a:effectRef>
          <a:fontRef idx="minor">
            <a:schemeClr val="dk1"/>
          </a:fontRef>
        </p:style>
        <p:txBody>
          <a:bodyPr numCol="1" rtlCol="0" anchor="ctr"/>
          <a:lstStyle/>
          <a:p>
            <a:pPr algn="ctr"/>
            <a:r>
              <a:rPr lang="es-MX" altLang="es-MX" sz="1400" dirty="0"/>
              <a:t>Laudo</a:t>
            </a:r>
          </a:p>
          <a:p>
            <a:pPr algn="ctr"/>
            <a:r>
              <a:rPr lang="es-MX" altLang="es-MX" sz="1400" dirty="0"/>
              <a:t>---</a:t>
            </a:r>
          </a:p>
          <a:p>
            <a:pPr algn="ctr"/>
            <a:r>
              <a:rPr lang="es-MX" altLang="es-MX" sz="1400" dirty="0"/>
              <a:t>Pedidos contra el Laudo</a:t>
            </a:r>
          </a:p>
          <a:p>
            <a:pPr algn="ctr"/>
            <a:r>
              <a:rPr lang="es-MX" altLang="es-MX" sz="1400" dirty="0"/>
              <a:t>Inc. 1 del art. 60 del D.L. N° 1071</a:t>
            </a:r>
          </a:p>
        </p:txBody>
      </p:sp>
      <p:cxnSp>
        <p:nvCxnSpPr>
          <p:cNvPr id="29" name="Conector recto 28">
            <a:extLst>
              <a:ext uri="{FF2B5EF4-FFF2-40B4-BE49-F238E27FC236}">
                <a16:creationId xmlns:a16="http://schemas.microsoft.com/office/drawing/2014/main" id="{D28C029D-2837-4462-AADC-BC03C07C7F4C}"/>
              </a:ext>
            </a:extLst>
          </p:cNvPr>
          <p:cNvCxnSpPr/>
          <p:nvPr/>
        </p:nvCxnSpPr>
        <p:spPr>
          <a:xfrm>
            <a:off x="3775294" y="3499164"/>
            <a:ext cx="0" cy="334978"/>
          </a:xfrm>
          <a:prstGeom prst="line">
            <a:avLst/>
          </a:prstGeom>
        </p:spPr>
        <p:style>
          <a:lnRef idx="3">
            <a:schemeClr val="accent1"/>
          </a:lnRef>
          <a:fillRef idx="0">
            <a:schemeClr val="accent1"/>
          </a:fillRef>
          <a:effectRef idx="2">
            <a:schemeClr val="accent1"/>
          </a:effectRef>
          <a:fontRef idx="minor">
            <a:schemeClr val="tx1"/>
          </a:fontRef>
        </p:style>
      </p:cxnSp>
      <p:sp>
        <p:nvSpPr>
          <p:cNvPr id="30" name="Bocadillo: ovalado 29">
            <a:extLst>
              <a:ext uri="{FF2B5EF4-FFF2-40B4-BE49-F238E27FC236}">
                <a16:creationId xmlns:a16="http://schemas.microsoft.com/office/drawing/2014/main" id="{382F8051-C80F-4C6C-B0FB-1451F5E4FB69}"/>
              </a:ext>
            </a:extLst>
          </p:cNvPr>
          <p:cNvSpPr/>
          <p:nvPr/>
        </p:nvSpPr>
        <p:spPr>
          <a:xfrm>
            <a:off x="3843731" y="1723274"/>
            <a:ext cx="1479707" cy="988364"/>
          </a:xfrm>
          <a:prstGeom prst="wedgeEllipseCallout">
            <a:avLst>
              <a:gd name="adj1" fmla="val -51850"/>
              <a:gd name="adj2" fmla="val 95474"/>
            </a:avLst>
          </a:prstGeom>
        </p:spPr>
        <p:style>
          <a:lnRef idx="2">
            <a:schemeClr val="accent1"/>
          </a:lnRef>
          <a:fillRef idx="1">
            <a:schemeClr val="lt1"/>
          </a:fillRef>
          <a:effectRef idx="0">
            <a:schemeClr val="accent1"/>
          </a:effectRef>
          <a:fontRef idx="minor">
            <a:schemeClr val="dk1"/>
          </a:fontRef>
        </p:style>
        <p:txBody>
          <a:bodyPr numCol="1" rtlCol="0" anchor="ctr"/>
          <a:lstStyle/>
          <a:p>
            <a:pPr algn="ctr"/>
            <a:r>
              <a:rPr lang="es-MX" altLang="es-MX" sz="1600" dirty="0"/>
              <a:t>Inicio de la función arbitral</a:t>
            </a:r>
          </a:p>
        </p:txBody>
      </p:sp>
      <p:sp>
        <p:nvSpPr>
          <p:cNvPr id="17" name="Título 1">
            <a:extLst>
              <a:ext uri="{FF2B5EF4-FFF2-40B4-BE49-F238E27FC236}">
                <a16:creationId xmlns:a16="http://schemas.microsoft.com/office/drawing/2014/main" id="{C6C87579-AFD1-46C7-A4CB-ED27A9028CD1}"/>
              </a:ext>
            </a:extLst>
          </p:cNvPr>
          <p:cNvSpPr txBox="1">
            <a:spLocks/>
          </p:cNvSpPr>
          <p:nvPr/>
        </p:nvSpPr>
        <p:spPr>
          <a:xfrm>
            <a:off x="6290185" y="2430187"/>
            <a:ext cx="1701080" cy="494182"/>
          </a:xfrm>
          <a:prstGeom prst="rect">
            <a:avLst/>
          </a:prstGeom>
        </p:spPr>
        <p:txBody>
          <a:bodyPr vert="horz" lIns="91440" tIns="45720" rIns="91440" bIns="45720" numCol="1"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1000"/>
              </a:spcBef>
            </a:pPr>
            <a:r>
              <a:rPr lang="es-PE" altLang="es-PE" sz="1600" b="1" dirty="0">
                <a:solidFill>
                  <a:srgbClr val="1155CC"/>
                </a:solidFill>
                <a:latin typeface="Calibri"/>
                <a:cs typeface="Calibri"/>
              </a:rPr>
              <a:t>Actuaciones del Arbitro / TA</a:t>
            </a:r>
          </a:p>
        </p:txBody>
      </p:sp>
    </p:spTree>
    <p:extLst>
      <p:ext uri="{BB962C8B-B14F-4D97-AF65-F5344CB8AC3E}">
        <p14:creationId xmlns:p14="http://schemas.microsoft.com/office/powerpoint/2010/main" val="2582351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1844" y="1554251"/>
            <a:ext cx="10472382" cy="603962"/>
          </a:xfrm>
        </p:spPr>
        <p:txBody>
          <a:bodyPr numCol="1">
            <a:noAutofit/>
          </a:bodyPr>
          <a:lstStyle/>
          <a:p>
            <a:pPr algn="ctr">
              <a:spcBef>
                <a:spcPts val="1000"/>
              </a:spcBef>
            </a:pPr>
            <a:r>
              <a:rPr lang="es-PE" altLang="es-PE" sz="4000" b="1" dirty="0">
                <a:solidFill>
                  <a:srgbClr val="1155CC"/>
                </a:solidFill>
                <a:latin typeface="Calibri"/>
                <a:cs typeface="Calibri"/>
              </a:rPr>
              <a:t>¿CUANDO PUEDE OTORGARSE UNA MEDIDA CAUTELAR?</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30" name="Marcador de contenido 2">
            <a:extLst>
              <a:ext uri="{FF2B5EF4-FFF2-40B4-BE49-F238E27FC236}">
                <a16:creationId xmlns:a16="http://schemas.microsoft.com/office/drawing/2014/main" id="{567B8F24-015C-4755-B81F-F32BFAA5882B}"/>
              </a:ext>
            </a:extLst>
          </p:cNvPr>
          <p:cNvSpPr>
            <a:spLocks noGrp="1"/>
          </p:cNvSpPr>
          <p:nvPr>
            <p:ph idx="1"/>
          </p:nvPr>
        </p:nvSpPr>
        <p:spPr>
          <a:xfrm>
            <a:off x="820052" y="2815626"/>
            <a:ext cx="10551895" cy="3368087"/>
          </a:xfrm>
        </p:spPr>
        <p:txBody>
          <a:bodyPr numCol="1">
            <a:noAutofit/>
          </a:bodyPr>
          <a:lstStyle/>
          <a:p>
            <a:pPr marL="0" lvl="0" indent="0" algn="just">
              <a:buNone/>
            </a:pPr>
            <a:r>
              <a:rPr lang="es-MX" altLang="es-MX" dirty="0"/>
              <a:t>El inciso 1 del articulo 47 del Decreto Legislativo N° 1071, señala que, </a:t>
            </a:r>
            <a:r>
              <a:rPr lang="es-MX" altLang="es-MX" b="1" i="1" dirty="0"/>
              <a:t>una vez constituido</a:t>
            </a:r>
            <a:r>
              <a:rPr lang="es-MX" altLang="es-MX" dirty="0"/>
              <a:t>, el tribunal arbitral, a petición de cualquiera de las partes, podrá adoptar </a:t>
            </a:r>
            <a:r>
              <a:rPr lang="es-MX" altLang="es-MX" sz="2800" dirty="0"/>
              <a:t>las medidas cautelares que considere necesarias para garantizar la eficacia del laudo, pudiendo exigir las garantías que estime conveniente para asegurar el resarcimiento de los daños y perjuicios que pueda ocasionar la ejecución de la medida. </a:t>
            </a:r>
            <a:endParaRPr lang="es-PE" altLang="es-PE" sz="4000" dirty="0">
              <a:solidFill>
                <a:schemeClr val="dk1"/>
              </a:solidFill>
              <a:latin typeface="Abadi" panose="020B0604020202020204" pitchFamily="34" charset="0"/>
            </a:endParaRPr>
          </a:p>
        </p:txBody>
      </p:sp>
    </p:spTree>
    <p:extLst>
      <p:ext uri="{BB962C8B-B14F-4D97-AF65-F5344CB8AC3E}">
        <p14:creationId xmlns:p14="http://schemas.microsoft.com/office/powerpoint/2010/main" val="2172946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902700" y="3230682"/>
            <a:ext cx="2994062" cy="581493"/>
          </a:xfrm>
        </p:spPr>
        <p:txBody>
          <a:bodyPr numCol="1">
            <a:noAutofit/>
          </a:bodyPr>
          <a:lstStyle/>
          <a:p>
            <a:pPr algn="l"/>
            <a:r>
              <a:rPr lang="es-ES" altLang="es-ES" sz="3600" dirty="0">
                <a:solidFill>
                  <a:schemeClr val="bg1"/>
                </a:solidFill>
                <a:latin typeface="Roboto Bk" pitchFamily="2" charset="0"/>
                <a:ea typeface="Roboto Bk" pitchFamily="2" charset="0"/>
              </a:rPr>
              <a:t>CONTENIDO</a:t>
            </a:r>
            <a:endParaRPr lang="en-US" sz="2400" dirty="0">
              <a:solidFill>
                <a:schemeClr val="bg1"/>
              </a:solidFill>
              <a:latin typeface="Roboto Bk" pitchFamily="2" charset="0"/>
              <a:ea typeface="Roboto Bk" pitchFamily="2" charset="0"/>
            </a:endParaRPr>
          </a:p>
        </p:txBody>
      </p:sp>
      <p:sp>
        <p:nvSpPr>
          <p:cNvPr id="3" name="Subtítulo 2"/>
          <p:cNvSpPr>
            <a:spLocks noGrp="1"/>
          </p:cNvSpPr>
          <p:nvPr>
            <p:ph type="subTitle" idx="1"/>
          </p:nvPr>
        </p:nvSpPr>
        <p:spPr>
          <a:xfrm>
            <a:off x="4404343" y="686634"/>
            <a:ext cx="549967" cy="542580"/>
          </a:xfrm>
        </p:spPr>
        <p:txBody>
          <a:bodyPr numCol="1">
            <a:normAutofit/>
          </a:bodyPr>
          <a:lstStyle/>
          <a:p>
            <a:pPr algn="l"/>
            <a:r>
              <a:rPr lang="es-ES" altLang="es-ES" sz="2800" dirty="0">
                <a:solidFill>
                  <a:schemeClr val="bg1"/>
                </a:solidFill>
              </a:rPr>
              <a:t>01</a:t>
            </a:r>
            <a:endParaRPr lang="en-US" dirty="0">
              <a:solidFill>
                <a:schemeClr val="bg1"/>
              </a:solidFill>
            </a:endParaRPr>
          </a:p>
        </p:txBody>
      </p:sp>
      <p:sp>
        <p:nvSpPr>
          <p:cNvPr id="8" name="Elipse 7"/>
          <p:cNvSpPr/>
          <p:nvPr/>
        </p:nvSpPr>
        <p:spPr>
          <a:xfrm>
            <a:off x="4319860" y="608397"/>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en-US" dirty="0"/>
          </a:p>
        </p:txBody>
      </p:sp>
      <p:sp>
        <p:nvSpPr>
          <p:cNvPr id="9" name="Subtítulo 2"/>
          <p:cNvSpPr txBox="1">
            <a:spLocks/>
          </p:cNvSpPr>
          <p:nvPr/>
        </p:nvSpPr>
        <p:spPr>
          <a:xfrm>
            <a:off x="4404343" y="1767447"/>
            <a:ext cx="549967" cy="542580"/>
          </a:xfrm>
          <a:prstGeom prst="rect">
            <a:avLst/>
          </a:prstGeom>
        </p:spPr>
        <p:txBody>
          <a:bodyPr vert="horz" lIns="91440" tIns="45720" rIns="91440" bIns="45720" numCol="1"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altLang="es-ES" sz="2800" dirty="0">
                <a:solidFill>
                  <a:schemeClr val="bg1"/>
                </a:solidFill>
              </a:rPr>
              <a:t>02</a:t>
            </a:r>
            <a:endParaRPr lang="en-US" dirty="0">
              <a:solidFill>
                <a:schemeClr val="bg1"/>
              </a:solidFill>
            </a:endParaRPr>
          </a:p>
        </p:txBody>
      </p:sp>
      <p:sp>
        <p:nvSpPr>
          <p:cNvPr id="10" name="Elipse 9"/>
          <p:cNvSpPr/>
          <p:nvPr/>
        </p:nvSpPr>
        <p:spPr>
          <a:xfrm>
            <a:off x="4319860" y="1640790"/>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en-US" dirty="0"/>
          </a:p>
        </p:txBody>
      </p:sp>
      <p:cxnSp>
        <p:nvCxnSpPr>
          <p:cNvPr id="13" name="Conector recto 12"/>
          <p:cNvCxnSpPr>
            <a:cxnSpLocks/>
          </p:cNvCxnSpPr>
          <p:nvPr/>
        </p:nvCxnSpPr>
        <p:spPr>
          <a:xfrm>
            <a:off x="5442012" y="408373"/>
            <a:ext cx="29817" cy="618236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Subtítulo 2"/>
          <p:cNvSpPr txBox="1">
            <a:spLocks/>
          </p:cNvSpPr>
          <p:nvPr/>
        </p:nvSpPr>
        <p:spPr>
          <a:xfrm>
            <a:off x="5772629" y="716451"/>
            <a:ext cx="4201687" cy="542580"/>
          </a:xfrm>
          <a:prstGeom prst="rect">
            <a:avLst/>
          </a:prstGeom>
        </p:spPr>
        <p:txBody>
          <a:bodyPr vert="horz" lIns="91440" tIns="45720" rIns="91440" bIns="45720" numCol="1"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altLang="es-ES" sz="2500" dirty="0">
                <a:solidFill>
                  <a:schemeClr val="bg1"/>
                </a:solidFill>
              </a:rPr>
              <a:t>¿Qué es una medida cautelar?</a:t>
            </a:r>
          </a:p>
        </p:txBody>
      </p:sp>
      <p:sp>
        <p:nvSpPr>
          <p:cNvPr id="15" name="Subtítulo 2"/>
          <p:cNvSpPr txBox="1">
            <a:spLocks/>
          </p:cNvSpPr>
          <p:nvPr/>
        </p:nvSpPr>
        <p:spPr>
          <a:xfrm>
            <a:off x="4404343" y="2848260"/>
            <a:ext cx="549967" cy="542580"/>
          </a:xfrm>
          <a:prstGeom prst="rect">
            <a:avLst/>
          </a:prstGeom>
        </p:spPr>
        <p:txBody>
          <a:bodyPr vert="horz" lIns="91440" tIns="45720" rIns="91440" bIns="45720" numCol="1"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altLang="es-ES" sz="2800" dirty="0">
                <a:solidFill>
                  <a:schemeClr val="bg1"/>
                </a:solidFill>
              </a:rPr>
              <a:t>03</a:t>
            </a:r>
            <a:endParaRPr lang="en-US" dirty="0">
              <a:solidFill>
                <a:schemeClr val="bg1"/>
              </a:solidFill>
            </a:endParaRPr>
          </a:p>
        </p:txBody>
      </p:sp>
      <p:sp>
        <p:nvSpPr>
          <p:cNvPr id="16" name="Elipse 15"/>
          <p:cNvSpPr/>
          <p:nvPr/>
        </p:nvSpPr>
        <p:spPr>
          <a:xfrm>
            <a:off x="4319860" y="2721603"/>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en-US" dirty="0"/>
          </a:p>
        </p:txBody>
      </p:sp>
      <p:sp>
        <p:nvSpPr>
          <p:cNvPr id="17" name="Subtítulo 2"/>
          <p:cNvSpPr txBox="1">
            <a:spLocks/>
          </p:cNvSpPr>
          <p:nvPr/>
        </p:nvSpPr>
        <p:spPr>
          <a:xfrm>
            <a:off x="5772629" y="1635131"/>
            <a:ext cx="5486914" cy="417279"/>
          </a:xfrm>
          <a:prstGeom prst="rect">
            <a:avLst/>
          </a:prstGeom>
        </p:spPr>
        <p:txBody>
          <a:bodyPr vert="horz" lIns="91440" tIns="45720" rIns="91440" bIns="45720" numCol="1"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altLang="es-ES" sz="2500" dirty="0">
                <a:solidFill>
                  <a:schemeClr val="bg1"/>
                </a:solidFill>
              </a:rPr>
              <a:t>¿Cuáles son las medidas cautelares que pueden otorgarse?</a:t>
            </a:r>
          </a:p>
        </p:txBody>
      </p:sp>
      <p:sp>
        <p:nvSpPr>
          <p:cNvPr id="18" name="Subtítulo 2"/>
          <p:cNvSpPr txBox="1">
            <a:spLocks/>
          </p:cNvSpPr>
          <p:nvPr/>
        </p:nvSpPr>
        <p:spPr>
          <a:xfrm>
            <a:off x="4434160" y="3929073"/>
            <a:ext cx="549967" cy="542580"/>
          </a:xfrm>
          <a:prstGeom prst="rect">
            <a:avLst/>
          </a:prstGeom>
        </p:spPr>
        <p:txBody>
          <a:bodyPr vert="horz" lIns="91440" tIns="45720" rIns="91440" bIns="45720" numCol="1"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altLang="es-ES" sz="2800" dirty="0">
                <a:solidFill>
                  <a:schemeClr val="bg1"/>
                </a:solidFill>
              </a:rPr>
              <a:t>04</a:t>
            </a:r>
            <a:endParaRPr lang="en-US" dirty="0">
              <a:solidFill>
                <a:schemeClr val="bg1"/>
              </a:solidFill>
            </a:endParaRPr>
          </a:p>
        </p:txBody>
      </p:sp>
      <p:sp>
        <p:nvSpPr>
          <p:cNvPr id="19" name="Elipse 18"/>
          <p:cNvSpPr/>
          <p:nvPr/>
        </p:nvSpPr>
        <p:spPr>
          <a:xfrm>
            <a:off x="4349677" y="3802416"/>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en-US" dirty="0"/>
          </a:p>
        </p:txBody>
      </p:sp>
      <p:sp>
        <p:nvSpPr>
          <p:cNvPr id="20" name="Subtítulo 2"/>
          <p:cNvSpPr txBox="1">
            <a:spLocks/>
          </p:cNvSpPr>
          <p:nvPr/>
        </p:nvSpPr>
        <p:spPr>
          <a:xfrm>
            <a:off x="5772629" y="2732157"/>
            <a:ext cx="5314584" cy="508236"/>
          </a:xfrm>
          <a:prstGeom prst="rect">
            <a:avLst/>
          </a:prstGeom>
        </p:spPr>
        <p:txBody>
          <a:bodyPr vert="horz" lIns="91440" tIns="45720" rIns="91440" bIns="45720" numCol="1"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altLang="es-ES" sz="2500" dirty="0">
                <a:solidFill>
                  <a:schemeClr val="bg1"/>
                </a:solidFill>
              </a:rPr>
              <a:t>¿Cuándo pueden otorgarse las medidas cautelares?</a:t>
            </a:r>
          </a:p>
        </p:txBody>
      </p:sp>
      <p:sp>
        <p:nvSpPr>
          <p:cNvPr id="4" name="Rectángulo 3"/>
          <p:cNvSpPr/>
          <p:nvPr/>
        </p:nvSpPr>
        <p:spPr>
          <a:xfrm>
            <a:off x="5772628" y="3893024"/>
            <a:ext cx="6013370" cy="477054"/>
          </a:xfrm>
          <a:prstGeom prst="rect">
            <a:avLst/>
          </a:prstGeom>
        </p:spPr>
        <p:txBody>
          <a:bodyPr wrap="square" numCol="1">
            <a:spAutoFit/>
          </a:bodyPr>
          <a:lstStyle/>
          <a:p>
            <a:r>
              <a:rPr lang="es-ES" altLang="es-ES" sz="2500" dirty="0">
                <a:solidFill>
                  <a:schemeClr val="bg1"/>
                </a:solidFill>
              </a:rPr>
              <a:t>¿Quiénes pueden dictar medidas cautelares?</a:t>
            </a:r>
          </a:p>
        </p:txBody>
      </p:sp>
      <p:sp>
        <p:nvSpPr>
          <p:cNvPr id="31" name="Triángulo isósceles 30"/>
          <p:cNvSpPr/>
          <p:nvPr/>
        </p:nvSpPr>
        <p:spPr>
          <a:xfrm>
            <a:off x="8752456" y="4133088"/>
            <a:ext cx="6879087" cy="272491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en-US"/>
          </a:p>
        </p:txBody>
      </p:sp>
      <p:pic>
        <p:nvPicPr>
          <p:cNvPr id="33" name="Imagen 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0852" y="5656614"/>
            <a:ext cx="1600763" cy="934119"/>
          </a:xfrm>
          <a:prstGeom prst="rect">
            <a:avLst/>
          </a:prstGeom>
        </p:spPr>
      </p:pic>
      <p:sp>
        <p:nvSpPr>
          <p:cNvPr id="21" name="Subtítulo 2"/>
          <p:cNvSpPr txBox="1">
            <a:spLocks/>
          </p:cNvSpPr>
          <p:nvPr/>
        </p:nvSpPr>
        <p:spPr>
          <a:xfrm>
            <a:off x="4434160" y="5068658"/>
            <a:ext cx="549967" cy="542580"/>
          </a:xfrm>
          <a:prstGeom prst="rect">
            <a:avLst/>
          </a:prstGeom>
        </p:spPr>
        <p:txBody>
          <a:bodyPr vert="horz" lIns="91440" tIns="45720" rIns="91440" bIns="45720" numCol="1"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altLang="es-ES" sz="2800" dirty="0">
                <a:solidFill>
                  <a:schemeClr val="bg1"/>
                </a:solidFill>
              </a:rPr>
              <a:t>05</a:t>
            </a:r>
            <a:endParaRPr lang="en-US" dirty="0">
              <a:solidFill>
                <a:schemeClr val="bg1"/>
              </a:solidFill>
            </a:endParaRPr>
          </a:p>
        </p:txBody>
      </p:sp>
      <p:sp>
        <p:nvSpPr>
          <p:cNvPr id="22" name="Elipse 21"/>
          <p:cNvSpPr/>
          <p:nvPr/>
        </p:nvSpPr>
        <p:spPr>
          <a:xfrm>
            <a:off x="4349677" y="4942001"/>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en-US" dirty="0"/>
          </a:p>
        </p:txBody>
      </p:sp>
      <p:sp>
        <p:nvSpPr>
          <p:cNvPr id="23" name="Rectángulo 22"/>
          <p:cNvSpPr/>
          <p:nvPr/>
        </p:nvSpPr>
        <p:spPr>
          <a:xfrm>
            <a:off x="5772628" y="5721942"/>
            <a:ext cx="4884861" cy="861774"/>
          </a:xfrm>
          <a:prstGeom prst="rect">
            <a:avLst/>
          </a:prstGeom>
        </p:spPr>
        <p:txBody>
          <a:bodyPr wrap="square" numCol="1">
            <a:spAutoFit/>
          </a:bodyPr>
          <a:lstStyle/>
          <a:p>
            <a:r>
              <a:rPr lang="es-ES" altLang="es-ES" sz="2500" dirty="0">
                <a:solidFill>
                  <a:schemeClr val="bg1"/>
                </a:solidFill>
              </a:rPr>
              <a:t>Norma aplicable en la medida cautelar</a:t>
            </a:r>
          </a:p>
        </p:txBody>
      </p:sp>
      <p:sp>
        <p:nvSpPr>
          <p:cNvPr id="5" name="Elipse 4">
            <a:extLst>
              <a:ext uri="{FF2B5EF4-FFF2-40B4-BE49-F238E27FC236}">
                <a16:creationId xmlns:a16="http://schemas.microsoft.com/office/drawing/2014/main" id="{91211154-CAF9-6B14-B38D-0C9248C0C107}"/>
              </a:ext>
            </a:extLst>
          </p:cNvPr>
          <p:cNvSpPr/>
          <p:nvPr/>
        </p:nvSpPr>
        <p:spPr>
          <a:xfrm>
            <a:off x="4319860" y="5964042"/>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en-US" dirty="0"/>
          </a:p>
        </p:txBody>
      </p:sp>
      <p:sp>
        <p:nvSpPr>
          <p:cNvPr id="6" name="Subtítulo 2">
            <a:extLst>
              <a:ext uri="{FF2B5EF4-FFF2-40B4-BE49-F238E27FC236}">
                <a16:creationId xmlns:a16="http://schemas.microsoft.com/office/drawing/2014/main" id="{B112F657-ADD7-13F7-29A0-8D32BC13F571}"/>
              </a:ext>
            </a:extLst>
          </p:cNvPr>
          <p:cNvSpPr txBox="1">
            <a:spLocks/>
          </p:cNvSpPr>
          <p:nvPr/>
        </p:nvSpPr>
        <p:spPr>
          <a:xfrm>
            <a:off x="4394403" y="6096175"/>
            <a:ext cx="549967" cy="542580"/>
          </a:xfrm>
          <a:prstGeom prst="rect">
            <a:avLst/>
          </a:prstGeom>
        </p:spPr>
        <p:txBody>
          <a:bodyPr vert="horz" lIns="91440" tIns="45720" rIns="91440" bIns="45720" numCol="1"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altLang="es-ES" sz="2800" dirty="0">
                <a:solidFill>
                  <a:schemeClr val="bg1"/>
                </a:solidFill>
              </a:rPr>
              <a:t>06</a:t>
            </a:r>
            <a:endParaRPr lang="en-US" dirty="0">
              <a:solidFill>
                <a:schemeClr val="bg1"/>
              </a:solidFill>
            </a:endParaRPr>
          </a:p>
        </p:txBody>
      </p:sp>
      <p:sp>
        <p:nvSpPr>
          <p:cNvPr id="11" name="Rectángulo 10">
            <a:extLst>
              <a:ext uri="{FF2B5EF4-FFF2-40B4-BE49-F238E27FC236}">
                <a16:creationId xmlns:a16="http://schemas.microsoft.com/office/drawing/2014/main" id="{AAE108DB-060C-613F-F225-ADCB2EBCD114}"/>
              </a:ext>
            </a:extLst>
          </p:cNvPr>
          <p:cNvSpPr/>
          <p:nvPr/>
        </p:nvSpPr>
        <p:spPr>
          <a:xfrm>
            <a:off x="5772628" y="4942001"/>
            <a:ext cx="3474510" cy="477054"/>
          </a:xfrm>
          <a:prstGeom prst="rect">
            <a:avLst/>
          </a:prstGeom>
        </p:spPr>
        <p:txBody>
          <a:bodyPr wrap="square" numCol="1">
            <a:spAutoFit/>
          </a:bodyPr>
          <a:lstStyle/>
          <a:p>
            <a:r>
              <a:rPr lang="es-ES" altLang="es-ES" sz="2500" dirty="0">
                <a:solidFill>
                  <a:schemeClr val="bg1"/>
                </a:solidFill>
              </a:rPr>
              <a:t>Arbitro de Emergencia</a:t>
            </a:r>
          </a:p>
        </p:txBody>
      </p:sp>
    </p:spTree>
    <p:extLst>
      <p:ext uri="{BB962C8B-B14F-4D97-AF65-F5344CB8AC3E}">
        <p14:creationId xmlns:p14="http://schemas.microsoft.com/office/powerpoint/2010/main" val="33644665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31917" y="271450"/>
            <a:ext cx="10472382" cy="603962"/>
          </a:xfrm>
        </p:spPr>
        <p:txBody>
          <a:bodyPr numCol="1">
            <a:noAutofit/>
          </a:bodyPr>
          <a:lstStyle/>
          <a:p>
            <a:pPr algn="ctr">
              <a:spcBef>
                <a:spcPts val="1000"/>
              </a:spcBef>
            </a:pPr>
            <a:r>
              <a:rPr lang="es-PE" altLang="es-PE" sz="2500" b="1" dirty="0">
                <a:solidFill>
                  <a:srgbClr val="1155CC"/>
                </a:solidFill>
                <a:latin typeface="Calibri"/>
                <a:cs typeface="Calibri"/>
              </a:rPr>
              <a:t>¿CUÁNDO PUEDE OTORGARSE UNA MEDIDA CAUTELAR?</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F03DBD0A-2E62-444F-A56C-DA3C778BC2AB}"/>
              </a:ext>
            </a:extLst>
          </p:cNvPr>
          <p:cNvCxnSpPr/>
          <p:nvPr/>
        </p:nvCxnSpPr>
        <p:spPr>
          <a:xfrm>
            <a:off x="887240" y="3259268"/>
            <a:ext cx="10248522"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3" name="Conector recto 12">
            <a:extLst>
              <a:ext uri="{FF2B5EF4-FFF2-40B4-BE49-F238E27FC236}">
                <a16:creationId xmlns:a16="http://schemas.microsoft.com/office/drawing/2014/main" id="{A4C18AEF-B929-4DEA-98AE-341A1EFFDD8C}"/>
              </a:ext>
            </a:extLst>
          </p:cNvPr>
          <p:cNvCxnSpPr/>
          <p:nvPr/>
        </p:nvCxnSpPr>
        <p:spPr>
          <a:xfrm>
            <a:off x="878186" y="3096307"/>
            <a:ext cx="0" cy="334978"/>
          </a:xfrm>
          <a:prstGeom prst="line">
            <a:avLst/>
          </a:prstGeom>
        </p:spPr>
        <p:style>
          <a:lnRef idx="3">
            <a:schemeClr val="accent1"/>
          </a:lnRef>
          <a:fillRef idx="0">
            <a:schemeClr val="accent1"/>
          </a:fillRef>
          <a:effectRef idx="2">
            <a:schemeClr val="accent1"/>
          </a:effectRef>
          <a:fontRef idx="minor">
            <a:schemeClr val="tx1"/>
          </a:fontRef>
        </p:style>
      </p:cxnSp>
      <p:cxnSp>
        <p:nvCxnSpPr>
          <p:cNvPr id="14" name="Conector recto 13">
            <a:extLst>
              <a:ext uri="{FF2B5EF4-FFF2-40B4-BE49-F238E27FC236}">
                <a16:creationId xmlns:a16="http://schemas.microsoft.com/office/drawing/2014/main" id="{941FCE16-4BE4-4055-A799-6CD25D02C6B1}"/>
              </a:ext>
            </a:extLst>
          </p:cNvPr>
          <p:cNvCxnSpPr>
            <a:cxnSpLocks/>
          </p:cNvCxnSpPr>
          <p:nvPr/>
        </p:nvCxnSpPr>
        <p:spPr>
          <a:xfrm>
            <a:off x="3793400" y="2297405"/>
            <a:ext cx="0" cy="1874067"/>
          </a:xfrm>
          <a:prstGeom prst="line">
            <a:avLst/>
          </a:prstGeom>
        </p:spPr>
        <p:style>
          <a:lnRef idx="3">
            <a:schemeClr val="accent2"/>
          </a:lnRef>
          <a:fillRef idx="0">
            <a:schemeClr val="accent2"/>
          </a:fillRef>
          <a:effectRef idx="2">
            <a:schemeClr val="accent2"/>
          </a:effectRef>
          <a:fontRef idx="minor">
            <a:schemeClr val="tx1"/>
          </a:fontRef>
        </p:style>
      </p:cxnSp>
      <p:cxnSp>
        <p:nvCxnSpPr>
          <p:cNvPr id="16" name="Conector recto 15">
            <a:extLst>
              <a:ext uri="{FF2B5EF4-FFF2-40B4-BE49-F238E27FC236}">
                <a16:creationId xmlns:a16="http://schemas.microsoft.com/office/drawing/2014/main" id="{CA81C20E-6E47-43A8-8DE1-DF9A7B1BC06F}"/>
              </a:ext>
            </a:extLst>
          </p:cNvPr>
          <p:cNvCxnSpPr/>
          <p:nvPr/>
        </p:nvCxnSpPr>
        <p:spPr>
          <a:xfrm>
            <a:off x="11135762" y="3096307"/>
            <a:ext cx="0" cy="334978"/>
          </a:xfrm>
          <a:prstGeom prst="line">
            <a:avLst/>
          </a:prstGeom>
        </p:spPr>
        <p:style>
          <a:lnRef idx="3">
            <a:schemeClr val="accent1"/>
          </a:lnRef>
          <a:fillRef idx="0">
            <a:schemeClr val="accent1"/>
          </a:fillRef>
          <a:effectRef idx="2">
            <a:schemeClr val="accent1"/>
          </a:effectRef>
          <a:fontRef idx="minor">
            <a:schemeClr val="tx1"/>
          </a:fontRef>
        </p:style>
      </p:cxnSp>
      <p:sp>
        <p:nvSpPr>
          <p:cNvPr id="17" name="Abrir llave 16">
            <a:extLst>
              <a:ext uri="{FF2B5EF4-FFF2-40B4-BE49-F238E27FC236}">
                <a16:creationId xmlns:a16="http://schemas.microsoft.com/office/drawing/2014/main" id="{4D15914A-D502-4376-B3D9-87D6FC7D15C1}"/>
              </a:ext>
            </a:extLst>
          </p:cNvPr>
          <p:cNvSpPr/>
          <p:nvPr/>
        </p:nvSpPr>
        <p:spPr>
          <a:xfrm rot="5400000">
            <a:off x="2179276" y="1145843"/>
            <a:ext cx="313031" cy="2915212"/>
          </a:xfrm>
          <a:prstGeom prst="leftBrace">
            <a:avLst>
              <a:gd name="adj1" fmla="val 55998"/>
              <a:gd name="adj2" fmla="val 50000"/>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numCol="1" rtlCol="0" anchor="ctr"/>
          <a:lstStyle/>
          <a:p>
            <a:pPr algn="ctr"/>
            <a:endParaRPr lang="es-MX" altLang="es-MX" dirty="0"/>
          </a:p>
        </p:txBody>
      </p:sp>
      <p:sp>
        <p:nvSpPr>
          <p:cNvPr id="19" name="Abrir llave 18">
            <a:extLst>
              <a:ext uri="{FF2B5EF4-FFF2-40B4-BE49-F238E27FC236}">
                <a16:creationId xmlns:a16="http://schemas.microsoft.com/office/drawing/2014/main" id="{7009402C-E38E-4081-B0DC-E6251B0871B2}"/>
              </a:ext>
            </a:extLst>
          </p:cNvPr>
          <p:cNvSpPr/>
          <p:nvPr/>
        </p:nvSpPr>
        <p:spPr>
          <a:xfrm rot="5400000">
            <a:off x="7279220" y="-1104737"/>
            <a:ext cx="370720" cy="7342364"/>
          </a:xfrm>
          <a:prstGeom prst="leftBrace">
            <a:avLst>
              <a:gd name="adj1" fmla="val 49849"/>
              <a:gd name="adj2" fmla="val 50744"/>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numCol="1" rtlCol="0" anchor="ctr"/>
          <a:lstStyle/>
          <a:p>
            <a:pPr algn="ctr"/>
            <a:endParaRPr lang="es-MX" altLang="es-MX" dirty="0"/>
          </a:p>
        </p:txBody>
      </p:sp>
      <p:sp>
        <p:nvSpPr>
          <p:cNvPr id="21" name="Título 1">
            <a:extLst>
              <a:ext uri="{FF2B5EF4-FFF2-40B4-BE49-F238E27FC236}">
                <a16:creationId xmlns:a16="http://schemas.microsoft.com/office/drawing/2014/main" id="{C436F561-6005-4A1C-8C84-846389B4361F}"/>
              </a:ext>
            </a:extLst>
          </p:cNvPr>
          <p:cNvSpPr txBox="1">
            <a:spLocks/>
          </p:cNvSpPr>
          <p:nvPr/>
        </p:nvSpPr>
        <p:spPr>
          <a:xfrm>
            <a:off x="1725706" y="1475834"/>
            <a:ext cx="1701080" cy="603962"/>
          </a:xfrm>
          <a:prstGeom prst="rect">
            <a:avLst/>
          </a:prstGeom>
        </p:spPr>
        <p:txBody>
          <a:bodyPr vert="horz" lIns="91440" tIns="45720" rIns="91440" bIns="45720" numCol="1"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1000"/>
              </a:spcBef>
            </a:pPr>
            <a:r>
              <a:rPr lang="es-PE" altLang="es-PE" sz="2000" b="1" dirty="0">
                <a:solidFill>
                  <a:srgbClr val="1155CC"/>
                </a:solidFill>
                <a:latin typeface="Calibri"/>
                <a:cs typeface="Calibri"/>
              </a:rPr>
              <a:t>PRE ARBITRAL</a:t>
            </a:r>
          </a:p>
        </p:txBody>
      </p:sp>
      <p:sp>
        <p:nvSpPr>
          <p:cNvPr id="22" name="Título 1">
            <a:extLst>
              <a:ext uri="{FF2B5EF4-FFF2-40B4-BE49-F238E27FC236}">
                <a16:creationId xmlns:a16="http://schemas.microsoft.com/office/drawing/2014/main" id="{7450EA2A-F59D-42EE-B35D-05458F77F159}"/>
              </a:ext>
            </a:extLst>
          </p:cNvPr>
          <p:cNvSpPr txBox="1">
            <a:spLocks/>
          </p:cNvSpPr>
          <p:nvPr/>
        </p:nvSpPr>
        <p:spPr>
          <a:xfrm>
            <a:off x="6790585" y="1528963"/>
            <a:ext cx="1701080" cy="603962"/>
          </a:xfrm>
          <a:prstGeom prst="rect">
            <a:avLst/>
          </a:prstGeom>
        </p:spPr>
        <p:txBody>
          <a:bodyPr vert="horz" lIns="91440" tIns="45720" rIns="91440" bIns="45720" numCol="1"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1000"/>
              </a:spcBef>
            </a:pPr>
            <a:r>
              <a:rPr lang="es-PE" altLang="es-PE" sz="2000" b="1" dirty="0">
                <a:solidFill>
                  <a:srgbClr val="1155CC"/>
                </a:solidFill>
                <a:latin typeface="Calibri"/>
                <a:cs typeface="Calibri"/>
              </a:rPr>
              <a:t>ARBITRAL</a:t>
            </a:r>
          </a:p>
        </p:txBody>
      </p:sp>
      <p:sp>
        <p:nvSpPr>
          <p:cNvPr id="25" name="Título 1">
            <a:extLst>
              <a:ext uri="{FF2B5EF4-FFF2-40B4-BE49-F238E27FC236}">
                <a16:creationId xmlns:a16="http://schemas.microsoft.com/office/drawing/2014/main" id="{B6AD1693-A9C0-4AAA-AAE7-C9F994A0D31F}"/>
              </a:ext>
            </a:extLst>
          </p:cNvPr>
          <p:cNvSpPr txBox="1">
            <a:spLocks/>
          </p:cNvSpPr>
          <p:nvPr/>
        </p:nvSpPr>
        <p:spPr>
          <a:xfrm>
            <a:off x="4182682" y="3504155"/>
            <a:ext cx="1701080" cy="444037"/>
          </a:xfrm>
          <a:prstGeom prst="rect">
            <a:avLst/>
          </a:prstGeom>
        </p:spPr>
        <p:txBody>
          <a:bodyPr vert="horz" lIns="91440" tIns="45720" rIns="91440" bIns="45720" numCol="1"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1000"/>
              </a:spcBef>
            </a:pPr>
            <a:r>
              <a:rPr lang="es-PE" altLang="es-PE" sz="1600" dirty="0">
                <a:solidFill>
                  <a:srgbClr val="1155CC"/>
                </a:solidFill>
                <a:latin typeface="Calibri"/>
                <a:cs typeface="Calibri"/>
              </a:rPr>
              <a:t>Constitución del Tribunal Arbitral</a:t>
            </a:r>
          </a:p>
        </p:txBody>
      </p:sp>
      <p:sp>
        <p:nvSpPr>
          <p:cNvPr id="29" name="Bocadillo: ovalado 28">
            <a:extLst>
              <a:ext uri="{FF2B5EF4-FFF2-40B4-BE49-F238E27FC236}">
                <a16:creationId xmlns:a16="http://schemas.microsoft.com/office/drawing/2014/main" id="{FC13A4C0-B47E-4C58-83B6-482E0D2E01BD}"/>
              </a:ext>
            </a:extLst>
          </p:cNvPr>
          <p:cNvSpPr/>
          <p:nvPr/>
        </p:nvSpPr>
        <p:spPr>
          <a:xfrm>
            <a:off x="3882675" y="1099709"/>
            <a:ext cx="1371065" cy="988364"/>
          </a:xfrm>
          <a:prstGeom prst="wedgeEllipseCallout">
            <a:avLst>
              <a:gd name="adj1" fmla="val -51850"/>
              <a:gd name="adj2" fmla="val 95474"/>
            </a:avLst>
          </a:prstGeom>
        </p:spPr>
        <p:style>
          <a:lnRef idx="2">
            <a:schemeClr val="accent1"/>
          </a:lnRef>
          <a:fillRef idx="1">
            <a:schemeClr val="lt1"/>
          </a:fillRef>
          <a:effectRef idx="0">
            <a:schemeClr val="accent1"/>
          </a:effectRef>
          <a:fontRef idx="minor">
            <a:schemeClr val="dk1"/>
          </a:fontRef>
        </p:style>
        <p:txBody>
          <a:bodyPr numCol="1" rtlCol="0" anchor="ctr"/>
          <a:lstStyle/>
          <a:p>
            <a:pPr algn="ctr"/>
            <a:r>
              <a:rPr lang="es-MX" altLang="es-MX" sz="1600" dirty="0"/>
              <a:t>Inicio del proceso arbitral</a:t>
            </a:r>
          </a:p>
        </p:txBody>
      </p:sp>
      <p:cxnSp>
        <p:nvCxnSpPr>
          <p:cNvPr id="30" name="Conector recto 29">
            <a:extLst>
              <a:ext uri="{FF2B5EF4-FFF2-40B4-BE49-F238E27FC236}">
                <a16:creationId xmlns:a16="http://schemas.microsoft.com/office/drawing/2014/main" id="{104C34B1-58A7-43A6-A534-3231B9358167}"/>
              </a:ext>
            </a:extLst>
          </p:cNvPr>
          <p:cNvCxnSpPr>
            <a:cxnSpLocks/>
          </p:cNvCxnSpPr>
          <p:nvPr/>
        </p:nvCxnSpPr>
        <p:spPr>
          <a:xfrm>
            <a:off x="5050325" y="2815649"/>
            <a:ext cx="0" cy="2181885"/>
          </a:xfrm>
          <a:prstGeom prst="line">
            <a:avLst/>
          </a:prstGeom>
        </p:spPr>
        <p:style>
          <a:lnRef idx="3">
            <a:schemeClr val="accent2"/>
          </a:lnRef>
          <a:fillRef idx="0">
            <a:schemeClr val="accent2"/>
          </a:fillRef>
          <a:effectRef idx="2">
            <a:schemeClr val="accent2"/>
          </a:effectRef>
          <a:fontRef idx="minor">
            <a:schemeClr val="tx1"/>
          </a:fontRef>
        </p:style>
      </p:cxnSp>
      <p:sp>
        <p:nvSpPr>
          <p:cNvPr id="31" name="Bocadillo: ovalado 30">
            <a:extLst>
              <a:ext uri="{FF2B5EF4-FFF2-40B4-BE49-F238E27FC236}">
                <a16:creationId xmlns:a16="http://schemas.microsoft.com/office/drawing/2014/main" id="{D4AB58D8-618E-4610-8FCF-D6855E9F529A}"/>
              </a:ext>
            </a:extLst>
          </p:cNvPr>
          <p:cNvSpPr/>
          <p:nvPr/>
        </p:nvSpPr>
        <p:spPr>
          <a:xfrm>
            <a:off x="10531453" y="1287668"/>
            <a:ext cx="1573032" cy="988364"/>
          </a:xfrm>
          <a:prstGeom prst="wedgeEllipseCallout">
            <a:avLst>
              <a:gd name="adj1" fmla="val -7858"/>
              <a:gd name="adj2" fmla="val 120206"/>
            </a:avLst>
          </a:prstGeom>
        </p:spPr>
        <p:style>
          <a:lnRef idx="2">
            <a:schemeClr val="accent1"/>
          </a:lnRef>
          <a:fillRef idx="1">
            <a:schemeClr val="lt1"/>
          </a:fillRef>
          <a:effectRef idx="0">
            <a:schemeClr val="accent1"/>
          </a:effectRef>
          <a:fontRef idx="minor">
            <a:schemeClr val="dk1"/>
          </a:fontRef>
        </p:style>
        <p:txBody>
          <a:bodyPr numCol="1" rtlCol="0" anchor="ctr"/>
          <a:lstStyle/>
          <a:p>
            <a:pPr algn="ctr"/>
            <a:r>
              <a:rPr lang="es-MX" altLang="es-MX" sz="1400" dirty="0"/>
              <a:t>Terminación de las actuaciones arbitrales</a:t>
            </a:r>
          </a:p>
        </p:txBody>
      </p:sp>
      <p:sp>
        <p:nvSpPr>
          <p:cNvPr id="32" name="Abrir llave 31">
            <a:extLst>
              <a:ext uri="{FF2B5EF4-FFF2-40B4-BE49-F238E27FC236}">
                <a16:creationId xmlns:a16="http://schemas.microsoft.com/office/drawing/2014/main" id="{2EB47B4E-DFF3-4265-887F-DC9881F76C04}"/>
              </a:ext>
            </a:extLst>
          </p:cNvPr>
          <p:cNvSpPr/>
          <p:nvPr/>
        </p:nvSpPr>
        <p:spPr>
          <a:xfrm rot="16200000">
            <a:off x="2799188" y="3164869"/>
            <a:ext cx="313031" cy="4155036"/>
          </a:xfrm>
          <a:prstGeom prst="leftBrace">
            <a:avLst>
              <a:gd name="adj1" fmla="val 44429"/>
              <a:gd name="adj2" fmla="val 50436"/>
            </a:avLst>
          </a:prstGeom>
          <a:ln w="38100"/>
        </p:spPr>
        <p:style>
          <a:lnRef idx="3">
            <a:schemeClr val="dk1"/>
          </a:lnRef>
          <a:fillRef idx="0">
            <a:schemeClr val="dk1"/>
          </a:fillRef>
          <a:effectRef idx="2">
            <a:schemeClr val="dk1"/>
          </a:effectRef>
          <a:fontRef idx="minor">
            <a:schemeClr val="tx1"/>
          </a:fontRef>
        </p:style>
        <p:txBody>
          <a:bodyPr numCol="1" rtlCol="0" anchor="ctr"/>
          <a:lstStyle/>
          <a:p>
            <a:pPr algn="ctr"/>
            <a:endParaRPr lang="es-MX" altLang="es-MX" dirty="0"/>
          </a:p>
        </p:txBody>
      </p:sp>
      <p:sp>
        <p:nvSpPr>
          <p:cNvPr id="34" name="CuadroTexto 33">
            <a:extLst>
              <a:ext uri="{FF2B5EF4-FFF2-40B4-BE49-F238E27FC236}">
                <a16:creationId xmlns:a16="http://schemas.microsoft.com/office/drawing/2014/main" id="{7806008A-034E-4E35-9C3A-A5ED943F510E}"/>
              </a:ext>
            </a:extLst>
          </p:cNvPr>
          <p:cNvSpPr txBox="1"/>
          <p:nvPr/>
        </p:nvSpPr>
        <p:spPr>
          <a:xfrm>
            <a:off x="2740249" y="4140664"/>
            <a:ext cx="2106302" cy="738664"/>
          </a:xfrm>
          <a:prstGeom prst="rect">
            <a:avLst/>
          </a:prstGeom>
          <a:noFill/>
        </p:spPr>
        <p:txBody>
          <a:bodyPr wrap="square" numCol="1">
            <a:spAutoFit/>
          </a:bodyPr>
          <a:lstStyle/>
          <a:p>
            <a:pPr algn="ctr"/>
            <a:r>
              <a:rPr lang="es-MX" altLang="es-MX" sz="1400" dirty="0"/>
              <a:t>Petición Arbitral</a:t>
            </a:r>
          </a:p>
          <a:p>
            <a:pPr algn="ctr"/>
            <a:r>
              <a:rPr lang="es-MX" altLang="es-MX" sz="1400" dirty="0"/>
              <a:t>Carta Notarial</a:t>
            </a:r>
          </a:p>
          <a:p>
            <a:pPr algn="ctr"/>
            <a:r>
              <a:rPr lang="es-MX" altLang="es-MX" sz="1400" dirty="0"/>
              <a:t>Art. 33 del D.L. N° 1071</a:t>
            </a:r>
          </a:p>
        </p:txBody>
      </p:sp>
      <p:sp>
        <p:nvSpPr>
          <p:cNvPr id="35" name="Abrir llave 34">
            <a:extLst>
              <a:ext uri="{FF2B5EF4-FFF2-40B4-BE49-F238E27FC236}">
                <a16:creationId xmlns:a16="http://schemas.microsoft.com/office/drawing/2014/main" id="{2464CBB9-049E-4B64-8497-3C5790043CC0}"/>
              </a:ext>
            </a:extLst>
          </p:cNvPr>
          <p:cNvSpPr/>
          <p:nvPr/>
        </p:nvSpPr>
        <p:spPr>
          <a:xfrm rot="16200000">
            <a:off x="8051361" y="1772889"/>
            <a:ext cx="370720" cy="6085437"/>
          </a:xfrm>
          <a:prstGeom prst="leftBrace">
            <a:avLst>
              <a:gd name="adj1" fmla="val 49849"/>
              <a:gd name="adj2" fmla="val 50744"/>
            </a:avLst>
          </a:prstGeom>
          <a:ln w="38100">
            <a:headEnd type="none" w="med" len="med"/>
            <a:tailEnd type="none" w="med" len="med"/>
          </a:ln>
        </p:spPr>
        <p:style>
          <a:lnRef idx="3">
            <a:schemeClr val="dk1"/>
          </a:lnRef>
          <a:fillRef idx="0">
            <a:schemeClr val="dk1"/>
          </a:fillRef>
          <a:effectRef idx="2">
            <a:schemeClr val="dk1"/>
          </a:effectRef>
          <a:fontRef idx="minor">
            <a:schemeClr val="tx1"/>
          </a:fontRef>
        </p:style>
        <p:txBody>
          <a:bodyPr numCol="1" rtlCol="0" anchor="ctr"/>
          <a:lstStyle/>
          <a:p>
            <a:pPr algn="ctr"/>
            <a:endParaRPr lang="es-MX" altLang="es-MX" dirty="0"/>
          </a:p>
        </p:txBody>
      </p:sp>
      <p:sp>
        <p:nvSpPr>
          <p:cNvPr id="36" name="CuadroTexto 35">
            <a:extLst>
              <a:ext uri="{FF2B5EF4-FFF2-40B4-BE49-F238E27FC236}">
                <a16:creationId xmlns:a16="http://schemas.microsoft.com/office/drawing/2014/main" id="{4CD43621-44D2-4960-9C5A-A175880DFFE6}"/>
              </a:ext>
            </a:extLst>
          </p:cNvPr>
          <p:cNvSpPr txBox="1"/>
          <p:nvPr/>
        </p:nvSpPr>
        <p:spPr>
          <a:xfrm>
            <a:off x="10065328" y="3553713"/>
            <a:ext cx="2106302" cy="954107"/>
          </a:xfrm>
          <a:prstGeom prst="rect">
            <a:avLst/>
          </a:prstGeom>
          <a:noFill/>
        </p:spPr>
        <p:txBody>
          <a:bodyPr wrap="square" numCol="1">
            <a:spAutoFit/>
          </a:bodyPr>
          <a:lstStyle/>
          <a:p>
            <a:pPr algn="ctr"/>
            <a:r>
              <a:rPr lang="es-MX" altLang="es-MX" sz="1400" dirty="0"/>
              <a:t>Laudo</a:t>
            </a:r>
          </a:p>
          <a:p>
            <a:pPr algn="ctr"/>
            <a:r>
              <a:rPr lang="es-MX" altLang="es-MX" sz="1400" dirty="0"/>
              <a:t>Pedidos contra el Laudo</a:t>
            </a:r>
          </a:p>
          <a:p>
            <a:pPr algn="ctr"/>
            <a:r>
              <a:rPr lang="es-MX" altLang="es-MX" sz="1400" dirty="0"/>
              <a:t>Inc. 1 del art. 60 del D.L. N° 1071</a:t>
            </a:r>
          </a:p>
        </p:txBody>
      </p:sp>
      <p:sp>
        <p:nvSpPr>
          <p:cNvPr id="38" name="CuadroTexto 37">
            <a:extLst>
              <a:ext uri="{FF2B5EF4-FFF2-40B4-BE49-F238E27FC236}">
                <a16:creationId xmlns:a16="http://schemas.microsoft.com/office/drawing/2014/main" id="{7B0B8C31-BAE4-4A6F-81E6-013E5681F20F}"/>
              </a:ext>
            </a:extLst>
          </p:cNvPr>
          <p:cNvSpPr txBox="1"/>
          <p:nvPr/>
        </p:nvSpPr>
        <p:spPr>
          <a:xfrm>
            <a:off x="1902552" y="5628742"/>
            <a:ext cx="2106302" cy="738664"/>
          </a:xfrm>
          <a:prstGeom prst="rect">
            <a:avLst/>
          </a:prstGeom>
          <a:noFill/>
        </p:spPr>
        <p:txBody>
          <a:bodyPr wrap="square" numCol="1">
            <a:spAutoFit/>
          </a:bodyPr>
          <a:lstStyle/>
          <a:p>
            <a:pPr algn="ctr"/>
            <a:r>
              <a:rPr lang="es-MX" altLang="es-MX" sz="1400" dirty="0"/>
              <a:t>PODER JUDICIAL</a:t>
            </a:r>
          </a:p>
          <a:p>
            <a:pPr algn="ctr"/>
            <a:r>
              <a:rPr lang="es-MX" altLang="es-MX" sz="1400" dirty="0"/>
              <a:t>inc. 4 del art. 47 del D.L N° 1071</a:t>
            </a:r>
          </a:p>
        </p:txBody>
      </p:sp>
      <p:sp>
        <p:nvSpPr>
          <p:cNvPr id="39" name="CuadroTexto 38">
            <a:extLst>
              <a:ext uri="{FF2B5EF4-FFF2-40B4-BE49-F238E27FC236}">
                <a16:creationId xmlns:a16="http://schemas.microsoft.com/office/drawing/2014/main" id="{A41A04EE-8862-4CAD-8843-0A278E08D745}"/>
              </a:ext>
            </a:extLst>
          </p:cNvPr>
          <p:cNvSpPr txBox="1"/>
          <p:nvPr/>
        </p:nvSpPr>
        <p:spPr>
          <a:xfrm>
            <a:off x="6790585" y="5197855"/>
            <a:ext cx="3207384" cy="1600438"/>
          </a:xfrm>
          <a:prstGeom prst="rect">
            <a:avLst/>
          </a:prstGeom>
          <a:noFill/>
        </p:spPr>
        <p:txBody>
          <a:bodyPr wrap="square" numCol="1">
            <a:spAutoFit/>
          </a:bodyPr>
          <a:lstStyle/>
          <a:p>
            <a:pPr algn="ctr"/>
            <a:r>
              <a:rPr lang="es-MX" altLang="es-MX" sz="1400" dirty="0"/>
              <a:t>TRIBUNAL ARBITRAL</a:t>
            </a:r>
          </a:p>
          <a:p>
            <a:pPr algn="ctr"/>
            <a:r>
              <a:rPr lang="es-MX" altLang="es-MX" sz="1400" dirty="0"/>
              <a:t>inc. 1 del art. 47 del D.L N° 1071</a:t>
            </a:r>
          </a:p>
          <a:p>
            <a:pPr algn="ctr"/>
            <a:endParaRPr lang="es-MX" altLang="es-MX" sz="1400" dirty="0"/>
          </a:p>
          <a:p>
            <a:pPr algn="ctr"/>
            <a:endParaRPr lang="es-MX" altLang="es-MX" sz="1400" dirty="0"/>
          </a:p>
          <a:p>
            <a:pPr algn="ctr"/>
            <a:r>
              <a:rPr lang="es-MX" altLang="es-MX" sz="1400" dirty="0"/>
              <a:t>inc. 2 del art. 48 del D.L. N° 1071 señala que la parte interesada puede solicitar ejecución de la M/C </a:t>
            </a:r>
          </a:p>
        </p:txBody>
      </p:sp>
      <p:sp>
        <p:nvSpPr>
          <p:cNvPr id="40" name="Elipse 39">
            <a:extLst>
              <a:ext uri="{FF2B5EF4-FFF2-40B4-BE49-F238E27FC236}">
                <a16:creationId xmlns:a16="http://schemas.microsoft.com/office/drawing/2014/main" id="{C54CB373-DE76-40EC-AFA7-298EA01ADF53}"/>
              </a:ext>
            </a:extLst>
          </p:cNvPr>
          <p:cNvSpPr/>
          <p:nvPr/>
        </p:nvSpPr>
        <p:spPr>
          <a:xfrm>
            <a:off x="731917" y="6141917"/>
            <a:ext cx="1653986" cy="656376"/>
          </a:xfrm>
          <a:prstGeom prst="ellipse">
            <a:avLst/>
          </a:prstGeom>
        </p:spPr>
        <p:style>
          <a:lnRef idx="1">
            <a:schemeClr val="accent2"/>
          </a:lnRef>
          <a:fillRef idx="2">
            <a:schemeClr val="accent2"/>
          </a:fillRef>
          <a:effectRef idx="1">
            <a:schemeClr val="accent2"/>
          </a:effectRef>
          <a:fontRef idx="minor">
            <a:schemeClr val="dk1"/>
          </a:fontRef>
        </p:style>
        <p:txBody>
          <a:bodyPr numCol="1" rtlCol="0" anchor="ctr"/>
          <a:lstStyle/>
          <a:p>
            <a:pPr algn="ctr"/>
            <a:r>
              <a:rPr lang="es-MX" altLang="es-MX" sz="1600" dirty="0"/>
              <a:t>Arbitro de Emergencia</a:t>
            </a:r>
          </a:p>
        </p:txBody>
      </p:sp>
    </p:spTree>
    <p:extLst>
      <p:ext uri="{BB962C8B-B14F-4D97-AF65-F5344CB8AC3E}">
        <p14:creationId xmlns:p14="http://schemas.microsoft.com/office/powerpoint/2010/main" val="3214664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02610" y="3429000"/>
            <a:ext cx="5386779" cy="958697"/>
          </a:xfrm>
          <a:prstGeom prst="rect">
            <a:avLst/>
          </a:prstGeom>
        </p:spPr>
        <p:txBody>
          <a:bodyPr spcFirstLastPara="1" vert="horz" wrap="square" lIns="121900" tIns="121900" rIns="121900" bIns="121900" numCol="1" rtlCol="0" anchor="b" anchorCtr="0">
            <a:noAutofit/>
          </a:bodyPr>
          <a:lstStyle/>
          <a:p>
            <a:r>
              <a:rPr lang="es-PE" altLang="es-PE" sz="4000" b="1" dirty="0"/>
              <a:t>¿QUIENES PUEDEN CONCEDER MEDIDAS CAUTELARES?</a:t>
            </a:r>
            <a:endParaRPr sz="4000" b="1" dirty="0">
              <a:latin typeface="Poppins" panose="020B0604020202020204" charset="0"/>
              <a:cs typeface="Poppins" panose="020B0604020202020204" charset="0"/>
            </a:endParaRPr>
          </a:p>
        </p:txBody>
      </p:sp>
      <p:cxnSp>
        <p:nvCxnSpPr>
          <p:cNvPr id="3" name="Conector recto 2"/>
          <p:cNvCxnSpPr/>
          <p:nvPr/>
        </p:nvCxnSpPr>
        <p:spPr>
          <a:xfrm>
            <a:off x="4171095" y="4380110"/>
            <a:ext cx="3720662"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Elipse 3">
            <a:extLst>
              <a:ext uri="{FF2B5EF4-FFF2-40B4-BE49-F238E27FC236}">
                <a16:creationId xmlns:a16="http://schemas.microsoft.com/office/drawing/2014/main" id="{93C8B449-7805-4A1E-A195-886C777FCD37}"/>
              </a:ext>
            </a:extLst>
          </p:cNvPr>
          <p:cNvSpPr/>
          <p:nvPr/>
        </p:nvSpPr>
        <p:spPr>
          <a:xfrm>
            <a:off x="1722269" y="1367979"/>
            <a:ext cx="1074198" cy="949093"/>
          </a:xfrm>
          <a:prstGeom prst="ellipse">
            <a:avLst/>
          </a:prstGeom>
        </p:spPr>
        <p:style>
          <a:lnRef idx="0">
            <a:schemeClr val="accent1"/>
          </a:lnRef>
          <a:fillRef idx="1001">
            <a:schemeClr val="dk2"/>
          </a:fillRef>
          <a:effectRef idx="3">
            <a:schemeClr val="accent1"/>
          </a:effectRef>
          <a:fontRef idx="minor">
            <a:schemeClr val="lt1"/>
          </a:fontRef>
        </p:style>
        <p:txBody>
          <a:bodyPr numCol="1" rtlCol="0" anchor="ctr"/>
          <a:lstStyle/>
          <a:p>
            <a:pPr algn="ctr"/>
            <a:r>
              <a:rPr lang="es-MX" altLang="es-MX" sz="3500" b="1" dirty="0"/>
              <a:t>4</a:t>
            </a:r>
          </a:p>
        </p:txBody>
      </p:sp>
    </p:spTree>
    <p:extLst>
      <p:ext uri="{BB962C8B-B14F-4D97-AF65-F5344CB8AC3E}">
        <p14:creationId xmlns:p14="http://schemas.microsoft.com/office/powerpoint/2010/main" val="36201975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41844" y="1195059"/>
            <a:ext cx="10551895" cy="4916228"/>
          </a:xfrm>
        </p:spPr>
        <p:txBody>
          <a:bodyPr numCol="1">
            <a:noAutofit/>
          </a:bodyPr>
          <a:lstStyle/>
          <a:p>
            <a:pPr marL="0" indent="0" algn="just">
              <a:buNone/>
            </a:pPr>
            <a:r>
              <a:rPr lang="es-MX" altLang="es-MX" sz="3000" dirty="0"/>
              <a:t>El inciso 1 del articulo 47 del Decreto Legislativo N° 1071, señala que, </a:t>
            </a:r>
            <a:r>
              <a:rPr lang="es-MX" altLang="es-MX" sz="3000" b="1" i="1" dirty="0"/>
              <a:t>una vez constituido</a:t>
            </a:r>
            <a:r>
              <a:rPr lang="es-MX" altLang="es-MX" sz="3000" dirty="0"/>
              <a:t>, </a:t>
            </a:r>
            <a:r>
              <a:rPr lang="es-MX" altLang="es-MX" sz="3000" b="1" dirty="0"/>
              <a:t>el tribunal arbitral, a petición de cualquiera de las partes, podrá adoptar las medidas cautelares que considere necesarias (…)</a:t>
            </a:r>
          </a:p>
          <a:p>
            <a:pPr marL="0" indent="0" algn="just">
              <a:buNone/>
            </a:pPr>
            <a:endParaRPr lang="es-MX" altLang="es-MX" sz="3000" b="1" dirty="0">
              <a:solidFill>
                <a:schemeClr val="dk1"/>
              </a:solidFill>
              <a:latin typeface="Abadi" panose="020B0604020202020204" pitchFamily="34" charset="0"/>
            </a:endParaRPr>
          </a:p>
          <a:p>
            <a:pPr marL="0" indent="0" algn="just">
              <a:buNone/>
            </a:pPr>
            <a:r>
              <a:rPr lang="es-MX" altLang="es-MX" sz="3000" dirty="0">
                <a:solidFill>
                  <a:schemeClr val="dk1"/>
                </a:solidFill>
                <a:latin typeface="Abadi" panose="020B0604020202020204" pitchFamily="34" charset="0"/>
              </a:rPr>
              <a:t>Asimismo, el inciso 4 del artículo 47 del mismo cuerpo normativo, señala que </a:t>
            </a:r>
            <a:r>
              <a:rPr lang="es-MX" altLang="es-MX" sz="3000" b="1" dirty="0">
                <a:solidFill>
                  <a:schemeClr val="dk1"/>
                </a:solidFill>
                <a:latin typeface="Abadi" panose="020B0604020202020204" pitchFamily="34" charset="0"/>
              </a:rPr>
              <a:t>las medidas cautelares pueden ser solicitadas a la autoridad judicial, </a:t>
            </a:r>
            <a:r>
              <a:rPr lang="es-MX" altLang="es-MX" sz="3000" b="1" i="1" dirty="0">
                <a:solidFill>
                  <a:schemeClr val="dk1"/>
                </a:solidFill>
                <a:latin typeface="Abadi" panose="020B0604020202020204" pitchFamily="34" charset="0"/>
              </a:rPr>
              <a:t>antes de la constitución del tribunal arbitral, </a:t>
            </a:r>
            <a:r>
              <a:rPr lang="es-MX" altLang="es-MX" sz="3000" b="1" dirty="0">
                <a:solidFill>
                  <a:schemeClr val="dk1"/>
                </a:solidFill>
                <a:latin typeface="Abadi" panose="020B0604020202020204" pitchFamily="34" charset="0"/>
              </a:rPr>
              <a:t>la misma que no es incompatible con el arbitraje, ni considerada como una renuncia a él. </a:t>
            </a:r>
            <a:r>
              <a:rPr lang="es-MX" altLang="es-MX" sz="3000" b="1" i="1" dirty="0">
                <a:solidFill>
                  <a:schemeClr val="dk1"/>
                </a:solidFill>
                <a:latin typeface="Abadi" panose="020B0604020202020204" pitchFamily="34" charset="0"/>
              </a:rPr>
              <a:t> </a:t>
            </a:r>
            <a:r>
              <a:rPr lang="es-MX" altLang="es-MX" sz="3000" b="1" dirty="0">
                <a:solidFill>
                  <a:schemeClr val="dk1"/>
                </a:solidFill>
                <a:latin typeface="Abadi" panose="020B0604020202020204" pitchFamily="34" charset="0"/>
              </a:rPr>
              <a:t> </a:t>
            </a:r>
            <a:endParaRPr lang="es-PE" altLang="es-PE" sz="3000" dirty="0">
              <a:solidFill>
                <a:schemeClr val="dk1"/>
              </a:solidFill>
              <a:latin typeface="Abadi" panose="020B0604020202020204" pitchFamily="34" charset="0"/>
            </a:endParaRP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46236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31917" y="271450"/>
            <a:ext cx="10472382" cy="603962"/>
          </a:xfrm>
        </p:spPr>
        <p:txBody>
          <a:bodyPr numCol="1">
            <a:noAutofit/>
          </a:bodyPr>
          <a:lstStyle/>
          <a:p>
            <a:pPr algn="ctr">
              <a:spcBef>
                <a:spcPts val="1000"/>
              </a:spcBef>
            </a:pPr>
            <a:r>
              <a:rPr lang="es-PE" altLang="es-PE" sz="2500" b="1" dirty="0">
                <a:solidFill>
                  <a:srgbClr val="1155CC"/>
                </a:solidFill>
                <a:latin typeface="Calibri"/>
                <a:cs typeface="Calibri"/>
              </a:rPr>
              <a:t>¿QUIEN PUEDE OTORGAR UNA MEDIDA CAUTELAR?</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F03DBD0A-2E62-444F-A56C-DA3C778BC2AB}"/>
              </a:ext>
            </a:extLst>
          </p:cNvPr>
          <p:cNvCxnSpPr/>
          <p:nvPr/>
        </p:nvCxnSpPr>
        <p:spPr>
          <a:xfrm>
            <a:off x="887240" y="3259268"/>
            <a:ext cx="10248522"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3" name="Conector recto 12">
            <a:extLst>
              <a:ext uri="{FF2B5EF4-FFF2-40B4-BE49-F238E27FC236}">
                <a16:creationId xmlns:a16="http://schemas.microsoft.com/office/drawing/2014/main" id="{A4C18AEF-B929-4DEA-98AE-341A1EFFDD8C}"/>
              </a:ext>
            </a:extLst>
          </p:cNvPr>
          <p:cNvCxnSpPr/>
          <p:nvPr/>
        </p:nvCxnSpPr>
        <p:spPr>
          <a:xfrm>
            <a:off x="878186" y="3096307"/>
            <a:ext cx="0" cy="334978"/>
          </a:xfrm>
          <a:prstGeom prst="line">
            <a:avLst/>
          </a:prstGeom>
        </p:spPr>
        <p:style>
          <a:lnRef idx="3">
            <a:schemeClr val="accent1"/>
          </a:lnRef>
          <a:fillRef idx="0">
            <a:schemeClr val="accent1"/>
          </a:fillRef>
          <a:effectRef idx="2">
            <a:schemeClr val="accent1"/>
          </a:effectRef>
          <a:fontRef idx="minor">
            <a:schemeClr val="tx1"/>
          </a:fontRef>
        </p:style>
      </p:cxnSp>
      <p:cxnSp>
        <p:nvCxnSpPr>
          <p:cNvPr id="16" name="Conector recto 15">
            <a:extLst>
              <a:ext uri="{FF2B5EF4-FFF2-40B4-BE49-F238E27FC236}">
                <a16:creationId xmlns:a16="http://schemas.microsoft.com/office/drawing/2014/main" id="{CA81C20E-6E47-43A8-8DE1-DF9A7B1BC06F}"/>
              </a:ext>
            </a:extLst>
          </p:cNvPr>
          <p:cNvCxnSpPr/>
          <p:nvPr/>
        </p:nvCxnSpPr>
        <p:spPr>
          <a:xfrm>
            <a:off x="11135762" y="3096307"/>
            <a:ext cx="0" cy="334978"/>
          </a:xfrm>
          <a:prstGeom prst="line">
            <a:avLst/>
          </a:prstGeom>
        </p:spPr>
        <p:style>
          <a:lnRef idx="3">
            <a:schemeClr val="accent1"/>
          </a:lnRef>
          <a:fillRef idx="0">
            <a:schemeClr val="accent1"/>
          </a:fillRef>
          <a:effectRef idx="2">
            <a:schemeClr val="accent1"/>
          </a:effectRef>
          <a:fontRef idx="minor">
            <a:schemeClr val="tx1"/>
          </a:fontRef>
        </p:style>
      </p:cxnSp>
      <p:sp>
        <p:nvSpPr>
          <p:cNvPr id="17" name="Abrir llave 16">
            <a:extLst>
              <a:ext uri="{FF2B5EF4-FFF2-40B4-BE49-F238E27FC236}">
                <a16:creationId xmlns:a16="http://schemas.microsoft.com/office/drawing/2014/main" id="{4D15914A-D502-4376-B3D9-87D6FC7D15C1}"/>
              </a:ext>
            </a:extLst>
          </p:cNvPr>
          <p:cNvSpPr/>
          <p:nvPr/>
        </p:nvSpPr>
        <p:spPr>
          <a:xfrm rot="5400000">
            <a:off x="2799188" y="525930"/>
            <a:ext cx="313031" cy="4155036"/>
          </a:xfrm>
          <a:prstGeom prst="leftBrace">
            <a:avLst>
              <a:gd name="adj1" fmla="val 55998"/>
              <a:gd name="adj2" fmla="val 50000"/>
            </a:avLst>
          </a:prstGeom>
          <a:ln w="9525"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numCol="1" rtlCol="0" anchor="ctr"/>
          <a:lstStyle/>
          <a:p>
            <a:pPr algn="ctr"/>
            <a:endParaRPr lang="es-MX" altLang="es-MX" dirty="0"/>
          </a:p>
        </p:txBody>
      </p:sp>
      <p:sp>
        <p:nvSpPr>
          <p:cNvPr id="19" name="Abrir llave 18">
            <a:extLst>
              <a:ext uri="{FF2B5EF4-FFF2-40B4-BE49-F238E27FC236}">
                <a16:creationId xmlns:a16="http://schemas.microsoft.com/office/drawing/2014/main" id="{7009402C-E38E-4081-B0DC-E6251B0871B2}"/>
              </a:ext>
            </a:extLst>
          </p:cNvPr>
          <p:cNvSpPr/>
          <p:nvPr/>
        </p:nvSpPr>
        <p:spPr>
          <a:xfrm rot="5400000">
            <a:off x="7884991" y="-453583"/>
            <a:ext cx="378881" cy="6048215"/>
          </a:xfrm>
          <a:prstGeom prst="leftBrace">
            <a:avLst>
              <a:gd name="adj1" fmla="val 49849"/>
              <a:gd name="adj2" fmla="val 50744"/>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numCol="1" rtlCol="0" anchor="ctr"/>
          <a:lstStyle/>
          <a:p>
            <a:pPr algn="ctr"/>
            <a:endParaRPr lang="es-MX" altLang="es-MX" dirty="0"/>
          </a:p>
        </p:txBody>
      </p:sp>
      <p:sp>
        <p:nvSpPr>
          <p:cNvPr id="21" name="Título 1">
            <a:extLst>
              <a:ext uri="{FF2B5EF4-FFF2-40B4-BE49-F238E27FC236}">
                <a16:creationId xmlns:a16="http://schemas.microsoft.com/office/drawing/2014/main" id="{C436F561-6005-4A1C-8C84-846389B4361F}"/>
              </a:ext>
            </a:extLst>
          </p:cNvPr>
          <p:cNvSpPr txBox="1">
            <a:spLocks/>
          </p:cNvSpPr>
          <p:nvPr/>
        </p:nvSpPr>
        <p:spPr>
          <a:xfrm>
            <a:off x="2105162" y="1613071"/>
            <a:ext cx="1701080" cy="603962"/>
          </a:xfrm>
          <a:prstGeom prst="rect">
            <a:avLst/>
          </a:prstGeom>
        </p:spPr>
        <p:txBody>
          <a:bodyPr vert="horz" lIns="91440" tIns="45720" rIns="91440" bIns="45720" numCol="1"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1000"/>
              </a:spcBef>
            </a:pPr>
            <a:r>
              <a:rPr lang="es-PE" altLang="es-PE" sz="2000" b="1" dirty="0">
                <a:solidFill>
                  <a:srgbClr val="1155CC"/>
                </a:solidFill>
                <a:latin typeface="Calibri"/>
                <a:cs typeface="Calibri"/>
              </a:rPr>
              <a:t>PRE ARBITRAL</a:t>
            </a:r>
          </a:p>
        </p:txBody>
      </p:sp>
      <p:sp>
        <p:nvSpPr>
          <p:cNvPr id="22" name="Título 1">
            <a:extLst>
              <a:ext uri="{FF2B5EF4-FFF2-40B4-BE49-F238E27FC236}">
                <a16:creationId xmlns:a16="http://schemas.microsoft.com/office/drawing/2014/main" id="{7450EA2A-F59D-42EE-B35D-05458F77F159}"/>
              </a:ext>
            </a:extLst>
          </p:cNvPr>
          <p:cNvSpPr txBox="1">
            <a:spLocks/>
          </p:cNvSpPr>
          <p:nvPr/>
        </p:nvSpPr>
        <p:spPr>
          <a:xfrm>
            <a:off x="7223891" y="1642428"/>
            <a:ext cx="1701080" cy="603962"/>
          </a:xfrm>
          <a:prstGeom prst="rect">
            <a:avLst/>
          </a:prstGeom>
        </p:spPr>
        <p:txBody>
          <a:bodyPr vert="horz" lIns="91440" tIns="45720" rIns="91440" bIns="45720" numCol="1"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1000"/>
              </a:spcBef>
            </a:pPr>
            <a:r>
              <a:rPr lang="es-PE" altLang="es-PE" sz="2000" b="1" dirty="0">
                <a:solidFill>
                  <a:srgbClr val="1155CC"/>
                </a:solidFill>
                <a:latin typeface="Calibri"/>
                <a:cs typeface="Calibri"/>
              </a:rPr>
              <a:t>ARBITRAL</a:t>
            </a:r>
          </a:p>
        </p:txBody>
      </p:sp>
      <p:sp>
        <p:nvSpPr>
          <p:cNvPr id="25" name="Título 1">
            <a:extLst>
              <a:ext uri="{FF2B5EF4-FFF2-40B4-BE49-F238E27FC236}">
                <a16:creationId xmlns:a16="http://schemas.microsoft.com/office/drawing/2014/main" id="{B6AD1693-A9C0-4AAA-AAE7-C9F994A0D31F}"/>
              </a:ext>
            </a:extLst>
          </p:cNvPr>
          <p:cNvSpPr txBox="1">
            <a:spLocks/>
          </p:cNvSpPr>
          <p:nvPr/>
        </p:nvSpPr>
        <p:spPr>
          <a:xfrm>
            <a:off x="4993483" y="1442799"/>
            <a:ext cx="1701080" cy="444037"/>
          </a:xfrm>
          <a:prstGeom prst="rect">
            <a:avLst/>
          </a:prstGeom>
        </p:spPr>
        <p:txBody>
          <a:bodyPr vert="horz" lIns="91440" tIns="45720" rIns="91440" bIns="45720" numCol="1"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1000"/>
              </a:spcBef>
            </a:pPr>
            <a:r>
              <a:rPr lang="es-PE" altLang="es-PE" sz="1600" dirty="0">
                <a:solidFill>
                  <a:srgbClr val="1155CC"/>
                </a:solidFill>
                <a:latin typeface="Calibri"/>
                <a:cs typeface="Calibri"/>
              </a:rPr>
              <a:t>Constitución del Tribunal Arbitral</a:t>
            </a:r>
          </a:p>
        </p:txBody>
      </p:sp>
      <p:sp>
        <p:nvSpPr>
          <p:cNvPr id="32" name="Abrir llave 31">
            <a:extLst>
              <a:ext uri="{FF2B5EF4-FFF2-40B4-BE49-F238E27FC236}">
                <a16:creationId xmlns:a16="http://schemas.microsoft.com/office/drawing/2014/main" id="{2EB47B4E-DFF3-4265-887F-DC9881F76C04}"/>
              </a:ext>
            </a:extLst>
          </p:cNvPr>
          <p:cNvSpPr/>
          <p:nvPr/>
        </p:nvSpPr>
        <p:spPr>
          <a:xfrm rot="16200000">
            <a:off x="3213895" y="1721057"/>
            <a:ext cx="313031" cy="4984452"/>
          </a:xfrm>
          <a:prstGeom prst="leftBrace">
            <a:avLst>
              <a:gd name="adj1" fmla="val 44429"/>
              <a:gd name="adj2" fmla="val 50436"/>
            </a:avLst>
          </a:prstGeom>
          <a:ln w="38100"/>
        </p:spPr>
        <p:style>
          <a:lnRef idx="3">
            <a:schemeClr val="dk1"/>
          </a:lnRef>
          <a:fillRef idx="0">
            <a:schemeClr val="dk1"/>
          </a:fillRef>
          <a:effectRef idx="2">
            <a:schemeClr val="dk1"/>
          </a:effectRef>
          <a:fontRef idx="minor">
            <a:schemeClr val="tx1"/>
          </a:fontRef>
        </p:style>
        <p:txBody>
          <a:bodyPr numCol="1" rtlCol="0" anchor="ctr"/>
          <a:lstStyle/>
          <a:p>
            <a:pPr algn="ctr"/>
            <a:endParaRPr lang="es-MX" altLang="es-MX" dirty="0"/>
          </a:p>
        </p:txBody>
      </p:sp>
      <p:sp>
        <p:nvSpPr>
          <p:cNvPr id="35" name="Abrir llave 34">
            <a:extLst>
              <a:ext uri="{FF2B5EF4-FFF2-40B4-BE49-F238E27FC236}">
                <a16:creationId xmlns:a16="http://schemas.microsoft.com/office/drawing/2014/main" id="{2464CBB9-049E-4B64-8497-3C5790043CC0}"/>
              </a:ext>
            </a:extLst>
          </p:cNvPr>
          <p:cNvSpPr/>
          <p:nvPr/>
        </p:nvSpPr>
        <p:spPr>
          <a:xfrm rot="16200000">
            <a:off x="8385679" y="2107206"/>
            <a:ext cx="370720" cy="5416803"/>
          </a:xfrm>
          <a:prstGeom prst="leftBrace">
            <a:avLst>
              <a:gd name="adj1" fmla="val 49849"/>
              <a:gd name="adj2" fmla="val 50744"/>
            </a:avLst>
          </a:prstGeom>
          <a:ln w="38100">
            <a:headEnd type="none" w="med" len="med"/>
            <a:tailEnd type="none" w="med" len="med"/>
          </a:ln>
        </p:spPr>
        <p:style>
          <a:lnRef idx="3">
            <a:schemeClr val="dk1"/>
          </a:lnRef>
          <a:fillRef idx="0">
            <a:schemeClr val="dk1"/>
          </a:fillRef>
          <a:effectRef idx="2">
            <a:schemeClr val="dk1"/>
          </a:effectRef>
          <a:fontRef idx="minor">
            <a:schemeClr val="tx1"/>
          </a:fontRef>
        </p:style>
        <p:txBody>
          <a:bodyPr numCol="1" rtlCol="0" anchor="ctr"/>
          <a:lstStyle/>
          <a:p>
            <a:pPr algn="ctr"/>
            <a:endParaRPr lang="es-MX" altLang="es-MX" dirty="0"/>
          </a:p>
        </p:txBody>
      </p:sp>
      <p:sp>
        <p:nvSpPr>
          <p:cNvPr id="36" name="CuadroTexto 35">
            <a:extLst>
              <a:ext uri="{FF2B5EF4-FFF2-40B4-BE49-F238E27FC236}">
                <a16:creationId xmlns:a16="http://schemas.microsoft.com/office/drawing/2014/main" id="{4CD43621-44D2-4960-9C5A-A175880DFFE6}"/>
              </a:ext>
            </a:extLst>
          </p:cNvPr>
          <p:cNvSpPr txBox="1"/>
          <p:nvPr/>
        </p:nvSpPr>
        <p:spPr>
          <a:xfrm>
            <a:off x="10065328" y="3553713"/>
            <a:ext cx="2106302" cy="954107"/>
          </a:xfrm>
          <a:prstGeom prst="rect">
            <a:avLst/>
          </a:prstGeom>
          <a:noFill/>
        </p:spPr>
        <p:txBody>
          <a:bodyPr wrap="square" numCol="1">
            <a:spAutoFit/>
          </a:bodyPr>
          <a:lstStyle/>
          <a:p>
            <a:pPr algn="ctr"/>
            <a:r>
              <a:rPr lang="es-MX" altLang="es-MX" sz="1400" dirty="0"/>
              <a:t>Laudo</a:t>
            </a:r>
          </a:p>
          <a:p>
            <a:pPr algn="ctr"/>
            <a:r>
              <a:rPr lang="es-MX" altLang="es-MX" sz="1400" dirty="0"/>
              <a:t>Pedidos contra el Laudo</a:t>
            </a:r>
          </a:p>
          <a:p>
            <a:pPr algn="ctr"/>
            <a:r>
              <a:rPr lang="es-MX" altLang="es-MX" sz="1400" dirty="0"/>
              <a:t>Inc. 1 del art. 60 del D.L. N° 1071</a:t>
            </a:r>
          </a:p>
        </p:txBody>
      </p:sp>
      <p:sp>
        <p:nvSpPr>
          <p:cNvPr id="38" name="CuadroTexto 37">
            <a:extLst>
              <a:ext uri="{FF2B5EF4-FFF2-40B4-BE49-F238E27FC236}">
                <a16:creationId xmlns:a16="http://schemas.microsoft.com/office/drawing/2014/main" id="{7B0B8C31-BAE4-4A6F-81E6-013E5681F20F}"/>
              </a:ext>
            </a:extLst>
          </p:cNvPr>
          <p:cNvSpPr txBox="1"/>
          <p:nvPr/>
        </p:nvSpPr>
        <p:spPr>
          <a:xfrm>
            <a:off x="1938510" y="4665594"/>
            <a:ext cx="2106302" cy="738664"/>
          </a:xfrm>
          <a:prstGeom prst="rect">
            <a:avLst/>
          </a:prstGeom>
          <a:noFill/>
        </p:spPr>
        <p:txBody>
          <a:bodyPr wrap="square" numCol="1">
            <a:spAutoFit/>
          </a:bodyPr>
          <a:lstStyle/>
          <a:p>
            <a:pPr algn="ctr"/>
            <a:r>
              <a:rPr lang="es-MX" altLang="es-MX" sz="1400" dirty="0"/>
              <a:t>PODER JUDICIAL</a:t>
            </a:r>
          </a:p>
          <a:p>
            <a:pPr algn="ctr"/>
            <a:r>
              <a:rPr lang="es-MX" altLang="es-MX" sz="1400" dirty="0"/>
              <a:t>inc. 4 del art. 47 del D.L N° 1071</a:t>
            </a:r>
          </a:p>
        </p:txBody>
      </p:sp>
      <p:sp>
        <p:nvSpPr>
          <p:cNvPr id="39" name="CuadroTexto 38">
            <a:extLst>
              <a:ext uri="{FF2B5EF4-FFF2-40B4-BE49-F238E27FC236}">
                <a16:creationId xmlns:a16="http://schemas.microsoft.com/office/drawing/2014/main" id="{A41A04EE-8862-4CAD-8843-0A278E08D745}"/>
              </a:ext>
            </a:extLst>
          </p:cNvPr>
          <p:cNvSpPr txBox="1"/>
          <p:nvPr/>
        </p:nvSpPr>
        <p:spPr>
          <a:xfrm>
            <a:off x="6790585" y="5197855"/>
            <a:ext cx="3207384" cy="1384995"/>
          </a:xfrm>
          <a:prstGeom prst="rect">
            <a:avLst/>
          </a:prstGeom>
          <a:noFill/>
        </p:spPr>
        <p:txBody>
          <a:bodyPr wrap="square" numCol="1">
            <a:spAutoFit/>
          </a:bodyPr>
          <a:lstStyle/>
          <a:p>
            <a:pPr algn="ctr"/>
            <a:r>
              <a:rPr lang="es-MX" altLang="es-MX" sz="1400" dirty="0"/>
              <a:t>TRIBUNAL ARBITRAL</a:t>
            </a:r>
          </a:p>
          <a:p>
            <a:pPr algn="ctr"/>
            <a:r>
              <a:rPr lang="es-MX" altLang="es-MX" sz="1400" dirty="0"/>
              <a:t>inc. 1 del art. 47 del D.L N° 1071</a:t>
            </a:r>
          </a:p>
          <a:p>
            <a:pPr algn="ctr"/>
            <a:endParaRPr lang="es-MX" altLang="es-MX" sz="1400" dirty="0"/>
          </a:p>
          <a:p>
            <a:pPr algn="ctr"/>
            <a:r>
              <a:rPr lang="es-MX" altLang="es-MX" sz="1400" dirty="0"/>
              <a:t>inc. 2 del art. 48 del D.L. N° 1071 señala que la parte interesada puede solicitar ejecución de la M/C </a:t>
            </a:r>
          </a:p>
        </p:txBody>
      </p:sp>
      <p:sp>
        <p:nvSpPr>
          <p:cNvPr id="40" name="Elipse 39">
            <a:extLst>
              <a:ext uri="{FF2B5EF4-FFF2-40B4-BE49-F238E27FC236}">
                <a16:creationId xmlns:a16="http://schemas.microsoft.com/office/drawing/2014/main" id="{C54CB373-DE76-40EC-AFA7-298EA01ADF53}"/>
              </a:ext>
            </a:extLst>
          </p:cNvPr>
          <p:cNvSpPr/>
          <p:nvPr/>
        </p:nvSpPr>
        <p:spPr>
          <a:xfrm>
            <a:off x="2194031" y="5700053"/>
            <a:ext cx="1653986" cy="656376"/>
          </a:xfrm>
          <a:prstGeom prst="ellipse">
            <a:avLst/>
          </a:prstGeom>
        </p:spPr>
        <p:style>
          <a:lnRef idx="1">
            <a:schemeClr val="accent2"/>
          </a:lnRef>
          <a:fillRef idx="2">
            <a:schemeClr val="accent2"/>
          </a:fillRef>
          <a:effectRef idx="1">
            <a:schemeClr val="accent2"/>
          </a:effectRef>
          <a:fontRef idx="minor">
            <a:schemeClr val="dk1"/>
          </a:fontRef>
        </p:style>
        <p:txBody>
          <a:bodyPr numCol="1" rtlCol="0" anchor="ctr"/>
          <a:lstStyle/>
          <a:p>
            <a:pPr algn="ctr"/>
            <a:r>
              <a:rPr lang="es-MX" altLang="es-MX" sz="1600" dirty="0"/>
              <a:t>Arbitro de Emergencia</a:t>
            </a:r>
          </a:p>
        </p:txBody>
      </p:sp>
      <p:cxnSp>
        <p:nvCxnSpPr>
          <p:cNvPr id="7" name="Conector recto de flecha 6">
            <a:extLst>
              <a:ext uri="{FF2B5EF4-FFF2-40B4-BE49-F238E27FC236}">
                <a16:creationId xmlns:a16="http://schemas.microsoft.com/office/drawing/2014/main" id="{8B763309-27A9-41B5-8E9F-D1623536846F}"/>
              </a:ext>
            </a:extLst>
          </p:cNvPr>
          <p:cNvCxnSpPr/>
          <p:nvPr/>
        </p:nvCxnSpPr>
        <p:spPr>
          <a:xfrm flipH="1" flipV="1">
            <a:off x="5844023" y="1977558"/>
            <a:ext cx="18612" cy="1276559"/>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27" name="Título 1">
            <a:extLst>
              <a:ext uri="{FF2B5EF4-FFF2-40B4-BE49-F238E27FC236}">
                <a16:creationId xmlns:a16="http://schemas.microsoft.com/office/drawing/2014/main" id="{D65FF305-3A46-40DE-B22F-46497819A5AE}"/>
              </a:ext>
            </a:extLst>
          </p:cNvPr>
          <p:cNvSpPr txBox="1">
            <a:spLocks/>
          </p:cNvSpPr>
          <p:nvPr/>
        </p:nvSpPr>
        <p:spPr>
          <a:xfrm>
            <a:off x="10248679" y="1472659"/>
            <a:ext cx="1701080" cy="444037"/>
          </a:xfrm>
          <a:prstGeom prst="rect">
            <a:avLst/>
          </a:prstGeom>
        </p:spPr>
        <p:txBody>
          <a:bodyPr vert="horz" lIns="91440" tIns="45720" rIns="91440" bIns="45720" numCol="1"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1000"/>
              </a:spcBef>
            </a:pPr>
            <a:r>
              <a:rPr lang="es-PE" altLang="es-PE" sz="1600" dirty="0">
                <a:solidFill>
                  <a:srgbClr val="1155CC"/>
                </a:solidFill>
                <a:latin typeface="Calibri"/>
                <a:cs typeface="Calibri"/>
              </a:rPr>
              <a:t>Terminación de las actuaciones arbitrales</a:t>
            </a:r>
          </a:p>
        </p:txBody>
      </p:sp>
      <p:cxnSp>
        <p:nvCxnSpPr>
          <p:cNvPr id="28" name="Conector recto de flecha 27">
            <a:extLst>
              <a:ext uri="{FF2B5EF4-FFF2-40B4-BE49-F238E27FC236}">
                <a16:creationId xmlns:a16="http://schemas.microsoft.com/office/drawing/2014/main" id="{E4101C58-D4E5-4CCD-83E6-AB75B935877A}"/>
              </a:ext>
            </a:extLst>
          </p:cNvPr>
          <p:cNvCxnSpPr/>
          <p:nvPr/>
        </p:nvCxnSpPr>
        <p:spPr>
          <a:xfrm flipH="1" flipV="1">
            <a:off x="11117150" y="2071977"/>
            <a:ext cx="18612" cy="1276559"/>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33" name="CuadroTexto 32">
            <a:extLst>
              <a:ext uri="{FF2B5EF4-FFF2-40B4-BE49-F238E27FC236}">
                <a16:creationId xmlns:a16="http://schemas.microsoft.com/office/drawing/2014/main" id="{845DC34F-C9C5-43EF-9743-9F0E3709F687}"/>
              </a:ext>
            </a:extLst>
          </p:cNvPr>
          <p:cNvSpPr txBox="1"/>
          <p:nvPr/>
        </p:nvSpPr>
        <p:spPr>
          <a:xfrm>
            <a:off x="1938510" y="2812474"/>
            <a:ext cx="2106302" cy="307777"/>
          </a:xfrm>
          <a:prstGeom prst="rect">
            <a:avLst/>
          </a:prstGeom>
          <a:noFill/>
        </p:spPr>
        <p:txBody>
          <a:bodyPr wrap="square" numCol="1">
            <a:spAutoFit/>
          </a:bodyPr>
          <a:lstStyle/>
          <a:p>
            <a:pPr algn="ctr"/>
            <a:r>
              <a:rPr lang="es-MX" altLang="es-MX" sz="1400" dirty="0"/>
              <a:t>Juez</a:t>
            </a:r>
          </a:p>
        </p:txBody>
      </p:sp>
      <p:sp>
        <p:nvSpPr>
          <p:cNvPr id="37" name="CuadroTexto 36">
            <a:extLst>
              <a:ext uri="{FF2B5EF4-FFF2-40B4-BE49-F238E27FC236}">
                <a16:creationId xmlns:a16="http://schemas.microsoft.com/office/drawing/2014/main" id="{CA7E2F45-E4B5-41B6-A38A-AC68EE9E772C}"/>
              </a:ext>
            </a:extLst>
          </p:cNvPr>
          <p:cNvSpPr txBox="1"/>
          <p:nvPr/>
        </p:nvSpPr>
        <p:spPr>
          <a:xfrm>
            <a:off x="7341126" y="2728503"/>
            <a:ext cx="2106302" cy="307777"/>
          </a:xfrm>
          <a:prstGeom prst="rect">
            <a:avLst/>
          </a:prstGeom>
          <a:noFill/>
        </p:spPr>
        <p:txBody>
          <a:bodyPr wrap="square" numCol="1">
            <a:spAutoFit/>
          </a:bodyPr>
          <a:lstStyle/>
          <a:p>
            <a:pPr algn="ctr"/>
            <a:r>
              <a:rPr lang="es-MX" altLang="es-MX" sz="1400" dirty="0"/>
              <a:t>Arbitro </a:t>
            </a:r>
          </a:p>
        </p:txBody>
      </p:sp>
      <p:sp>
        <p:nvSpPr>
          <p:cNvPr id="26" name="Título 1">
            <a:extLst>
              <a:ext uri="{FF2B5EF4-FFF2-40B4-BE49-F238E27FC236}">
                <a16:creationId xmlns:a16="http://schemas.microsoft.com/office/drawing/2014/main" id="{D096F668-6D20-4045-8E61-77AD5A0EF627}"/>
              </a:ext>
            </a:extLst>
          </p:cNvPr>
          <p:cNvSpPr txBox="1">
            <a:spLocks/>
          </p:cNvSpPr>
          <p:nvPr/>
        </p:nvSpPr>
        <p:spPr>
          <a:xfrm>
            <a:off x="4495964" y="3449218"/>
            <a:ext cx="1074516" cy="444037"/>
          </a:xfrm>
          <a:prstGeom prst="rect">
            <a:avLst/>
          </a:prstGeom>
        </p:spPr>
        <p:txBody>
          <a:bodyPr vert="horz" lIns="91440" tIns="45720" rIns="91440" bIns="45720" numCol="1"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1000"/>
              </a:spcBef>
            </a:pPr>
            <a:r>
              <a:rPr lang="es-PE" altLang="es-PE" sz="1600" dirty="0">
                <a:solidFill>
                  <a:srgbClr val="1155CC"/>
                </a:solidFill>
                <a:latin typeface="Calibri"/>
                <a:cs typeface="Calibri"/>
              </a:rPr>
              <a:t>Inicio del proceso arbitral</a:t>
            </a:r>
          </a:p>
        </p:txBody>
      </p:sp>
      <p:cxnSp>
        <p:nvCxnSpPr>
          <p:cNvPr id="8" name="Conector recto 7">
            <a:extLst>
              <a:ext uri="{FF2B5EF4-FFF2-40B4-BE49-F238E27FC236}">
                <a16:creationId xmlns:a16="http://schemas.microsoft.com/office/drawing/2014/main" id="{EDA49242-B993-401D-9644-5FD6A5582226}"/>
              </a:ext>
            </a:extLst>
          </p:cNvPr>
          <p:cNvCxnSpPr/>
          <p:nvPr/>
        </p:nvCxnSpPr>
        <p:spPr>
          <a:xfrm>
            <a:off x="5041271" y="2759964"/>
            <a:ext cx="0" cy="494153"/>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007495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02610" y="2949651"/>
            <a:ext cx="5386779" cy="958697"/>
          </a:xfrm>
          <a:prstGeom prst="rect">
            <a:avLst/>
          </a:prstGeom>
        </p:spPr>
        <p:txBody>
          <a:bodyPr spcFirstLastPara="1" vert="horz" wrap="square" lIns="121900" tIns="121900" rIns="121900" bIns="121900" numCol="1" rtlCol="0" anchor="b" anchorCtr="0">
            <a:noAutofit/>
          </a:bodyPr>
          <a:lstStyle/>
          <a:p>
            <a:r>
              <a:rPr lang="es-PE" altLang="es-PE" sz="4000" b="1" dirty="0"/>
              <a:t>ARBITRO DE EMERGENCIA</a:t>
            </a:r>
            <a:endParaRPr sz="4000" b="1" dirty="0">
              <a:latin typeface="Poppins" panose="020B0604020202020204" charset="0"/>
              <a:cs typeface="Poppins" panose="020B0604020202020204" charset="0"/>
            </a:endParaRPr>
          </a:p>
        </p:txBody>
      </p:sp>
      <p:cxnSp>
        <p:nvCxnSpPr>
          <p:cNvPr id="3" name="Conector recto 2"/>
          <p:cNvCxnSpPr/>
          <p:nvPr/>
        </p:nvCxnSpPr>
        <p:spPr>
          <a:xfrm>
            <a:off x="4306897" y="3908348"/>
            <a:ext cx="3720662"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
        <p:nvSpPr>
          <p:cNvPr id="6" name="Elipse 5">
            <a:extLst>
              <a:ext uri="{FF2B5EF4-FFF2-40B4-BE49-F238E27FC236}">
                <a16:creationId xmlns:a16="http://schemas.microsoft.com/office/drawing/2014/main" id="{39C96E8D-594E-408D-AE9B-DEDBEEEDF4E9}"/>
              </a:ext>
            </a:extLst>
          </p:cNvPr>
          <p:cNvSpPr/>
          <p:nvPr/>
        </p:nvSpPr>
        <p:spPr>
          <a:xfrm>
            <a:off x="1722269" y="1367979"/>
            <a:ext cx="1074198" cy="949093"/>
          </a:xfrm>
          <a:prstGeom prst="ellipse">
            <a:avLst/>
          </a:prstGeom>
        </p:spPr>
        <p:style>
          <a:lnRef idx="0">
            <a:schemeClr val="accent1"/>
          </a:lnRef>
          <a:fillRef idx="1001">
            <a:schemeClr val="dk2"/>
          </a:fillRef>
          <a:effectRef idx="3">
            <a:schemeClr val="accent1"/>
          </a:effectRef>
          <a:fontRef idx="minor">
            <a:schemeClr val="lt1"/>
          </a:fontRef>
        </p:style>
        <p:txBody>
          <a:bodyPr numCol="1" rtlCol="0" anchor="ctr"/>
          <a:lstStyle/>
          <a:p>
            <a:pPr algn="ctr"/>
            <a:r>
              <a:rPr lang="es-MX" altLang="es-MX" sz="3500" b="1" dirty="0"/>
              <a:t>5</a:t>
            </a:r>
          </a:p>
        </p:txBody>
      </p:sp>
    </p:spTree>
    <p:extLst>
      <p:ext uri="{BB962C8B-B14F-4D97-AF65-F5344CB8AC3E}">
        <p14:creationId xmlns:p14="http://schemas.microsoft.com/office/powerpoint/2010/main" val="27887659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0052" y="1288483"/>
            <a:ext cx="10472382" cy="603962"/>
          </a:xfrm>
        </p:spPr>
        <p:txBody>
          <a:bodyPr numCol="1">
            <a:noAutofit/>
          </a:bodyPr>
          <a:lstStyle/>
          <a:p>
            <a:pPr algn="ctr">
              <a:spcBef>
                <a:spcPts val="1000"/>
              </a:spcBef>
            </a:pPr>
            <a:r>
              <a:rPr lang="es-PE" altLang="es-PE" sz="4000" b="1" dirty="0">
                <a:solidFill>
                  <a:srgbClr val="1155CC"/>
                </a:solidFill>
                <a:latin typeface="Calibri"/>
                <a:cs typeface="Calibri"/>
              </a:rPr>
              <a:t>¿QUE ES EL ARBITRO DE EMERGENCIA?</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30" name="Marcador de contenido 2">
            <a:extLst>
              <a:ext uri="{FF2B5EF4-FFF2-40B4-BE49-F238E27FC236}">
                <a16:creationId xmlns:a16="http://schemas.microsoft.com/office/drawing/2014/main" id="{567B8F24-015C-4755-B81F-F32BFAA5882B}"/>
              </a:ext>
            </a:extLst>
          </p:cNvPr>
          <p:cNvSpPr>
            <a:spLocks noGrp="1"/>
          </p:cNvSpPr>
          <p:nvPr>
            <p:ph idx="1"/>
          </p:nvPr>
        </p:nvSpPr>
        <p:spPr>
          <a:xfrm>
            <a:off x="855104" y="2127569"/>
            <a:ext cx="10551895" cy="3761168"/>
          </a:xfrm>
        </p:spPr>
        <p:txBody>
          <a:bodyPr numCol="1">
            <a:noAutofit/>
          </a:bodyPr>
          <a:lstStyle/>
          <a:p>
            <a:pPr marL="0" lvl="0" indent="0" algn="just">
              <a:buNone/>
            </a:pPr>
            <a:r>
              <a:rPr lang="es-MX" altLang="es-MX" sz="2400" dirty="0"/>
              <a:t>Es una figura nacida y usada en las controversias entre privados; inicia a requerimiento de una de las partes, y actúa para resolver una petición de </a:t>
            </a:r>
            <a:r>
              <a:rPr lang="es-MX" altLang="es-MX" sz="2400" b="1" dirty="0"/>
              <a:t>medida cautelar urgente</a:t>
            </a:r>
            <a:r>
              <a:rPr lang="es-MX" altLang="es-MX" sz="2400" dirty="0"/>
              <a:t>, </a:t>
            </a:r>
            <a:r>
              <a:rPr lang="es-MX" altLang="es-MX" sz="2400" b="1" i="1" dirty="0"/>
              <a:t>siempre y cuando se solicite antes del inicio del proceso arbitral, o iniciado este, aun no se haya constituido el tribunal arbitral</a:t>
            </a:r>
            <a:r>
              <a:rPr lang="es-MX" altLang="es-MX" sz="2400" b="1" dirty="0"/>
              <a:t>, </a:t>
            </a:r>
            <a:r>
              <a:rPr lang="es-MX" altLang="es-MX" sz="2400" u="sng" dirty="0"/>
              <a:t>esto es, su etapa de acción es la misma que posee el Órgano Jurisdiccional</a:t>
            </a:r>
            <a:r>
              <a:rPr lang="es-MX" altLang="es-MX" sz="2400" dirty="0"/>
              <a:t> – Juez, en atención al art. 47 del D.L. N° 1071. </a:t>
            </a:r>
          </a:p>
          <a:p>
            <a:pPr marL="0" lvl="0" indent="0" algn="just">
              <a:buNone/>
            </a:pPr>
            <a:endParaRPr lang="es-MX" altLang="es-MX" dirty="0"/>
          </a:p>
          <a:p>
            <a:pPr marL="0" lvl="0" indent="0" algn="just">
              <a:buNone/>
            </a:pPr>
            <a:r>
              <a:rPr lang="es-MX" altLang="es-MX" sz="2400" dirty="0">
                <a:solidFill>
                  <a:schemeClr val="accent1">
                    <a:lumMod val="50000"/>
                  </a:schemeClr>
                </a:solidFill>
              </a:rPr>
              <a:t>Es preciso señalar que dicho concepto es aplicable al ámbito puramente privado – sometimiento a reglamentos expresos, pues en los arbitrajes con participación del Estado, dicha figura no se encuentra regulada en la Ley de Arbitraje.     </a:t>
            </a:r>
            <a:endParaRPr lang="es-PE" altLang="es-PE" sz="4000" dirty="0">
              <a:solidFill>
                <a:schemeClr val="accent1">
                  <a:lumMod val="50000"/>
                </a:schemeClr>
              </a:solidFill>
              <a:latin typeface="Abadi" panose="020B0604020202020204" pitchFamily="34" charset="0"/>
            </a:endParaRPr>
          </a:p>
        </p:txBody>
      </p:sp>
    </p:spTree>
    <p:extLst>
      <p:ext uri="{BB962C8B-B14F-4D97-AF65-F5344CB8AC3E}">
        <p14:creationId xmlns:p14="http://schemas.microsoft.com/office/powerpoint/2010/main" val="3505577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85000" y="1092038"/>
            <a:ext cx="10472382" cy="603962"/>
          </a:xfrm>
        </p:spPr>
        <p:txBody>
          <a:bodyPr numCol="1">
            <a:noAutofit/>
          </a:bodyPr>
          <a:lstStyle/>
          <a:p>
            <a:pPr algn="ctr">
              <a:spcBef>
                <a:spcPts val="1000"/>
              </a:spcBef>
            </a:pPr>
            <a:r>
              <a:rPr lang="es-PE" altLang="es-PE" sz="4000" b="1" dirty="0">
                <a:solidFill>
                  <a:srgbClr val="1155CC"/>
                </a:solidFill>
                <a:latin typeface="Calibri"/>
                <a:cs typeface="Calibri"/>
              </a:rPr>
              <a:t>ANTECEDENTES</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30" name="Marcador de contenido 2">
            <a:extLst>
              <a:ext uri="{FF2B5EF4-FFF2-40B4-BE49-F238E27FC236}">
                <a16:creationId xmlns:a16="http://schemas.microsoft.com/office/drawing/2014/main" id="{567B8F24-015C-4755-B81F-F32BFAA5882B}"/>
              </a:ext>
            </a:extLst>
          </p:cNvPr>
          <p:cNvSpPr>
            <a:spLocks noGrp="1"/>
          </p:cNvSpPr>
          <p:nvPr>
            <p:ph idx="1"/>
          </p:nvPr>
        </p:nvSpPr>
        <p:spPr>
          <a:xfrm>
            <a:off x="820052" y="1695999"/>
            <a:ext cx="10551895" cy="4975453"/>
          </a:xfrm>
        </p:spPr>
        <p:txBody>
          <a:bodyPr numCol="1">
            <a:noAutofit/>
          </a:bodyPr>
          <a:lstStyle/>
          <a:p>
            <a:pPr marL="0" lvl="0" indent="0" algn="just">
              <a:buNone/>
            </a:pPr>
            <a:r>
              <a:rPr lang="es-MX" altLang="es-MX" sz="2400" dirty="0"/>
              <a:t>La figura del arbitro de emergencia inició en el Reglamento del procedimiento Pre-Arbitral de la ICC de 1990 – conocida como el Pre Arbitral Referee.</a:t>
            </a:r>
          </a:p>
          <a:p>
            <a:pPr marL="0" lvl="0" indent="0" algn="just">
              <a:buNone/>
            </a:pPr>
            <a:r>
              <a:rPr lang="es-MX" altLang="es-MX" sz="2400" dirty="0"/>
              <a:t>Esta figura no tuvo mucha acogida, debido a que dichas reglas, al no estar contenidas en el reglamento arbitral, </a:t>
            </a:r>
            <a:r>
              <a:rPr lang="es-MX" altLang="es-MX" sz="2400" b="1" dirty="0"/>
              <a:t>exigían</a:t>
            </a:r>
            <a:r>
              <a:rPr lang="es-MX" altLang="es-MX" sz="2400" dirty="0"/>
              <a:t> – para su aplicación – </a:t>
            </a:r>
            <a:r>
              <a:rPr lang="es-MX" altLang="es-MX" sz="2400" u="sng" dirty="0"/>
              <a:t>el sometimiento expreso de las partes </a:t>
            </a:r>
            <a:r>
              <a:rPr lang="es-MX" altLang="es-MX" sz="2400" b="1" dirty="0"/>
              <a:t>“sistema </a:t>
            </a:r>
            <a:r>
              <a:rPr lang="es-MX" altLang="es-MX" sz="2400" b="1" dirty="0" err="1"/>
              <a:t>opt</a:t>
            </a:r>
            <a:r>
              <a:rPr lang="es-MX" altLang="es-MX" sz="2400" b="1" dirty="0"/>
              <a:t>-in”</a:t>
            </a:r>
            <a:r>
              <a:rPr lang="es-MX" altLang="es-MX" sz="2400" dirty="0"/>
              <a:t>.</a:t>
            </a:r>
          </a:p>
          <a:p>
            <a:pPr marL="0" lvl="0" indent="0" algn="just">
              <a:buNone/>
            </a:pPr>
            <a:r>
              <a:rPr lang="es-MX" altLang="es-MX" sz="2400" dirty="0"/>
              <a:t>Sin embargo, hoy en día, con la incorporación del “arbitro de emergencia” en los principales reglamentos de los Centros Arbitrales Nacionales e Internacionales, el sistema aplicable </a:t>
            </a:r>
            <a:r>
              <a:rPr lang="es-MX" altLang="es-MX" sz="2400" dirty="0">
                <a:solidFill>
                  <a:schemeClr val="accent1">
                    <a:lumMod val="50000"/>
                  </a:schemeClr>
                </a:solidFill>
              </a:rPr>
              <a:t>(entre privados)</a:t>
            </a:r>
            <a:r>
              <a:rPr lang="es-MX" altLang="es-MX" sz="2400" dirty="0"/>
              <a:t>, es un </a:t>
            </a:r>
            <a:r>
              <a:rPr lang="es-MX" altLang="es-MX" sz="2400" b="1" dirty="0"/>
              <a:t>“sistema </a:t>
            </a:r>
            <a:r>
              <a:rPr lang="es-MX" altLang="es-MX" sz="2400" b="1" dirty="0" err="1"/>
              <a:t>opt-out</a:t>
            </a:r>
            <a:r>
              <a:rPr lang="es-MX" altLang="es-MX" sz="2400" b="1" dirty="0"/>
              <a:t>”</a:t>
            </a:r>
            <a:r>
              <a:rPr lang="es-MX" altLang="es-MX" sz="2400" dirty="0"/>
              <a:t>, es decir, </a:t>
            </a:r>
            <a:r>
              <a:rPr lang="es-MX" altLang="es-MX" sz="2400" u="sng" dirty="0"/>
              <a:t>no necesita autorización/sometimiento expreso para su aplicación, sino una “exclusión expresa de uso dentro del proceso arbitral” para su no aplicación</a:t>
            </a:r>
            <a:r>
              <a:rPr lang="es-MX" altLang="es-MX" sz="2400" dirty="0"/>
              <a:t>. </a:t>
            </a:r>
          </a:p>
        </p:txBody>
      </p:sp>
    </p:spTree>
    <p:extLst>
      <p:ext uri="{BB962C8B-B14F-4D97-AF65-F5344CB8AC3E}">
        <p14:creationId xmlns:p14="http://schemas.microsoft.com/office/powerpoint/2010/main" val="10592863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68480" y="1554838"/>
            <a:ext cx="10472166" cy="603795"/>
          </a:xfrm>
        </p:spPr>
        <p:txBody>
          <a:bodyPr numCol="1">
            <a:noAutofit/>
          </a:bodyPr>
          <a:lstStyle/>
          <a:p>
            <a:pPr algn="ctr">
              <a:spcBef>
                <a:spcPts val="1000"/>
              </a:spcBef>
            </a:pPr>
            <a:r>
              <a:rPr lang="es-PE" altLang="es-PE" sz="4000" b="1" dirty="0">
                <a:solidFill>
                  <a:srgbClr val="1155CC"/>
                </a:solidFill>
                <a:latin typeface="Calibri"/>
                <a:cs typeface="Calibri"/>
              </a:rPr>
              <a:t>¿ES VALIDO SU APLICACIÓN EN LAS CONTROVERSIAS CON PARTICIPACION DEL ESTADO?</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30" name="Marcador de contenido 2">
            <a:extLst>
              <a:ext uri="{FF2B5EF4-FFF2-40B4-BE49-F238E27FC236}">
                <a16:creationId xmlns:a16="http://schemas.microsoft.com/office/drawing/2014/main" id="{567B8F24-015C-4755-B81F-F32BFAA5882B}"/>
              </a:ext>
            </a:extLst>
          </p:cNvPr>
          <p:cNvSpPr>
            <a:spLocks noGrp="1"/>
          </p:cNvSpPr>
          <p:nvPr>
            <p:ph idx="1"/>
          </p:nvPr>
        </p:nvSpPr>
        <p:spPr>
          <a:xfrm>
            <a:off x="771142" y="3567196"/>
            <a:ext cx="10551795" cy="3761032"/>
          </a:xfrm>
        </p:spPr>
        <p:txBody>
          <a:bodyPr numCol="1">
            <a:noAutofit/>
          </a:bodyPr>
          <a:lstStyle/>
          <a:p>
            <a:pPr marL="0" lvl="0" indent="0" algn="just">
              <a:buNone/>
            </a:pPr>
            <a:r>
              <a:rPr lang="es-MX" altLang="es-MX" sz="1800" dirty="0"/>
              <a:t>Diversos artículos académicos, admiten que la figura del “Arbitro de Emergencia” no esta regulada en la Ley de Arbitraje; pero hacen extensiva la facultad del Tribunal Arbitral para dictar Medidas Cautelares (articulo 47 del D.L. N° 1071), para concluir que los Árbitros de Emergencia, también tendrían esta facultad, </a:t>
            </a:r>
            <a:r>
              <a:rPr lang="es-MX" altLang="es-MX" sz="1800" u="sng" dirty="0"/>
              <a:t>en caso las partes pacten su aplicación</a:t>
            </a:r>
            <a:r>
              <a:rPr lang="es-MX" altLang="es-MX" sz="1800" dirty="0"/>
              <a:t> – dado que la Ley de Arbitraje no lo prohíbe. </a:t>
            </a:r>
          </a:p>
          <a:p>
            <a:pPr marL="0" lvl="0" indent="0" algn="just">
              <a:buNone/>
            </a:pPr>
            <a:endParaRPr lang="es-MX" altLang="es-MX" dirty="0"/>
          </a:p>
          <a:p>
            <a:pPr marL="0" lvl="0" indent="0" algn="just">
              <a:buNone/>
            </a:pPr>
            <a:r>
              <a:rPr lang="es-MX" altLang="es-MX" sz="1800" dirty="0"/>
              <a:t>Es preciso señalar que la facultad de las partes de pactar este procedimiento se encuentra dentro del principio de autonomía de la voluntad. </a:t>
            </a:r>
          </a:p>
        </p:txBody>
      </p:sp>
      <p:sp>
        <p:nvSpPr>
          <p:cNvPr id="3" name="Título 1">
            <a:extLst>
              <a:ext uri="{FF2B5EF4-FFF2-40B4-BE49-F238E27FC236}">
                <a16:creationId xmlns:a16="http://schemas.microsoft.com/office/drawing/2014/main" id="{1A31AD7C-E5FD-BB30-0760-2416EAD4E270}"/>
              </a:ext>
            </a:extLst>
          </p:cNvPr>
          <p:cNvSpPr txBox="1">
            <a:spLocks/>
          </p:cNvSpPr>
          <p:nvPr/>
        </p:nvSpPr>
        <p:spPr>
          <a:xfrm>
            <a:off x="702065" y="242529"/>
            <a:ext cx="10472382" cy="603962"/>
          </a:xfrm>
          <a:prstGeom prst="rect">
            <a:avLst/>
          </a:prstGeom>
        </p:spPr>
        <p:txBody>
          <a:bodyPr vert="horz" lIns="91440" tIns="45720" rIns="91440" bIns="45720" numCol="1"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1000"/>
              </a:spcBef>
            </a:pPr>
            <a:r>
              <a:rPr lang="es-PE" altLang="es-PE" sz="4000" b="1" dirty="0">
                <a:solidFill>
                  <a:srgbClr val="1155CC"/>
                </a:solidFill>
                <a:latin typeface="Calibri"/>
                <a:cs typeface="Calibri"/>
              </a:rPr>
              <a:t>ARBITRO DE EMERGENCIA</a:t>
            </a:r>
          </a:p>
        </p:txBody>
      </p:sp>
    </p:spTree>
    <p:extLst>
      <p:ext uri="{BB962C8B-B14F-4D97-AF65-F5344CB8AC3E}">
        <p14:creationId xmlns:p14="http://schemas.microsoft.com/office/powerpoint/2010/main" val="7806453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30" name="Marcador de contenido 2">
            <a:extLst>
              <a:ext uri="{FF2B5EF4-FFF2-40B4-BE49-F238E27FC236}">
                <a16:creationId xmlns:a16="http://schemas.microsoft.com/office/drawing/2014/main" id="{567B8F24-015C-4755-B81F-F32BFAA5882B}"/>
              </a:ext>
            </a:extLst>
          </p:cNvPr>
          <p:cNvSpPr>
            <a:spLocks noGrp="1"/>
          </p:cNvSpPr>
          <p:nvPr>
            <p:ph idx="1"/>
          </p:nvPr>
        </p:nvSpPr>
        <p:spPr>
          <a:xfrm>
            <a:off x="820052" y="977360"/>
            <a:ext cx="10551895" cy="5767469"/>
          </a:xfrm>
        </p:spPr>
        <p:txBody>
          <a:bodyPr numCol="1">
            <a:noAutofit/>
          </a:bodyPr>
          <a:lstStyle/>
          <a:p>
            <a:pPr marL="0" lvl="0" indent="0" algn="just">
              <a:buNone/>
            </a:pPr>
            <a:r>
              <a:rPr lang="es-MX" altLang="es-MX" b="1" dirty="0">
                <a:solidFill>
                  <a:schemeClr val="accent1">
                    <a:lumMod val="50000"/>
                  </a:schemeClr>
                </a:solidFill>
              </a:rPr>
              <a:t>Sin embargo, ¿puede el Estado pactar este mecanismo sin que esté incorporado en las normas (legislación nacional)?</a:t>
            </a:r>
          </a:p>
          <a:p>
            <a:pPr marL="0" lvl="0" indent="0" algn="just">
              <a:buNone/>
            </a:pPr>
            <a:endParaRPr lang="es-MX" altLang="es-MX" sz="1000" dirty="0"/>
          </a:p>
          <a:p>
            <a:pPr marL="0" lvl="0" indent="0" algn="just">
              <a:buNone/>
            </a:pPr>
            <a:r>
              <a:rPr lang="es-MX" altLang="es-MX" dirty="0"/>
              <a:t>Como premisas, tengamos presente que: </a:t>
            </a:r>
          </a:p>
          <a:p>
            <a:pPr marL="0" lvl="0" indent="0" algn="just">
              <a:buNone/>
            </a:pPr>
            <a:r>
              <a:rPr lang="es-MX" altLang="es-MX" dirty="0"/>
              <a:t>a) La Conciliación y el Arbitraje, como forma de resolución de conflictos, se encuentra incorporado en la Ley de Contrataciones del Estado, desde el año 1997.</a:t>
            </a:r>
          </a:p>
          <a:p>
            <a:pPr marL="0" indent="0" algn="just">
              <a:buNone/>
            </a:pPr>
            <a:r>
              <a:rPr lang="es-MX" altLang="es-MX" dirty="0"/>
              <a:t>b) La facultad de someter a la JRD las discrepancias surgidas dentro de la ejecución de obras públicas, se encuentra contenida en la Ley de Contrataciones del Estado, desde el año 2014. </a:t>
            </a:r>
          </a:p>
          <a:p>
            <a:pPr marL="0" indent="0" algn="just">
              <a:buNone/>
            </a:pPr>
            <a:r>
              <a:rPr lang="es-MX" altLang="es-MX" dirty="0"/>
              <a:t>c) La facultad de otorgar medidas cautelares por el Poder Judicial, antes de la constitución del Tribunal Arbitral, y la facultad de otorgar medidas cautelares por el Tribunal Arbitral, se encuentra regulado en la Ley de Arbitraje.</a:t>
            </a:r>
          </a:p>
        </p:txBody>
      </p:sp>
    </p:spTree>
    <p:extLst>
      <p:ext uri="{BB962C8B-B14F-4D97-AF65-F5344CB8AC3E}">
        <p14:creationId xmlns:p14="http://schemas.microsoft.com/office/powerpoint/2010/main" val="29329640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86613" y="891345"/>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 name="Conector recto 6">
            <a:extLst>
              <a:ext uri="{FF2B5EF4-FFF2-40B4-BE49-F238E27FC236}">
                <a16:creationId xmlns:a16="http://schemas.microsoft.com/office/drawing/2014/main" id="{2BA2E6DB-CAC6-432A-B1EE-957F7055022B}"/>
              </a:ext>
            </a:extLst>
          </p:cNvPr>
          <p:cNvCxnSpPr>
            <a:cxnSpLocks/>
          </p:cNvCxnSpPr>
          <p:nvPr/>
        </p:nvCxnSpPr>
        <p:spPr>
          <a:xfrm>
            <a:off x="461492" y="3847435"/>
            <a:ext cx="11269016"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Rectángulo 7">
            <a:extLst>
              <a:ext uri="{FF2B5EF4-FFF2-40B4-BE49-F238E27FC236}">
                <a16:creationId xmlns:a16="http://schemas.microsoft.com/office/drawing/2014/main" id="{E3B9AA45-7772-46CC-8612-6316133F0C65}"/>
              </a:ext>
            </a:extLst>
          </p:cNvPr>
          <p:cNvSpPr/>
          <p:nvPr/>
        </p:nvSpPr>
        <p:spPr>
          <a:xfrm>
            <a:off x="949" y="1031807"/>
            <a:ext cx="1962477" cy="2432301"/>
          </a:xfrm>
          <a:prstGeom prst="rect">
            <a:avLst/>
          </a:prstGeom>
          <a:ln>
            <a:noFill/>
          </a:ln>
        </p:spPr>
        <p:style>
          <a:lnRef idx="2">
            <a:schemeClr val="accent6"/>
          </a:lnRef>
          <a:fillRef idx="1">
            <a:schemeClr val="lt1"/>
          </a:fillRef>
          <a:effectRef idx="0">
            <a:schemeClr val="accent6"/>
          </a:effectRef>
          <a:fontRef idx="minor">
            <a:schemeClr val="dk1"/>
          </a:fontRef>
        </p:style>
        <p:txBody>
          <a:bodyPr numCol="1" rtlCol="0" anchor="ctr"/>
          <a:lstStyle/>
          <a:p>
            <a:pPr algn="ctr"/>
            <a:r>
              <a:rPr lang="es-MX" altLang="es-MX" b="1" dirty="0"/>
              <a:t>Ley N° 23554</a:t>
            </a:r>
          </a:p>
          <a:p>
            <a:pPr algn="ctr"/>
            <a:r>
              <a:rPr lang="es-MX" altLang="es-MX" sz="1500" dirty="0"/>
              <a:t>Ley que rige la contratación de servicios de consultorías por entidades del Sector Público o empresas estatales  o mixtas</a:t>
            </a:r>
          </a:p>
          <a:p>
            <a:pPr algn="ctr"/>
            <a:endParaRPr lang="es-MX" altLang="es-MX" dirty="0"/>
          </a:p>
          <a:p>
            <a:pPr algn="ctr"/>
            <a:r>
              <a:rPr lang="es-MX" altLang="es-MX" b="1" dirty="0"/>
              <a:t>1982</a:t>
            </a:r>
          </a:p>
        </p:txBody>
      </p:sp>
      <p:sp>
        <p:nvSpPr>
          <p:cNvPr id="16" name="Rectángulo 15">
            <a:extLst>
              <a:ext uri="{FF2B5EF4-FFF2-40B4-BE49-F238E27FC236}">
                <a16:creationId xmlns:a16="http://schemas.microsoft.com/office/drawing/2014/main" id="{B3151318-14AD-4521-AF1B-DAE8776B0245}"/>
              </a:ext>
            </a:extLst>
          </p:cNvPr>
          <p:cNvSpPr/>
          <p:nvPr/>
        </p:nvSpPr>
        <p:spPr>
          <a:xfrm>
            <a:off x="1834676" y="1635733"/>
            <a:ext cx="1452804" cy="1808743"/>
          </a:xfrm>
          <a:prstGeom prst="rect">
            <a:avLst/>
          </a:prstGeom>
          <a:ln>
            <a:noFill/>
          </a:ln>
        </p:spPr>
        <p:style>
          <a:lnRef idx="2">
            <a:schemeClr val="accent6"/>
          </a:lnRef>
          <a:fillRef idx="1">
            <a:schemeClr val="lt1"/>
          </a:fillRef>
          <a:effectRef idx="0">
            <a:schemeClr val="accent6"/>
          </a:effectRef>
          <a:fontRef idx="minor">
            <a:schemeClr val="dk1"/>
          </a:fontRef>
        </p:style>
        <p:txBody>
          <a:bodyPr numCol="1" rtlCol="0" anchor="ctr"/>
          <a:lstStyle/>
          <a:p>
            <a:pPr algn="ctr"/>
            <a:r>
              <a:rPr lang="es-MX" altLang="es-MX" b="1" dirty="0">
                <a:solidFill>
                  <a:srgbClr val="FF0000"/>
                </a:solidFill>
              </a:rPr>
              <a:t>Decreto Legislativo N° 25935</a:t>
            </a:r>
          </a:p>
          <a:p>
            <a:pPr algn="ctr"/>
            <a:r>
              <a:rPr lang="es-MX" altLang="es-MX" sz="1500" dirty="0">
                <a:solidFill>
                  <a:srgbClr val="FF0000"/>
                </a:solidFill>
              </a:rPr>
              <a:t>Ley General de Arbitraje</a:t>
            </a:r>
          </a:p>
          <a:p>
            <a:pPr algn="ctr"/>
            <a:endParaRPr lang="es-MX" altLang="es-MX" dirty="0">
              <a:solidFill>
                <a:srgbClr val="FF0000"/>
              </a:solidFill>
            </a:endParaRPr>
          </a:p>
          <a:p>
            <a:pPr algn="ctr"/>
            <a:r>
              <a:rPr lang="es-MX" altLang="es-MX" b="1" dirty="0">
                <a:solidFill>
                  <a:srgbClr val="FF0000"/>
                </a:solidFill>
              </a:rPr>
              <a:t>1992</a:t>
            </a:r>
          </a:p>
        </p:txBody>
      </p:sp>
      <p:sp>
        <p:nvSpPr>
          <p:cNvPr id="17" name="Rectángulo 16">
            <a:extLst>
              <a:ext uri="{FF2B5EF4-FFF2-40B4-BE49-F238E27FC236}">
                <a16:creationId xmlns:a16="http://schemas.microsoft.com/office/drawing/2014/main" id="{4DE6CC6F-1606-48D8-80E1-0D31EE39105D}"/>
              </a:ext>
            </a:extLst>
          </p:cNvPr>
          <p:cNvSpPr/>
          <p:nvPr/>
        </p:nvSpPr>
        <p:spPr>
          <a:xfrm>
            <a:off x="3171692" y="1092038"/>
            <a:ext cx="1651888" cy="2432301"/>
          </a:xfrm>
          <a:prstGeom prst="rect">
            <a:avLst/>
          </a:prstGeom>
          <a:ln>
            <a:noFill/>
          </a:ln>
        </p:spPr>
        <p:style>
          <a:lnRef idx="2">
            <a:schemeClr val="accent6"/>
          </a:lnRef>
          <a:fillRef idx="1">
            <a:schemeClr val="lt1"/>
          </a:fillRef>
          <a:effectRef idx="0">
            <a:schemeClr val="accent6"/>
          </a:effectRef>
          <a:fontRef idx="minor">
            <a:schemeClr val="dk1"/>
          </a:fontRef>
        </p:style>
        <p:txBody>
          <a:bodyPr numCol="1" rtlCol="0" anchor="ctr"/>
          <a:lstStyle/>
          <a:p>
            <a:pPr algn="ctr"/>
            <a:r>
              <a:rPr lang="es-MX" altLang="es-MX" b="1" dirty="0">
                <a:solidFill>
                  <a:schemeClr val="accent1">
                    <a:lumMod val="75000"/>
                  </a:schemeClr>
                </a:solidFill>
              </a:rPr>
              <a:t>Ley N° 26850</a:t>
            </a:r>
          </a:p>
          <a:p>
            <a:pPr algn="ctr"/>
            <a:r>
              <a:rPr lang="es-MX" altLang="es-MX" sz="1500" dirty="0">
                <a:solidFill>
                  <a:schemeClr val="accent1">
                    <a:lumMod val="75000"/>
                  </a:schemeClr>
                </a:solidFill>
              </a:rPr>
              <a:t>Ley de Contrataciones y Adquisiciones del Estado</a:t>
            </a:r>
          </a:p>
          <a:p>
            <a:pPr algn="ctr"/>
            <a:r>
              <a:rPr lang="es-MX" altLang="es-MX" sz="800" dirty="0">
                <a:solidFill>
                  <a:schemeClr val="accent1">
                    <a:lumMod val="75000"/>
                  </a:schemeClr>
                </a:solidFill>
                <a:highlight>
                  <a:srgbClr val="FFFF00"/>
                </a:highlight>
              </a:rPr>
              <a:t>(30-07-1997)</a:t>
            </a:r>
          </a:p>
          <a:p>
            <a:pPr algn="ctr"/>
            <a:endParaRPr lang="es-MX" altLang="es-MX" sz="500" dirty="0">
              <a:solidFill>
                <a:schemeClr val="accent1">
                  <a:lumMod val="75000"/>
                </a:schemeClr>
              </a:solidFill>
              <a:highlight>
                <a:srgbClr val="FFFF00"/>
              </a:highlight>
            </a:endParaRPr>
          </a:p>
          <a:p>
            <a:pPr algn="ctr"/>
            <a:endParaRPr lang="es-MX" altLang="es-MX" sz="500" dirty="0">
              <a:solidFill>
                <a:schemeClr val="accent1">
                  <a:lumMod val="75000"/>
                </a:schemeClr>
              </a:solidFill>
              <a:highlight>
                <a:srgbClr val="FFFF00"/>
              </a:highlight>
            </a:endParaRPr>
          </a:p>
          <a:p>
            <a:pPr algn="ctr"/>
            <a:r>
              <a:rPr lang="es-MX" altLang="es-MX" b="1" dirty="0">
                <a:solidFill>
                  <a:schemeClr val="accent1">
                    <a:lumMod val="75000"/>
                  </a:schemeClr>
                </a:solidFill>
                <a:highlight>
                  <a:srgbClr val="FFFF00"/>
                </a:highlight>
              </a:rPr>
              <a:t>1997</a:t>
            </a:r>
          </a:p>
        </p:txBody>
      </p:sp>
      <p:sp>
        <p:nvSpPr>
          <p:cNvPr id="18" name="Rectángulo 17">
            <a:extLst>
              <a:ext uri="{FF2B5EF4-FFF2-40B4-BE49-F238E27FC236}">
                <a16:creationId xmlns:a16="http://schemas.microsoft.com/office/drawing/2014/main" id="{86340C22-2465-478D-A9F7-BF4FF6F4DD10}"/>
              </a:ext>
            </a:extLst>
          </p:cNvPr>
          <p:cNvSpPr/>
          <p:nvPr/>
        </p:nvSpPr>
        <p:spPr>
          <a:xfrm>
            <a:off x="4720455" y="1088890"/>
            <a:ext cx="2093976" cy="2432301"/>
          </a:xfrm>
          <a:prstGeom prst="rect">
            <a:avLst/>
          </a:prstGeom>
          <a:ln>
            <a:noFill/>
          </a:ln>
        </p:spPr>
        <p:style>
          <a:lnRef idx="2">
            <a:schemeClr val="accent6"/>
          </a:lnRef>
          <a:fillRef idx="1">
            <a:schemeClr val="lt1"/>
          </a:fillRef>
          <a:effectRef idx="0">
            <a:schemeClr val="accent6"/>
          </a:effectRef>
          <a:fontRef idx="minor">
            <a:schemeClr val="dk1"/>
          </a:fontRef>
        </p:style>
        <p:txBody>
          <a:bodyPr numCol="1" rtlCol="0" anchor="ctr"/>
          <a:lstStyle/>
          <a:p>
            <a:pPr algn="ctr"/>
            <a:r>
              <a:rPr lang="es-MX" altLang="es-MX" sz="1300" b="1" dirty="0"/>
              <a:t>D.S. N°083-2004-PCM</a:t>
            </a:r>
          </a:p>
          <a:p>
            <a:pPr algn="ctr"/>
            <a:r>
              <a:rPr lang="es-MX" altLang="es-MX" sz="1300" dirty="0"/>
              <a:t>TUO de la Ley N° 26850, Ley de Contrataciones y Adquisiciones del Estado</a:t>
            </a:r>
          </a:p>
          <a:p>
            <a:pPr algn="ctr"/>
            <a:endParaRPr lang="es-MX" altLang="es-MX" sz="1300" dirty="0"/>
          </a:p>
          <a:p>
            <a:pPr algn="ctr"/>
            <a:r>
              <a:rPr lang="es-MX" altLang="es-MX" sz="1300" b="1" dirty="0"/>
              <a:t>D.S. N°084-2004-PCM</a:t>
            </a:r>
          </a:p>
          <a:p>
            <a:pPr algn="ctr"/>
            <a:r>
              <a:rPr lang="es-MX" altLang="es-MX" sz="1300" dirty="0"/>
              <a:t>Reglamento de la Ley de Contrataciones y Adquisiciones del Estado</a:t>
            </a:r>
          </a:p>
          <a:p>
            <a:pPr algn="ctr"/>
            <a:endParaRPr lang="es-MX" altLang="es-MX" dirty="0"/>
          </a:p>
          <a:p>
            <a:pPr algn="ctr"/>
            <a:r>
              <a:rPr lang="es-MX" altLang="es-MX" b="1" dirty="0"/>
              <a:t>2004</a:t>
            </a:r>
          </a:p>
        </p:txBody>
      </p:sp>
      <p:sp>
        <p:nvSpPr>
          <p:cNvPr id="19" name="Rectángulo 18">
            <a:extLst>
              <a:ext uri="{FF2B5EF4-FFF2-40B4-BE49-F238E27FC236}">
                <a16:creationId xmlns:a16="http://schemas.microsoft.com/office/drawing/2014/main" id="{7156DC88-7F36-4C5C-A967-44FD098CF277}"/>
              </a:ext>
            </a:extLst>
          </p:cNvPr>
          <p:cNvSpPr/>
          <p:nvPr/>
        </p:nvSpPr>
        <p:spPr>
          <a:xfrm>
            <a:off x="6721161" y="1339587"/>
            <a:ext cx="1858448" cy="1816740"/>
          </a:xfrm>
          <a:prstGeom prst="rect">
            <a:avLst/>
          </a:prstGeom>
          <a:ln>
            <a:noFill/>
          </a:ln>
        </p:spPr>
        <p:style>
          <a:lnRef idx="2">
            <a:schemeClr val="accent6"/>
          </a:lnRef>
          <a:fillRef idx="1">
            <a:schemeClr val="lt1"/>
          </a:fillRef>
          <a:effectRef idx="0">
            <a:schemeClr val="accent6"/>
          </a:effectRef>
          <a:fontRef idx="minor">
            <a:schemeClr val="dk1"/>
          </a:fontRef>
        </p:style>
        <p:txBody>
          <a:bodyPr numCol="1" rtlCol="0" anchor="ctr"/>
          <a:lstStyle/>
          <a:p>
            <a:pPr algn="ctr"/>
            <a:r>
              <a:rPr lang="es-MX" altLang="es-MX" b="1" dirty="0"/>
              <a:t>D.S. 184-2008-EF</a:t>
            </a:r>
          </a:p>
          <a:p>
            <a:pPr algn="ctr"/>
            <a:r>
              <a:rPr lang="es-MX" altLang="es-MX" sz="1500" dirty="0"/>
              <a:t>Reglamento de la Ley de Contrataciones del Estado</a:t>
            </a:r>
          </a:p>
          <a:p>
            <a:pPr algn="ctr"/>
            <a:endParaRPr lang="es-MX" altLang="es-MX" dirty="0"/>
          </a:p>
          <a:p>
            <a:pPr algn="ctr"/>
            <a:r>
              <a:rPr lang="es-MX" altLang="es-MX" b="1" dirty="0"/>
              <a:t>2009</a:t>
            </a:r>
          </a:p>
        </p:txBody>
      </p:sp>
      <p:sp>
        <p:nvSpPr>
          <p:cNvPr id="20" name="Rectángulo 19">
            <a:extLst>
              <a:ext uri="{FF2B5EF4-FFF2-40B4-BE49-F238E27FC236}">
                <a16:creationId xmlns:a16="http://schemas.microsoft.com/office/drawing/2014/main" id="{DE1D7478-BCDF-4902-A89E-15A3BCD08EBD}"/>
              </a:ext>
            </a:extLst>
          </p:cNvPr>
          <p:cNvSpPr/>
          <p:nvPr/>
        </p:nvSpPr>
        <p:spPr>
          <a:xfrm>
            <a:off x="949" y="4341871"/>
            <a:ext cx="1816448" cy="2432301"/>
          </a:xfrm>
          <a:prstGeom prst="rect">
            <a:avLst/>
          </a:prstGeom>
          <a:ln>
            <a:noFill/>
          </a:ln>
        </p:spPr>
        <p:style>
          <a:lnRef idx="2">
            <a:schemeClr val="accent6"/>
          </a:lnRef>
          <a:fillRef idx="1">
            <a:schemeClr val="lt1"/>
          </a:fillRef>
          <a:effectRef idx="0">
            <a:schemeClr val="accent6"/>
          </a:effectRef>
          <a:fontRef idx="minor">
            <a:schemeClr val="dk1"/>
          </a:fontRef>
        </p:style>
        <p:txBody>
          <a:bodyPr numCol="1" rtlCol="0" anchor="ctr"/>
          <a:lstStyle/>
          <a:p>
            <a:pPr algn="ctr"/>
            <a:r>
              <a:rPr lang="es-MX" altLang="es-MX" b="1" dirty="0"/>
              <a:t>1980</a:t>
            </a:r>
          </a:p>
          <a:p>
            <a:pPr algn="ctr"/>
            <a:endParaRPr lang="es-MX" altLang="es-MX" sz="500" b="1" dirty="0"/>
          </a:p>
          <a:p>
            <a:pPr algn="ctr"/>
            <a:r>
              <a:rPr lang="es-MX" altLang="es-MX" b="1" dirty="0"/>
              <a:t>D.S. N°34-80-VC</a:t>
            </a:r>
          </a:p>
          <a:p>
            <a:pPr algn="ctr"/>
            <a:r>
              <a:rPr lang="es-MX" altLang="es-MX" sz="1500" dirty="0"/>
              <a:t>Reglamento Único de Licitaciones y Contratos de Obras Públicas (RULCOP) </a:t>
            </a:r>
          </a:p>
          <a:p>
            <a:pPr algn="ctr"/>
            <a:endParaRPr lang="es-MX" altLang="es-MX" dirty="0"/>
          </a:p>
        </p:txBody>
      </p:sp>
      <p:sp>
        <p:nvSpPr>
          <p:cNvPr id="21" name="Rectángulo 20">
            <a:extLst>
              <a:ext uri="{FF2B5EF4-FFF2-40B4-BE49-F238E27FC236}">
                <a16:creationId xmlns:a16="http://schemas.microsoft.com/office/drawing/2014/main" id="{D045F8F6-F7B8-4FE0-B5D4-6B0EB64CFC9E}"/>
              </a:ext>
            </a:extLst>
          </p:cNvPr>
          <p:cNvSpPr/>
          <p:nvPr/>
        </p:nvSpPr>
        <p:spPr>
          <a:xfrm>
            <a:off x="1804584" y="4280380"/>
            <a:ext cx="2045863" cy="2432301"/>
          </a:xfrm>
          <a:prstGeom prst="rect">
            <a:avLst/>
          </a:prstGeom>
          <a:ln>
            <a:noFill/>
          </a:ln>
        </p:spPr>
        <p:style>
          <a:lnRef idx="2">
            <a:schemeClr val="accent6"/>
          </a:lnRef>
          <a:fillRef idx="1">
            <a:schemeClr val="lt1"/>
          </a:fillRef>
          <a:effectRef idx="0">
            <a:schemeClr val="accent6"/>
          </a:effectRef>
          <a:fontRef idx="minor">
            <a:schemeClr val="dk1"/>
          </a:fontRef>
        </p:style>
        <p:txBody>
          <a:bodyPr numCol="1" rtlCol="0" anchor="ctr"/>
          <a:lstStyle/>
          <a:p>
            <a:pPr algn="ctr"/>
            <a:r>
              <a:rPr lang="es-MX" altLang="es-MX" b="1" dirty="0"/>
              <a:t>1985</a:t>
            </a:r>
          </a:p>
          <a:p>
            <a:pPr algn="ctr"/>
            <a:endParaRPr lang="es-MX" altLang="es-MX" sz="500" b="1" dirty="0"/>
          </a:p>
          <a:p>
            <a:pPr algn="ctr"/>
            <a:r>
              <a:rPr lang="es-MX" altLang="es-MX" b="1" dirty="0"/>
              <a:t>D.S. N°65-85-VC</a:t>
            </a:r>
          </a:p>
          <a:p>
            <a:pPr algn="ctr"/>
            <a:r>
              <a:rPr lang="es-MX" altLang="es-MX" sz="1500" dirty="0"/>
              <a:t>Reglamento Único de Adquisiciones para el suministro de bienes y prestación de servicios no personales (RUA)</a:t>
            </a:r>
          </a:p>
          <a:p>
            <a:pPr algn="ctr"/>
            <a:endParaRPr lang="es-MX" altLang="es-MX" dirty="0"/>
          </a:p>
        </p:txBody>
      </p:sp>
      <p:sp>
        <p:nvSpPr>
          <p:cNvPr id="22" name="Rectángulo 21">
            <a:extLst>
              <a:ext uri="{FF2B5EF4-FFF2-40B4-BE49-F238E27FC236}">
                <a16:creationId xmlns:a16="http://schemas.microsoft.com/office/drawing/2014/main" id="{76B9C83B-2885-4ACA-9DD9-20A8A5104434}"/>
              </a:ext>
            </a:extLst>
          </p:cNvPr>
          <p:cNvSpPr/>
          <p:nvPr/>
        </p:nvSpPr>
        <p:spPr>
          <a:xfrm>
            <a:off x="3736822" y="3923463"/>
            <a:ext cx="1513294" cy="1902939"/>
          </a:xfrm>
          <a:prstGeom prst="rect">
            <a:avLst/>
          </a:prstGeom>
          <a:ln>
            <a:noFill/>
          </a:ln>
        </p:spPr>
        <p:style>
          <a:lnRef idx="2">
            <a:schemeClr val="accent6"/>
          </a:lnRef>
          <a:fillRef idx="1">
            <a:schemeClr val="lt1"/>
          </a:fillRef>
          <a:effectRef idx="0">
            <a:schemeClr val="accent6"/>
          </a:effectRef>
          <a:fontRef idx="minor">
            <a:schemeClr val="dk1"/>
          </a:fontRef>
        </p:style>
        <p:txBody>
          <a:bodyPr numCol="1" rtlCol="0" anchor="ctr"/>
          <a:lstStyle/>
          <a:p>
            <a:pPr algn="ctr"/>
            <a:r>
              <a:rPr lang="es-MX" altLang="es-MX" b="1" dirty="0">
                <a:solidFill>
                  <a:srgbClr val="FF0000"/>
                </a:solidFill>
              </a:rPr>
              <a:t>1996</a:t>
            </a:r>
          </a:p>
          <a:p>
            <a:pPr algn="ctr"/>
            <a:endParaRPr lang="es-MX" altLang="es-MX" sz="500" b="1" dirty="0">
              <a:solidFill>
                <a:srgbClr val="FF0000"/>
              </a:solidFill>
            </a:endParaRPr>
          </a:p>
          <a:p>
            <a:pPr algn="ctr"/>
            <a:r>
              <a:rPr lang="es-MX" altLang="es-MX" b="1" dirty="0">
                <a:solidFill>
                  <a:srgbClr val="FF0000"/>
                </a:solidFill>
              </a:rPr>
              <a:t>Ley N° 26572</a:t>
            </a:r>
          </a:p>
          <a:p>
            <a:pPr algn="ctr"/>
            <a:r>
              <a:rPr lang="es-MX" altLang="es-MX" sz="1500" dirty="0">
                <a:solidFill>
                  <a:srgbClr val="FF0000"/>
                </a:solidFill>
              </a:rPr>
              <a:t>Ley General de Arbitraje</a:t>
            </a:r>
          </a:p>
          <a:p>
            <a:pPr algn="ctr"/>
            <a:endParaRPr lang="es-MX" altLang="es-MX" dirty="0"/>
          </a:p>
        </p:txBody>
      </p:sp>
      <p:sp>
        <p:nvSpPr>
          <p:cNvPr id="23" name="Rectángulo 22">
            <a:extLst>
              <a:ext uri="{FF2B5EF4-FFF2-40B4-BE49-F238E27FC236}">
                <a16:creationId xmlns:a16="http://schemas.microsoft.com/office/drawing/2014/main" id="{059DC5A4-C451-4911-BF1F-DC84B3E1669E}"/>
              </a:ext>
            </a:extLst>
          </p:cNvPr>
          <p:cNvSpPr/>
          <p:nvPr/>
        </p:nvSpPr>
        <p:spPr>
          <a:xfrm>
            <a:off x="5127664" y="4236238"/>
            <a:ext cx="1868523" cy="2432301"/>
          </a:xfrm>
          <a:prstGeom prst="rect">
            <a:avLst/>
          </a:prstGeom>
          <a:ln>
            <a:noFill/>
          </a:ln>
        </p:spPr>
        <p:style>
          <a:lnRef idx="2">
            <a:schemeClr val="accent6"/>
          </a:lnRef>
          <a:fillRef idx="1">
            <a:schemeClr val="lt1"/>
          </a:fillRef>
          <a:effectRef idx="0">
            <a:schemeClr val="accent6"/>
          </a:effectRef>
          <a:fontRef idx="minor">
            <a:schemeClr val="dk1"/>
          </a:fontRef>
        </p:style>
        <p:txBody>
          <a:bodyPr numCol="1" rtlCol="0" anchor="ctr"/>
          <a:lstStyle/>
          <a:p>
            <a:pPr algn="ctr"/>
            <a:r>
              <a:rPr lang="es-MX" altLang="es-MX" b="1" dirty="0"/>
              <a:t>2001</a:t>
            </a:r>
          </a:p>
          <a:p>
            <a:pPr algn="ctr"/>
            <a:endParaRPr lang="es-MX" altLang="es-MX" sz="500" b="1" dirty="0"/>
          </a:p>
          <a:p>
            <a:pPr algn="ctr"/>
            <a:r>
              <a:rPr lang="es-MX" altLang="es-MX" sz="1300" b="1" dirty="0"/>
              <a:t>D.S. N°12-2001-PCM</a:t>
            </a:r>
          </a:p>
          <a:p>
            <a:pPr algn="ctr"/>
            <a:r>
              <a:rPr lang="es-MX" altLang="es-MX" sz="1300" dirty="0"/>
              <a:t>TUO de la Ley de Contrataciones y Adquisiciones del Estado</a:t>
            </a:r>
          </a:p>
          <a:p>
            <a:pPr algn="ctr"/>
            <a:endParaRPr lang="es-MX" altLang="es-MX" sz="1300" dirty="0"/>
          </a:p>
          <a:p>
            <a:pPr algn="ctr"/>
            <a:r>
              <a:rPr lang="es-MX" altLang="es-MX" sz="1300" b="1" dirty="0"/>
              <a:t>D.S. N°13-2001-PCM</a:t>
            </a:r>
          </a:p>
          <a:p>
            <a:pPr algn="ctr"/>
            <a:r>
              <a:rPr lang="es-MX" altLang="es-MX" sz="1300" dirty="0"/>
              <a:t>Reglamento de la Ley de Contrataciones y Adquisiciones del Estado</a:t>
            </a:r>
          </a:p>
          <a:p>
            <a:pPr algn="ctr"/>
            <a:endParaRPr lang="es-MX" altLang="es-MX" sz="1500" dirty="0"/>
          </a:p>
        </p:txBody>
      </p:sp>
      <p:sp>
        <p:nvSpPr>
          <p:cNvPr id="24" name="Rectángulo 23">
            <a:extLst>
              <a:ext uri="{FF2B5EF4-FFF2-40B4-BE49-F238E27FC236}">
                <a16:creationId xmlns:a16="http://schemas.microsoft.com/office/drawing/2014/main" id="{1FABAE45-6982-442D-8FBD-F6B765E7BA39}"/>
              </a:ext>
            </a:extLst>
          </p:cNvPr>
          <p:cNvSpPr/>
          <p:nvPr/>
        </p:nvSpPr>
        <p:spPr>
          <a:xfrm>
            <a:off x="6941886" y="4144349"/>
            <a:ext cx="2093976" cy="2432301"/>
          </a:xfrm>
          <a:prstGeom prst="rect">
            <a:avLst/>
          </a:prstGeom>
          <a:ln>
            <a:noFill/>
          </a:ln>
        </p:spPr>
        <p:style>
          <a:lnRef idx="2">
            <a:schemeClr val="accent6"/>
          </a:lnRef>
          <a:fillRef idx="1">
            <a:schemeClr val="lt1"/>
          </a:fillRef>
          <a:effectRef idx="0">
            <a:schemeClr val="accent6"/>
          </a:effectRef>
          <a:fontRef idx="minor">
            <a:schemeClr val="dk1"/>
          </a:fontRef>
        </p:style>
        <p:txBody>
          <a:bodyPr numCol="1" rtlCol="0" anchor="ctr"/>
          <a:lstStyle/>
          <a:p>
            <a:pPr algn="ctr"/>
            <a:r>
              <a:rPr lang="es-MX" altLang="es-MX" b="1" dirty="0"/>
              <a:t>2008</a:t>
            </a:r>
          </a:p>
          <a:p>
            <a:pPr algn="ctr"/>
            <a:endParaRPr lang="es-MX" altLang="es-MX" sz="500" b="1" dirty="0"/>
          </a:p>
          <a:p>
            <a:pPr algn="ctr"/>
            <a:r>
              <a:rPr lang="es-MX" altLang="es-MX" b="1" dirty="0"/>
              <a:t>D.L. N°1017</a:t>
            </a:r>
          </a:p>
          <a:p>
            <a:pPr algn="ctr"/>
            <a:r>
              <a:rPr lang="es-MX" altLang="es-MX" sz="1500" dirty="0"/>
              <a:t>Ley de Contrataciones del Estado</a:t>
            </a:r>
          </a:p>
          <a:p>
            <a:pPr algn="ctr"/>
            <a:endParaRPr lang="es-MX" altLang="es-MX" sz="1500" dirty="0"/>
          </a:p>
          <a:p>
            <a:pPr algn="ctr"/>
            <a:endParaRPr lang="es-MX" altLang="es-MX" sz="1500" dirty="0"/>
          </a:p>
          <a:p>
            <a:pPr algn="ctr"/>
            <a:r>
              <a:rPr lang="es-MX" altLang="es-MX" sz="1600" b="1" dirty="0">
                <a:solidFill>
                  <a:srgbClr val="FF0000"/>
                </a:solidFill>
              </a:rPr>
              <a:t>D.L. N°1071</a:t>
            </a:r>
          </a:p>
          <a:p>
            <a:pPr algn="ctr"/>
            <a:r>
              <a:rPr lang="es-MX" altLang="es-MX" sz="1500" dirty="0">
                <a:solidFill>
                  <a:srgbClr val="FF0000"/>
                </a:solidFill>
              </a:rPr>
              <a:t>que norma el Arbitraje</a:t>
            </a:r>
          </a:p>
        </p:txBody>
      </p:sp>
      <p:sp>
        <p:nvSpPr>
          <p:cNvPr id="27" name="Rectángulo 26">
            <a:extLst>
              <a:ext uri="{FF2B5EF4-FFF2-40B4-BE49-F238E27FC236}">
                <a16:creationId xmlns:a16="http://schemas.microsoft.com/office/drawing/2014/main" id="{515CE67A-1BD4-412C-A211-43607FB3DAC9}"/>
              </a:ext>
            </a:extLst>
          </p:cNvPr>
          <p:cNvSpPr/>
          <p:nvPr/>
        </p:nvSpPr>
        <p:spPr>
          <a:xfrm>
            <a:off x="8433192" y="1165533"/>
            <a:ext cx="1477261" cy="1387367"/>
          </a:xfrm>
          <a:prstGeom prst="rect">
            <a:avLst/>
          </a:prstGeom>
          <a:ln>
            <a:noFill/>
          </a:ln>
        </p:spPr>
        <p:style>
          <a:lnRef idx="2">
            <a:schemeClr val="accent6"/>
          </a:lnRef>
          <a:fillRef idx="1">
            <a:schemeClr val="lt1"/>
          </a:fillRef>
          <a:effectRef idx="0">
            <a:schemeClr val="accent6"/>
          </a:effectRef>
          <a:fontRef idx="minor">
            <a:schemeClr val="dk1"/>
          </a:fontRef>
        </p:style>
        <p:txBody>
          <a:bodyPr numCol="1" rtlCol="0" anchor="ctr"/>
          <a:lstStyle/>
          <a:p>
            <a:pPr algn="ctr"/>
            <a:endParaRPr lang="es-MX" altLang="es-MX" sz="500" b="1" dirty="0"/>
          </a:p>
          <a:p>
            <a:pPr algn="ctr"/>
            <a:r>
              <a:rPr lang="es-MX" altLang="es-MX" b="1" dirty="0">
                <a:solidFill>
                  <a:schemeClr val="accent1"/>
                </a:solidFill>
              </a:rPr>
              <a:t>Ley N° 30225</a:t>
            </a:r>
          </a:p>
          <a:p>
            <a:pPr algn="ctr"/>
            <a:r>
              <a:rPr lang="es-MX" altLang="es-MX" sz="1500" dirty="0">
                <a:solidFill>
                  <a:schemeClr val="accent1"/>
                </a:solidFill>
              </a:rPr>
              <a:t>Ley de Contrataciones del Estado</a:t>
            </a:r>
          </a:p>
          <a:p>
            <a:pPr algn="ctr"/>
            <a:r>
              <a:rPr lang="es-MX" altLang="es-MX" sz="2000" b="1" dirty="0">
                <a:solidFill>
                  <a:schemeClr val="accent1"/>
                </a:solidFill>
              </a:rPr>
              <a:t>JRD</a:t>
            </a:r>
          </a:p>
          <a:p>
            <a:pPr algn="ctr"/>
            <a:endParaRPr lang="es-MX" altLang="es-MX" sz="1200" dirty="0"/>
          </a:p>
          <a:p>
            <a:pPr algn="ctr"/>
            <a:r>
              <a:rPr lang="es-MX" altLang="es-MX" sz="1600" b="1" dirty="0"/>
              <a:t>2014</a:t>
            </a:r>
            <a:endParaRPr lang="es-MX" altLang="es-MX" sz="1500" b="1" dirty="0"/>
          </a:p>
          <a:p>
            <a:pPr algn="ctr"/>
            <a:endParaRPr lang="es-MX" altLang="es-MX" dirty="0"/>
          </a:p>
        </p:txBody>
      </p:sp>
      <p:sp>
        <p:nvSpPr>
          <p:cNvPr id="28" name="Rectángulo 27">
            <a:extLst>
              <a:ext uri="{FF2B5EF4-FFF2-40B4-BE49-F238E27FC236}">
                <a16:creationId xmlns:a16="http://schemas.microsoft.com/office/drawing/2014/main" id="{03F4CD6C-B1A1-4DC5-A3BE-A5B988DBEB03}"/>
              </a:ext>
            </a:extLst>
          </p:cNvPr>
          <p:cNvSpPr/>
          <p:nvPr/>
        </p:nvSpPr>
        <p:spPr>
          <a:xfrm>
            <a:off x="8872533" y="3983321"/>
            <a:ext cx="2025385" cy="1512742"/>
          </a:xfrm>
          <a:prstGeom prst="rect">
            <a:avLst/>
          </a:prstGeom>
          <a:ln>
            <a:noFill/>
          </a:ln>
        </p:spPr>
        <p:style>
          <a:lnRef idx="2">
            <a:schemeClr val="accent6"/>
          </a:lnRef>
          <a:fillRef idx="1">
            <a:schemeClr val="lt1"/>
          </a:fillRef>
          <a:effectRef idx="0">
            <a:schemeClr val="accent6"/>
          </a:effectRef>
          <a:fontRef idx="minor">
            <a:schemeClr val="dk1"/>
          </a:fontRef>
        </p:style>
        <p:txBody>
          <a:bodyPr numCol="1" rtlCol="0" anchor="ctr"/>
          <a:lstStyle/>
          <a:p>
            <a:pPr algn="ctr"/>
            <a:r>
              <a:rPr lang="es-MX" altLang="es-MX" b="1" dirty="0"/>
              <a:t>2019</a:t>
            </a:r>
          </a:p>
          <a:p>
            <a:pPr algn="ctr"/>
            <a:endParaRPr lang="es-MX" altLang="es-MX" sz="500" b="1" dirty="0"/>
          </a:p>
          <a:p>
            <a:pPr algn="ctr"/>
            <a:r>
              <a:rPr lang="es-MX" altLang="es-MX" b="1" dirty="0"/>
              <a:t>D.S. N°344-2018-EF</a:t>
            </a:r>
          </a:p>
          <a:p>
            <a:pPr algn="ctr"/>
            <a:r>
              <a:rPr lang="es-MX" altLang="es-MX" sz="1500" dirty="0"/>
              <a:t>Reglamento de la Ley N° 30225</a:t>
            </a:r>
            <a:endParaRPr lang="es-MX" altLang="es-MX" sz="1500" dirty="0">
              <a:solidFill>
                <a:srgbClr val="FF0000"/>
              </a:solidFill>
            </a:endParaRPr>
          </a:p>
        </p:txBody>
      </p:sp>
      <p:sp>
        <p:nvSpPr>
          <p:cNvPr id="29" name="Rectángulo 28">
            <a:extLst>
              <a:ext uri="{FF2B5EF4-FFF2-40B4-BE49-F238E27FC236}">
                <a16:creationId xmlns:a16="http://schemas.microsoft.com/office/drawing/2014/main" id="{4598E4D8-AD41-4EDB-9D16-B16D7BDCE612}"/>
              </a:ext>
            </a:extLst>
          </p:cNvPr>
          <p:cNvSpPr/>
          <p:nvPr/>
        </p:nvSpPr>
        <p:spPr>
          <a:xfrm>
            <a:off x="10357324" y="1067341"/>
            <a:ext cx="1832543" cy="1808743"/>
          </a:xfrm>
          <a:prstGeom prst="rect">
            <a:avLst/>
          </a:prstGeom>
          <a:ln>
            <a:noFill/>
          </a:ln>
        </p:spPr>
        <p:style>
          <a:lnRef idx="2">
            <a:schemeClr val="accent6"/>
          </a:lnRef>
          <a:fillRef idx="1">
            <a:schemeClr val="lt1"/>
          </a:fillRef>
          <a:effectRef idx="0">
            <a:schemeClr val="accent6"/>
          </a:effectRef>
          <a:fontRef idx="minor">
            <a:schemeClr val="dk1"/>
          </a:fontRef>
        </p:style>
        <p:txBody>
          <a:bodyPr numCol="1" rtlCol="0" anchor="ctr"/>
          <a:lstStyle/>
          <a:p>
            <a:pPr algn="ctr"/>
            <a:endParaRPr lang="es-MX" altLang="es-MX" sz="500" b="1" dirty="0"/>
          </a:p>
          <a:p>
            <a:pPr algn="ctr"/>
            <a:r>
              <a:rPr lang="es-MX" altLang="es-MX" b="1" dirty="0">
                <a:solidFill>
                  <a:schemeClr val="accent2">
                    <a:lumMod val="75000"/>
                  </a:schemeClr>
                </a:solidFill>
              </a:rPr>
              <a:t>D.S. 82-2019-EF</a:t>
            </a:r>
          </a:p>
          <a:p>
            <a:pPr algn="ctr"/>
            <a:r>
              <a:rPr lang="es-MX" altLang="es-MX" sz="1500" dirty="0">
                <a:solidFill>
                  <a:schemeClr val="accent2">
                    <a:lumMod val="75000"/>
                  </a:schemeClr>
                </a:solidFill>
              </a:rPr>
              <a:t>TUO de la Ley N° 30225, Ley de Contrataciones del Estado</a:t>
            </a:r>
          </a:p>
          <a:p>
            <a:pPr algn="ctr"/>
            <a:endParaRPr lang="es-MX" altLang="es-MX" sz="1600" dirty="0">
              <a:solidFill>
                <a:schemeClr val="accent2">
                  <a:lumMod val="75000"/>
                </a:schemeClr>
              </a:solidFill>
            </a:endParaRPr>
          </a:p>
          <a:p>
            <a:pPr algn="ctr"/>
            <a:r>
              <a:rPr lang="es-MX" altLang="es-MX" sz="1600" b="1" dirty="0">
                <a:solidFill>
                  <a:schemeClr val="accent2">
                    <a:lumMod val="75000"/>
                  </a:schemeClr>
                </a:solidFill>
              </a:rPr>
              <a:t>2019</a:t>
            </a:r>
            <a:endParaRPr lang="es-MX" altLang="es-MX" sz="1500" b="1" dirty="0">
              <a:solidFill>
                <a:schemeClr val="accent2">
                  <a:lumMod val="75000"/>
                </a:schemeClr>
              </a:solidFill>
            </a:endParaRPr>
          </a:p>
          <a:p>
            <a:pPr algn="ctr"/>
            <a:endParaRPr lang="es-MX" altLang="es-MX" dirty="0"/>
          </a:p>
        </p:txBody>
      </p:sp>
      <p:sp>
        <p:nvSpPr>
          <p:cNvPr id="30" name="Rectángulo 29">
            <a:extLst>
              <a:ext uri="{FF2B5EF4-FFF2-40B4-BE49-F238E27FC236}">
                <a16:creationId xmlns:a16="http://schemas.microsoft.com/office/drawing/2014/main" id="{6552374F-F638-4CA0-97DD-3D6CF81A8B9C}"/>
              </a:ext>
            </a:extLst>
          </p:cNvPr>
          <p:cNvSpPr/>
          <p:nvPr/>
        </p:nvSpPr>
        <p:spPr>
          <a:xfrm>
            <a:off x="10238386" y="5248955"/>
            <a:ext cx="1816449" cy="1512742"/>
          </a:xfrm>
          <a:prstGeom prst="rect">
            <a:avLst/>
          </a:prstGeom>
          <a:ln>
            <a:noFill/>
          </a:ln>
        </p:spPr>
        <p:style>
          <a:lnRef idx="2">
            <a:schemeClr val="accent6"/>
          </a:lnRef>
          <a:fillRef idx="1">
            <a:schemeClr val="lt1"/>
          </a:fillRef>
          <a:effectRef idx="0">
            <a:schemeClr val="accent6"/>
          </a:effectRef>
          <a:fontRef idx="minor">
            <a:schemeClr val="dk1"/>
          </a:fontRef>
        </p:style>
        <p:txBody>
          <a:bodyPr numCol="1" rtlCol="0" anchor="ctr"/>
          <a:lstStyle/>
          <a:p>
            <a:pPr algn="ctr"/>
            <a:r>
              <a:rPr lang="es-MX" altLang="es-MX" b="1" dirty="0">
                <a:solidFill>
                  <a:schemeClr val="accent2">
                    <a:lumMod val="75000"/>
                  </a:schemeClr>
                </a:solidFill>
              </a:rPr>
              <a:t>2021</a:t>
            </a:r>
          </a:p>
          <a:p>
            <a:pPr algn="ctr"/>
            <a:endParaRPr lang="es-MX" altLang="es-MX" sz="500" b="1" dirty="0">
              <a:solidFill>
                <a:schemeClr val="accent2">
                  <a:lumMod val="75000"/>
                </a:schemeClr>
              </a:solidFill>
            </a:endParaRPr>
          </a:p>
          <a:p>
            <a:pPr algn="ctr"/>
            <a:r>
              <a:rPr lang="es-MX" altLang="es-MX" b="1" dirty="0">
                <a:solidFill>
                  <a:schemeClr val="accent2">
                    <a:lumMod val="75000"/>
                  </a:schemeClr>
                </a:solidFill>
              </a:rPr>
              <a:t>D.S. N°162-2021-EF</a:t>
            </a:r>
          </a:p>
          <a:p>
            <a:pPr algn="ctr"/>
            <a:r>
              <a:rPr lang="es-MX" altLang="es-MX" sz="1500" dirty="0">
                <a:solidFill>
                  <a:schemeClr val="accent2">
                    <a:lumMod val="75000"/>
                  </a:schemeClr>
                </a:solidFill>
              </a:rPr>
              <a:t>que modifica el Reglamento de la Ley N° 30225</a:t>
            </a:r>
          </a:p>
        </p:txBody>
      </p:sp>
      <p:cxnSp>
        <p:nvCxnSpPr>
          <p:cNvPr id="32" name="Conector recto de flecha 31">
            <a:extLst>
              <a:ext uri="{FF2B5EF4-FFF2-40B4-BE49-F238E27FC236}">
                <a16:creationId xmlns:a16="http://schemas.microsoft.com/office/drawing/2014/main" id="{16599253-6E62-420D-8C85-097B04A0D334}"/>
              </a:ext>
            </a:extLst>
          </p:cNvPr>
          <p:cNvCxnSpPr/>
          <p:nvPr/>
        </p:nvCxnSpPr>
        <p:spPr>
          <a:xfrm>
            <a:off x="461492" y="3847435"/>
            <a:ext cx="447681" cy="8544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Conector recto de flecha 33">
            <a:extLst>
              <a:ext uri="{FF2B5EF4-FFF2-40B4-BE49-F238E27FC236}">
                <a16:creationId xmlns:a16="http://schemas.microsoft.com/office/drawing/2014/main" id="{84120192-3F3A-45DF-AAC3-13EEA3A88E54}"/>
              </a:ext>
            </a:extLst>
          </p:cNvPr>
          <p:cNvCxnSpPr>
            <a:cxnSpLocks/>
            <a:endCxn id="8" idx="2"/>
          </p:cNvCxnSpPr>
          <p:nvPr/>
        </p:nvCxnSpPr>
        <p:spPr>
          <a:xfrm flipV="1">
            <a:off x="969227" y="3464108"/>
            <a:ext cx="12961" cy="3833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Conector recto de flecha 36">
            <a:extLst>
              <a:ext uri="{FF2B5EF4-FFF2-40B4-BE49-F238E27FC236}">
                <a16:creationId xmlns:a16="http://schemas.microsoft.com/office/drawing/2014/main" id="{284BF738-A486-485B-B9E4-023F637146DA}"/>
              </a:ext>
            </a:extLst>
          </p:cNvPr>
          <p:cNvCxnSpPr/>
          <p:nvPr/>
        </p:nvCxnSpPr>
        <p:spPr>
          <a:xfrm>
            <a:off x="1851780" y="3847435"/>
            <a:ext cx="782167" cy="6535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Conector recto de flecha 37">
            <a:extLst>
              <a:ext uri="{FF2B5EF4-FFF2-40B4-BE49-F238E27FC236}">
                <a16:creationId xmlns:a16="http://schemas.microsoft.com/office/drawing/2014/main" id="{99BF867F-2BFD-4478-8802-3ADCF77D26AB}"/>
              </a:ext>
            </a:extLst>
          </p:cNvPr>
          <p:cNvCxnSpPr>
            <a:cxnSpLocks/>
          </p:cNvCxnSpPr>
          <p:nvPr/>
        </p:nvCxnSpPr>
        <p:spPr>
          <a:xfrm flipV="1">
            <a:off x="2561078" y="3458633"/>
            <a:ext cx="12961" cy="383327"/>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0" name="Conector recto de flecha 39">
            <a:extLst>
              <a:ext uri="{FF2B5EF4-FFF2-40B4-BE49-F238E27FC236}">
                <a16:creationId xmlns:a16="http://schemas.microsoft.com/office/drawing/2014/main" id="{8430CD76-B7A5-422E-9CD2-ED9C974DFA75}"/>
              </a:ext>
            </a:extLst>
          </p:cNvPr>
          <p:cNvCxnSpPr/>
          <p:nvPr/>
        </p:nvCxnSpPr>
        <p:spPr>
          <a:xfrm>
            <a:off x="3586579" y="3841960"/>
            <a:ext cx="630314" cy="432699"/>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2" name="Conector recto de flecha 41">
            <a:extLst>
              <a:ext uri="{FF2B5EF4-FFF2-40B4-BE49-F238E27FC236}">
                <a16:creationId xmlns:a16="http://schemas.microsoft.com/office/drawing/2014/main" id="{6AF216FF-8FA2-4423-B40A-F37AF578C5B3}"/>
              </a:ext>
            </a:extLst>
          </p:cNvPr>
          <p:cNvCxnSpPr/>
          <p:nvPr/>
        </p:nvCxnSpPr>
        <p:spPr>
          <a:xfrm flipV="1">
            <a:off x="4006397" y="3126314"/>
            <a:ext cx="0" cy="7156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Conector recto de flecha 43">
            <a:extLst>
              <a:ext uri="{FF2B5EF4-FFF2-40B4-BE49-F238E27FC236}">
                <a16:creationId xmlns:a16="http://schemas.microsoft.com/office/drawing/2014/main" id="{7D9B4DFB-0883-488B-B077-D50EDF1A0321}"/>
              </a:ext>
            </a:extLst>
          </p:cNvPr>
          <p:cNvCxnSpPr/>
          <p:nvPr/>
        </p:nvCxnSpPr>
        <p:spPr>
          <a:xfrm>
            <a:off x="5331068" y="3841960"/>
            <a:ext cx="685898" cy="4184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Conector recto de flecha 47">
            <a:extLst>
              <a:ext uri="{FF2B5EF4-FFF2-40B4-BE49-F238E27FC236}">
                <a16:creationId xmlns:a16="http://schemas.microsoft.com/office/drawing/2014/main" id="{649D1B87-201B-4BC3-B712-FA67EB9A3146}"/>
              </a:ext>
            </a:extLst>
          </p:cNvPr>
          <p:cNvCxnSpPr>
            <a:endCxn id="18" idx="2"/>
          </p:cNvCxnSpPr>
          <p:nvPr/>
        </p:nvCxnSpPr>
        <p:spPr>
          <a:xfrm flipV="1">
            <a:off x="5767443" y="3521191"/>
            <a:ext cx="0" cy="3207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Conector recto de flecha 49">
            <a:extLst>
              <a:ext uri="{FF2B5EF4-FFF2-40B4-BE49-F238E27FC236}">
                <a16:creationId xmlns:a16="http://schemas.microsoft.com/office/drawing/2014/main" id="{F377691C-A301-42D1-99C4-F873A5533BD1}"/>
              </a:ext>
            </a:extLst>
          </p:cNvPr>
          <p:cNvCxnSpPr>
            <a:cxnSpLocks/>
          </p:cNvCxnSpPr>
          <p:nvPr/>
        </p:nvCxnSpPr>
        <p:spPr>
          <a:xfrm>
            <a:off x="7294565" y="3841960"/>
            <a:ext cx="626542" cy="4999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Conector recto de flecha 51">
            <a:extLst>
              <a:ext uri="{FF2B5EF4-FFF2-40B4-BE49-F238E27FC236}">
                <a16:creationId xmlns:a16="http://schemas.microsoft.com/office/drawing/2014/main" id="{C48F40A4-A632-4F16-8153-186977D70BE3}"/>
              </a:ext>
            </a:extLst>
          </p:cNvPr>
          <p:cNvCxnSpPr/>
          <p:nvPr/>
        </p:nvCxnSpPr>
        <p:spPr>
          <a:xfrm flipV="1">
            <a:off x="7650385" y="3001821"/>
            <a:ext cx="0" cy="8304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Conector recto de flecha 53">
            <a:extLst>
              <a:ext uri="{FF2B5EF4-FFF2-40B4-BE49-F238E27FC236}">
                <a16:creationId xmlns:a16="http://schemas.microsoft.com/office/drawing/2014/main" id="{61F22498-9793-4231-A38B-DC17A6C2BA6A}"/>
              </a:ext>
            </a:extLst>
          </p:cNvPr>
          <p:cNvCxnSpPr>
            <a:cxnSpLocks/>
            <a:endCxn id="27" idx="2"/>
          </p:cNvCxnSpPr>
          <p:nvPr/>
        </p:nvCxnSpPr>
        <p:spPr>
          <a:xfrm flipV="1">
            <a:off x="8617716" y="2552900"/>
            <a:ext cx="554107" cy="12786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Conector recto de flecha 55">
            <a:extLst>
              <a:ext uri="{FF2B5EF4-FFF2-40B4-BE49-F238E27FC236}">
                <a16:creationId xmlns:a16="http://schemas.microsoft.com/office/drawing/2014/main" id="{C07C07C4-BC76-49FF-8F6B-F2B6A4950E4D}"/>
              </a:ext>
            </a:extLst>
          </p:cNvPr>
          <p:cNvCxnSpPr/>
          <p:nvPr/>
        </p:nvCxnSpPr>
        <p:spPr>
          <a:xfrm>
            <a:off x="9885225" y="3857911"/>
            <a:ext cx="0" cy="3295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Conector recto de flecha 57">
            <a:extLst>
              <a:ext uri="{FF2B5EF4-FFF2-40B4-BE49-F238E27FC236}">
                <a16:creationId xmlns:a16="http://schemas.microsoft.com/office/drawing/2014/main" id="{8194A6A2-E565-49DB-925E-2E4323307130}"/>
              </a:ext>
            </a:extLst>
          </p:cNvPr>
          <p:cNvCxnSpPr>
            <a:cxnSpLocks/>
          </p:cNvCxnSpPr>
          <p:nvPr/>
        </p:nvCxnSpPr>
        <p:spPr>
          <a:xfrm flipV="1">
            <a:off x="11146610" y="2752078"/>
            <a:ext cx="126985" cy="10641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Conector recto de flecha 59">
            <a:extLst>
              <a:ext uri="{FF2B5EF4-FFF2-40B4-BE49-F238E27FC236}">
                <a16:creationId xmlns:a16="http://schemas.microsoft.com/office/drawing/2014/main" id="{2FE0817F-32EF-458F-8741-5A834C7F8088}"/>
              </a:ext>
            </a:extLst>
          </p:cNvPr>
          <p:cNvCxnSpPr>
            <a:cxnSpLocks/>
          </p:cNvCxnSpPr>
          <p:nvPr/>
        </p:nvCxnSpPr>
        <p:spPr>
          <a:xfrm flipH="1">
            <a:off x="11249593" y="3841960"/>
            <a:ext cx="472819" cy="13159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4" name="Rectángulo 63">
            <a:extLst>
              <a:ext uri="{FF2B5EF4-FFF2-40B4-BE49-F238E27FC236}">
                <a16:creationId xmlns:a16="http://schemas.microsoft.com/office/drawing/2014/main" id="{5E7ABF11-6157-4644-AF77-8B6073A6F1E4}"/>
              </a:ext>
            </a:extLst>
          </p:cNvPr>
          <p:cNvSpPr/>
          <p:nvPr/>
        </p:nvSpPr>
        <p:spPr>
          <a:xfrm>
            <a:off x="9556364" y="2016868"/>
            <a:ext cx="1256609" cy="1387367"/>
          </a:xfrm>
          <a:prstGeom prst="rect">
            <a:avLst/>
          </a:prstGeom>
          <a:ln>
            <a:noFill/>
          </a:ln>
        </p:spPr>
        <p:style>
          <a:lnRef idx="2">
            <a:schemeClr val="accent6"/>
          </a:lnRef>
          <a:fillRef idx="1">
            <a:schemeClr val="lt1"/>
          </a:fillRef>
          <a:effectRef idx="0">
            <a:schemeClr val="accent6"/>
          </a:effectRef>
          <a:fontRef idx="minor">
            <a:schemeClr val="dk1"/>
          </a:fontRef>
        </p:style>
        <p:txBody>
          <a:bodyPr numCol="1" rtlCol="0" anchor="ctr"/>
          <a:lstStyle/>
          <a:p>
            <a:pPr algn="ctr"/>
            <a:r>
              <a:rPr lang="es-MX" altLang="es-MX" b="1" dirty="0">
                <a:solidFill>
                  <a:srgbClr val="FF0000"/>
                </a:solidFill>
              </a:rPr>
              <a:t>D.U N° 020-2020</a:t>
            </a:r>
          </a:p>
          <a:p>
            <a:pPr algn="ctr"/>
            <a:r>
              <a:rPr lang="es-MX" altLang="es-MX" sz="1500" dirty="0">
                <a:solidFill>
                  <a:srgbClr val="FF0000"/>
                </a:solidFill>
              </a:rPr>
              <a:t>Modifica el D.L 1071</a:t>
            </a:r>
          </a:p>
          <a:p>
            <a:pPr algn="ctr"/>
            <a:endParaRPr lang="es-MX" altLang="es-MX" sz="1500" dirty="0">
              <a:solidFill>
                <a:srgbClr val="FF0000"/>
              </a:solidFill>
            </a:endParaRPr>
          </a:p>
          <a:p>
            <a:pPr algn="ctr"/>
            <a:r>
              <a:rPr lang="es-MX" altLang="es-MX" b="1" dirty="0">
                <a:solidFill>
                  <a:srgbClr val="FF0000"/>
                </a:solidFill>
              </a:rPr>
              <a:t>2020</a:t>
            </a:r>
          </a:p>
        </p:txBody>
      </p:sp>
      <p:cxnSp>
        <p:nvCxnSpPr>
          <p:cNvPr id="65" name="Conector recto de flecha 64">
            <a:extLst>
              <a:ext uri="{FF2B5EF4-FFF2-40B4-BE49-F238E27FC236}">
                <a16:creationId xmlns:a16="http://schemas.microsoft.com/office/drawing/2014/main" id="{D20D4530-4676-4E7B-9135-EAE969B8E297}"/>
              </a:ext>
            </a:extLst>
          </p:cNvPr>
          <p:cNvCxnSpPr>
            <a:cxnSpLocks/>
          </p:cNvCxnSpPr>
          <p:nvPr/>
        </p:nvCxnSpPr>
        <p:spPr>
          <a:xfrm flipH="1" flipV="1">
            <a:off x="10228023" y="3458633"/>
            <a:ext cx="79119" cy="39927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6" name="Conector recto de flecha 35">
            <a:extLst>
              <a:ext uri="{FF2B5EF4-FFF2-40B4-BE49-F238E27FC236}">
                <a16:creationId xmlns:a16="http://schemas.microsoft.com/office/drawing/2014/main" id="{A893AE5D-68D1-4E8C-B571-499B310A0E5D}"/>
              </a:ext>
            </a:extLst>
          </p:cNvPr>
          <p:cNvCxnSpPr>
            <a:cxnSpLocks/>
          </p:cNvCxnSpPr>
          <p:nvPr/>
        </p:nvCxnSpPr>
        <p:spPr>
          <a:xfrm flipH="1">
            <a:off x="7988874" y="5452388"/>
            <a:ext cx="1" cy="49066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712613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02610" y="2836061"/>
            <a:ext cx="5386779" cy="958697"/>
          </a:xfrm>
          <a:prstGeom prst="rect">
            <a:avLst/>
          </a:prstGeom>
        </p:spPr>
        <p:txBody>
          <a:bodyPr spcFirstLastPara="1" vert="horz" wrap="square" lIns="121900" tIns="121900" rIns="121900" bIns="121900" numCol="1" rtlCol="0" anchor="b" anchorCtr="0">
            <a:noAutofit/>
          </a:bodyPr>
          <a:lstStyle/>
          <a:p>
            <a:r>
              <a:rPr lang="es-PE" altLang="es-PE" sz="4000" b="1" dirty="0"/>
              <a:t>¿QUE ES UNA MEDIDA CAUTELAR?</a:t>
            </a:r>
            <a:endParaRPr sz="4000" b="1" dirty="0">
              <a:latin typeface="Poppins" panose="020B0604020202020204" charset="0"/>
              <a:cs typeface="Poppins" panose="020B0604020202020204" charset="0"/>
            </a:endParaRPr>
          </a:p>
        </p:txBody>
      </p:sp>
      <p:cxnSp>
        <p:nvCxnSpPr>
          <p:cNvPr id="3" name="Conector recto 2"/>
          <p:cNvCxnSpPr/>
          <p:nvPr/>
        </p:nvCxnSpPr>
        <p:spPr>
          <a:xfrm>
            <a:off x="4152988" y="3867296"/>
            <a:ext cx="3720662"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Elipse 3">
            <a:extLst>
              <a:ext uri="{FF2B5EF4-FFF2-40B4-BE49-F238E27FC236}">
                <a16:creationId xmlns:a16="http://schemas.microsoft.com/office/drawing/2014/main" id="{93C8B449-7805-4A1E-A195-886C777FCD37}"/>
              </a:ext>
            </a:extLst>
          </p:cNvPr>
          <p:cNvSpPr/>
          <p:nvPr/>
        </p:nvSpPr>
        <p:spPr>
          <a:xfrm>
            <a:off x="1722269" y="1367979"/>
            <a:ext cx="1074198" cy="949093"/>
          </a:xfrm>
          <a:prstGeom prst="ellipse">
            <a:avLst/>
          </a:prstGeom>
        </p:spPr>
        <p:style>
          <a:lnRef idx="0">
            <a:schemeClr val="accent1"/>
          </a:lnRef>
          <a:fillRef idx="1001">
            <a:schemeClr val="dk2"/>
          </a:fillRef>
          <a:effectRef idx="3">
            <a:schemeClr val="accent1"/>
          </a:effectRef>
          <a:fontRef idx="minor">
            <a:schemeClr val="lt1"/>
          </a:fontRef>
        </p:style>
        <p:txBody>
          <a:bodyPr numCol="1" rtlCol="0" anchor="ctr"/>
          <a:lstStyle/>
          <a:p>
            <a:pPr algn="ctr"/>
            <a:r>
              <a:rPr lang="es-MX" altLang="es-MX" sz="3500" b="1" dirty="0"/>
              <a:t>1</a:t>
            </a:r>
          </a:p>
        </p:txBody>
      </p:sp>
    </p:spTree>
    <p:extLst>
      <p:ext uri="{BB962C8B-B14F-4D97-AF65-F5344CB8AC3E}">
        <p14:creationId xmlns:p14="http://schemas.microsoft.com/office/powerpoint/2010/main" val="31838454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30" name="Marcador de contenido 2">
            <a:extLst>
              <a:ext uri="{FF2B5EF4-FFF2-40B4-BE49-F238E27FC236}">
                <a16:creationId xmlns:a16="http://schemas.microsoft.com/office/drawing/2014/main" id="{567B8F24-015C-4755-B81F-F32BFAA5882B}"/>
              </a:ext>
            </a:extLst>
          </p:cNvPr>
          <p:cNvSpPr>
            <a:spLocks noGrp="1"/>
          </p:cNvSpPr>
          <p:nvPr>
            <p:ph idx="1"/>
          </p:nvPr>
        </p:nvSpPr>
        <p:spPr>
          <a:xfrm>
            <a:off x="820052" y="2671391"/>
            <a:ext cx="10551895" cy="1515217"/>
          </a:xfrm>
        </p:spPr>
        <p:txBody>
          <a:bodyPr numCol="1">
            <a:noAutofit/>
          </a:bodyPr>
          <a:lstStyle/>
          <a:p>
            <a:pPr marL="0" lvl="0" indent="0" algn="ctr">
              <a:buNone/>
            </a:pPr>
            <a:r>
              <a:rPr lang="es-MX" altLang="es-MX" dirty="0"/>
              <a:t>¿Donde se encuentra regulado el arbitro de emergencia?</a:t>
            </a:r>
          </a:p>
          <a:p>
            <a:pPr marL="0" lvl="0" indent="0" algn="ctr">
              <a:buNone/>
            </a:pPr>
            <a:endParaRPr lang="es-MX" altLang="es-MX" dirty="0"/>
          </a:p>
          <a:p>
            <a:pPr marL="0" lvl="0" indent="0" algn="ctr">
              <a:buNone/>
            </a:pPr>
            <a:r>
              <a:rPr lang="es-MX" altLang="es-MX" dirty="0"/>
              <a:t>¿Cuál es la norma que le otorga jurisdicción para otorgar medidas cautelares?</a:t>
            </a:r>
          </a:p>
          <a:p>
            <a:pPr marL="0" lvl="0" indent="0" algn="ctr">
              <a:buNone/>
            </a:pPr>
            <a:endParaRPr lang="es-MX" altLang="es-MX" dirty="0"/>
          </a:p>
          <a:p>
            <a:pPr marL="0" lvl="0" indent="0" algn="just">
              <a:buNone/>
            </a:pPr>
            <a:r>
              <a:rPr lang="es-MX" altLang="es-MX" dirty="0"/>
              <a:t>  </a:t>
            </a:r>
          </a:p>
        </p:txBody>
      </p:sp>
    </p:spTree>
    <p:extLst>
      <p:ext uri="{BB962C8B-B14F-4D97-AF65-F5344CB8AC3E}">
        <p14:creationId xmlns:p14="http://schemas.microsoft.com/office/powerpoint/2010/main" val="13832133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Título 1">
            <a:extLst>
              <a:ext uri="{FF2B5EF4-FFF2-40B4-BE49-F238E27FC236}">
                <a16:creationId xmlns:a16="http://schemas.microsoft.com/office/drawing/2014/main" id="{5EFA15BF-C012-4484-8106-2E1068BA86E7}"/>
              </a:ext>
            </a:extLst>
          </p:cNvPr>
          <p:cNvSpPr>
            <a:spLocks noGrp="1"/>
          </p:cNvSpPr>
          <p:nvPr>
            <p:ph type="title"/>
          </p:nvPr>
        </p:nvSpPr>
        <p:spPr>
          <a:xfrm>
            <a:off x="859809" y="3127019"/>
            <a:ext cx="10472382" cy="603962"/>
          </a:xfrm>
        </p:spPr>
        <p:txBody>
          <a:bodyPr numCol="1">
            <a:noAutofit/>
          </a:bodyPr>
          <a:lstStyle/>
          <a:p>
            <a:pPr algn="ctr">
              <a:spcBef>
                <a:spcPts val="1000"/>
              </a:spcBef>
            </a:pPr>
            <a:r>
              <a:rPr lang="es-PE" altLang="es-PE" sz="4000" b="1" dirty="0">
                <a:solidFill>
                  <a:srgbClr val="1155CC"/>
                </a:solidFill>
                <a:latin typeface="Calibri"/>
                <a:cs typeface="Calibri"/>
              </a:rPr>
              <a:t>VEAMOS ALGUNOS REGLAMENTOS QUE HAN INCORPORADO AL ARBITRO DE EMERGENCIA</a:t>
            </a:r>
          </a:p>
        </p:txBody>
      </p:sp>
    </p:spTree>
    <p:extLst>
      <p:ext uri="{BB962C8B-B14F-4D97-AF65-F5344CB8AC3E}">
        <p14:creationId xmlns:p14="http://schemas.microsoft.com/office/powerpoint/2010/main" val="41518823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30" name="Marcador de contenido 2">
            <a:extLst>
              <a:ext uri="{FF2B5EF4-FFF2-40B4-BE49-F238E27FC236}">
                <a16:creationId xmlns:a16="http://schemas.microsoft.com/office/drawing/2014/main" id="{567B8F24-015C-4755-B81F-F32BFAA5882B}"/>
              </a:ext>
            </a:extLst>
          </p:cNvPr>
          <p:cNvSpPr>
            <a:spLocks noGrp="1"/>
          </p:cNvSpPr>
          <p:nvPr>
            <p:ph idx="1"/>
          </p:nvPr>
        </p:nvSpPr>
        <p:spPr>
          <a:xfrm>
            <a:off x="738571" y="1481478"/>
            <a:ext cx="10551895" cy="509048"/>
          </a:xfrm>
        </p:spPr>
        <p:txBody>
          <a:bodyPr numCol="1">
            <a:noAutofit/>
          </a:bodyPr>
          <a:lstStyle/>
          <a:p>
            <a:pPr marL="0" lvl="0" indent="0" algn="ctr">
              <a:buNone/>
            </a:pPr>
            <a:r>
              <a:rPr lang="es-MX" altLang="es-MX" dirty="0"/>
              <a:t>Articulo 35 del Reglamento de Arbitraje de la CCL, establece que:</a:t>
            </a:r>
          </a:p>
          <a:p>
            <a:pPr marL="0" lvl="0" indent="0" algn="just">
              <a:buNone/>
            </a:pPr>
            <a:r>
              <a:rPr lang="es-MX" altLang="es-MX" dirty="0"/>
              <a:t>  </a:t>
            </a:r>
          </a:p>
        </p:txBody>
      </p:sp>
      <p:sp>
        <p:nvSpPr>
          <p:cNvPr id="7" name="Rectángulo 6">
            <a:extLst>
              <a:ext uri="{FF2B5EF4-FFF2-40B4-BE49-F238E27FC236}">
                <a16:creationId xmlns:a16="http://schemas.microsoft.com/office/drawing/2014/main" id="{F3508A7A-B1B9-4D69-91E3-6D8C6865BEED}"/>
              </a:ext>
            </a:extLst>
          </p:cNvPr>
          <p:cNvSpPr/>
          <p:nvPr/>
        </p:nvSpPr>
        <p:spPr>
          <a:xfrm>
            <a:off x="1634383" y="4734962"/>
            <a:ext cx="8923234" cy="923454"/>
          </a:xfrm>
          <a:prstGeom prst="rect">
            <a:avLst/>
          </a:prstGeom>
          <a:ln w="57150"/>
        </p:spPr>
        <p:style>
          <a:lnRef idx="2">
            <a:schemeClr val="accent2"/>
          </a:lnRef>
          <a:fillRef idx="1">
            <a:schemeClr val="lt1"/>
          </a:fillRef>
          <a:effectRef idx="0">
            <a:schemeClr val="accent2"/>
          </a:effectRef>
          <a:fontRef idx="minor">
            <a:schemeClr val="dk1"/>
          </a:fontRef>
        </p:style>
        <p:txBody>
          <a:bodyPr numCol="1" rtlCol="0" anchor="ctr"/>
          <a:lstStyle/>
          <a:p>
            <a:pPr algn="ctr"/>
            <a:endParaRPr lang="es-MX" altLang="es-MX" dirty="0"/>
          </a:p>
        </p:txBody>
      </p:sp>
      <p:pic>
        <p:nvPicPr>
          <p:cNvPr id="3" name="Imagen 2">
            <a:extLst>
              <a:ext uri="{FF2B5EF4-FFF2-40B4-BE49-F238E27FC236}">
                <a16:creationId xmlns:a16="http://schemas.microsoft.com/office/drawing/2014/main" id="{D0144255-9C5F-47A6-851B-D42F856ECB32}"/>
              </a:ext>
            </a:extLst>
          </p:cNvPr>
          <p:cNvPicPr>
            <a:picLocks noChangeAspect="1"/>
          </p:cNvPicPr>
          <p:nvPr/>
        </p:nvPicPr>
        <p:blipFill>
          <a:blip r:embed="rId3"/>
          <a:stretch>
            <a:fillRect/>
          </a:stretch>
        </p:blipFill>
        <p:spPr>
          <a:xfrm>
            <a:off x="1791283" y="2227153"/>
            <a:ext cx="8446469" cy="3580102"/>
          </a:xfrm>
          <a:prstGeom prst="rect">
            <a:avLst/>
          </a:prstGeom>
        </p:spPr>
      </p:pic>
      <p:cxnSp>
        <p:nvCxnSpPr>
          <p:cNvPr id="9" name="Conector recto 8">
            <a:extLst>
              <a:ext uri="{FF2B5EF4-FFF2-40B4-BE49-F238E27FC236}">
                <a16:creationId xmlns:a16="http://schemas.microsoft.com/office/drawing/2014/main" id="{76311315-6997-47F7-85C9-20E88FD68BF6}"/>
              </a:ext>
            </a:extLst>
          </p:cNvPr>
          <p:cNvCxnSpPr/>
          <p:nvPr/>
        </p:nvCxnSpPr>
        <p:spPr>
          <a:xfrm>
            <a:off x="4725909" y="2607398"/>
            <a:ext cx="4445251" cy="0"/>
          </a:xfrm>
          <a:prstGeom prst="line">
            <a:avLst/>
          </a:prstGeom>
          <a:ln w="28575"/>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7432807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30" name="Marcador de contenido 2">
            <a:extLst>
              <a:ext uri="{FF2B5EF4-FFF2-40B4-BE49-F238E27FC236}">
                <a16:creationId xmlns:a16="http://schemas.microsoft.com/office/drawing/2014/main" id="{567B8F24-015C-4755-B81F-F32BFAA5882B}"/>
              </a:ext>
            </a:extLst>
          </p:cNvPr>
          <p:cNvSpPr>
            <a:spLocks noGrp="1"/>
          </p:cNvSpPr>
          <p:nvPr>
            <p:ph idx="1"/>
          </p:nvPr>
        </p:nvSpPr>
        <p:spPr>
          <a:xfrm>
            <a:off x="738571" y="1481478"/>
            <a:ext cx="10551895" cy="509048"/>
          </a:xfrm>
        </p:spPr>
        <p:txBody>
          <a:bodyPr numCol="1">
            <a:noAutofit/>
          </a:bodyPr>
          <a:lstStyle/>
          <a:p>
            <a:pPr marL="0" lvl="0" indent="0" algn="ctr">
              <a:buNone/>
            </a:pPr>
            <a:r>
              <a:rPr lang="es-MX" altLang="es-MX" dirty="0"/>
              <a:t>Otros reglamentos, o directivas de Centros Arbitrales, establecen que:</a:t>
            </a:r>
          </a:p>
          <a:p>
            <a:pPr marL="0" lvl="0" indent="0" algn="just">
              <a:buNone/>
            </a:pPr>
            <a:r>
              <a:rPr lang="es-MX" altLang="es-MX" dirty="0"/>
              <a:t>  </a:t>
            </a:r>
          </a:p>
        </p:txBody>
      </p:sp>
      <p:sp>
        <p:nvSpPr>
          <p:cNvPr id="7" name="Rectángulo 6">
            <a:extLst>
              <a:ext uri="{FF2B5EF4-FFF2-40B4-BE49-F238E27FC236}">
                <a16:creationId xmlns:a16="http://schemas.microsoft.com/office/drawing/2014/main" id="{F3508A7A-B1B9-4D69-91E3-6D8C6865BEED}"/>
              </a:ext>
            </a:extLst>
          </p:cNvPr>
          <p:cNvSpPr/>
          <p:nvPr/>
        </p:nvSpPr>
        <p:spPr>
          <a:xfrm>
            <a:off x="1323286" y="2505546"/>
            <a:ext cx="8923234" cy="923454"/>
          </a:xfrm>
          <a:prstGeom prst="rect">
            <a:avLst/>
          </a:prstGeom>
          <a:ln w="57150"/>
        </p:spPr>
        <p:style>
          <a:lnRef idx="2">
            <a:schemeClr val="accent2"/>
          </a:lnRef>
          <a:fillRef idx="1">
            <a:schemeClr val="lt1"/>
          </a:fillRef>
          <a:effectRef idx="0">
            <a:schemeClr val="accent2"/>
          </a:effectRef>
          <a:fontRef idx="minor">
            <a:schemeClr val="dk1"/>
          </a:fontRef>
        </p:style>
        <p:txBody>
          <a:bodyPr numCol="1" rtlCol="0" anchor="ctr"/>
          <a:lstStyle/>
          <a:p>
            <a:pPr algn="ctr"/>
            <a:endParaRPr lang="es-MX" altLang="es-MX" dirty="0"/>
          </a:p>
        </p:txBody>
      </p:sp>
      <p:pic>
        <p:nvPicPr>
          <p:cNvPr id="8" name="Imagen 7">
            <a:extLst>
              <a:ext uri="{FF2B5EF4-FFF2-40B4-BE49-F238E27FC236}">
                <a16:creationId xmlns:a16="http://schemas.microsoft.com/office/drawing/2014/main" id="{6371DD40-8111-4C75-868F-6083C676D321}"/>
              </a:ext>
            </a:extLst>
          </p:cNvPr>
          <p:cNvPicPr>
            <a:picLocks noChangeAspect="1"/>
          </p:cNvPicPr>
          <p:nvPr/>
        </p:nvPicPr>
        <p:blipFill>
          <a:blip r:embed="rId3"/>
          <a:stretch>
            <a:fillRect/>
          </a:stretch>
        </p:blipFill>
        <p:spPr>
          <a:xfrm>
            <a:off x="1930390" y="1990526"/>
            <a:ext cx="7720603" cy="4581055"/>
          </a:xfrm>
          <a:prstGeom prst="rect">
            <a:avLst/>
          </a:prstGeom>
        </p:spPr>
      </p:pic>
      <p:cxnSp>
        <p:nvCxnSpPr>
          <p:cNvPr id="9" name="Conector recto 8">
            <a:extLst>
              <a:ext uri="{FF2B5EF4-FFF2-40B4-BE49-F238E27FC236}">
                <a16:creationId xmlns:a16="http://schemas.microsoft.com/office/drawing/2014/main" id="{76311315-6997-47F7-85C9-20E88FD68BF6}"/>
              </a:ext>
            </a:extLst>
          </p:cNvPr>
          <p:cNvCxnSpPr>
            <a:cxnSpLocks/>
          </p:cNvCxnSpPr>
          <p:nvPr/>
        </p:nvCxnSpPr>
        <p:spPr>
          <a:xfrm>
            <a:off x="2109457" y="2730569"/>
            <a:ext cx="6645244"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12" name="Conector recto 11">
            <a:extLst>
              <a:ext uri="{FF2B5EF4-FFF2-40B4-BE49-F238E27FC236}">
                <a16:creationId xmlns:a16="http://schemas.microsoft.com/office/drawing/2014/main" id="{6FA0B5F4-6FCC-45C6-B2F0-264AC35F7250}"/>
              </a:ext>
            </a:extLst>
          </p:cNvPr>
          <p:cNvCxnSpPr>
            <a:cxnSpLocks/>
          </p:cNvCxnSpPr>
          <p:nvPr/>
        </p:nvCxnSpPr>
        <p:spPr>
          <a:xfrm>
            <a:off x="2109457" y="3245108"/>
            <a:ext cx="7188452"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15" name="Conector recto 14">
            <a:extLst>
              <a:ext uri="{FF2B5EF4-FFF2-40B4-BE49-F238E27FC236}">
                <a16:creationId xmlns:a16="http://schemas.microsoft.com/office/drawing/2014/main" id="{A1172AE2-2D87-4371-8239-344C5DA3B910}"/>
              </a:ext>
            </a:extLst>
          </p:cNvPr>
          <p:cNvCxnSpPr>
            <a:cxnSpLocks/>
          </p:cNvCxnSpPr>
          <p:nvPr/>
        </p:nvCxnSpPr>
        <p:spPr>
          <a:xfrm>
            <a:off x="2017414" y="4974320"/>
            <a:ext cx="7407243"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17" name="Conector recto 16">
            <a:extLst>
              <a:ext uri="{FF2B5EF4-FFF2-40B4-BE49-F238E27FC236}">
                <a16:creationId xmlns:a16="http://schemas.microsoft.com/office/drawing/2014/main" id="{EA05B00E-3DC6-4A4B-8D6F-94381ED9EA8D}"/>
              </a:ext>
            </a:extLst>
          </p:cNvPr>
          <p:cNvCxnSpPr>
            <a:cxnSpLocks/>
          </p:cNvCxnSpPr>
          <p:nvPr/>
        </p:nvCxnSpPr>
        <p:spPr>
          <a:xfrm>
            <a:off x="2017414" y="5832890"/>
            <a:ext cx="7407243"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18" name="Conector recto 17">
            <a:extLst>
              <a:ext uri="{FF2B5EF4-FFF2-40B4-BE49-F238E27FC236}">
                <a16:creationId xmlns:a16="http://schemas.microsoft.com/office/drawing/2014/main" id="{DAC5812A-DFF4-4D50-B8CD-7227D71BFB6D}"/>
              </a:ext>
            </a:extLst>
          </p:cNvPr>
          <p:cNvCxnSpPr/>
          <p:nvPr/>
        </p:nvCxnSpPr>
        <p:spPr>
          <a:xfrm>
            <a:off x="2026467" y="4974320"/>
            <a:ext cx="0" cy="85857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20" name="Conector recto 19">
            <a:extLst>
              <a:ext uri="{FF2B5EF4-FFF2-40B4-BE49-F238E27FC236}">
                <a16:creationId xmlns:a16="http://schemas.microsoft.com/office/drawing/2014/main" id="{9AA4BE73-C574-4B9B-A17B-3E49AC2DAE2A}"/>
              </a:ext>
            </a:extLst>
          </p:cNvPr>
          <p:cNvCxnSpPr/>
          <p:nvPr/>
        </p:nvCxnSpPr>
        <p:spPr>
          <a:xfrm>
            <a:off x="9415604" y="4974320"/>
            <a:ext cx="0" cy="858570"/>
          </a:xfrm>
          <a:prstGeom prst="line">
            <a:avLst/>
          </a:prstGeom>
          <a:ln w="28575"/>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375546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30" name="Marcador de contenido 2">
            <a:extLst>
              <a:ext uri="{FF2B5EF4-FFF2-40B4-BE49-F238E27FC236}">
                <a16:creationId xmlns:a16="http://schemas.microsoft.com/office/drawing/2014/main" id="{567B8F24-015C-4755-B81F-F32BFAA5882B}"/>
              </a:ext>
            </a:extLst>
          </p:cNvPr>
          <p:cNvSpPr>
            <a:spLocks noGrp="1"/>
          </p:cNvSpPr>
          <p:nvPr>
            <p:ph idx="1"/>
          </p:nvPr>
        </p:nvSpPr>
        <p:spPr>
          <a:xfrm>
            <a:off x="820052" y="1164162"/>
            <a:ext cx="10551895" cy="509048"/>
          </a:xfrm>
        </p:spPr>
        <p:txBody>
          <a:bodyPr numCol="1">
            <a:noAutofit/>
          </a:bodyPr>
          <a:lstStyle/>
          <a:p>
            <a:pPr marL="0" lvl="0" indent="0" algn="ctr">
              <a:buNone/>
            </a:pPr>
            <a:r>
              <a:rPr lang="es-MX" altLang="es-MX" dirty="0"/>
              <a:t>Cual es la lógica de aplicación para los Centros Arbitrales:</a:t>
            </a:r>
          </a:p>
          <a:p>
            <a:pPr marL="0" lvl="0" indent="0" algn="just">
              <a:buNone/>
            </a:pPr>
            <a:r>
              <a:rPr lang="es-MX" altLang="es-MX" dirty="0"/>
              <a:t>  </a:t>
            </a:r>
          </a:p>
        </p:txBody>
      </p:sp>
      <p:cxnSp>
        <p:nvCxnSpPr>
          <p:cNvPr id="12" name="Conector recto 11">
            <a:extLst>
              <a:ext uri="{FF2B5EF4-FFF2-40B4-BE49-F238E27FC236}">
                <a16:creationId xmlns:a16="http://schemas.microsoft.com/office/drawing/2014/main" id="{6FA0B5F4-6FCC-45C6-B2F0-264AC35F7250}"/>
              </a:ext>
            </a:extLst>
          </p:cNvPr>
          <p:cNvCxnSpPr>
            <a:cxnSpLocks/>
          </p:cNvCxnSpPr>
          <p:nvPr/>
        </p:nvCxnSpPr>
        <p:spPr>
          <a:xfrm>
            <a:off x="1142592" y="3184259"/>
            <a:ext cx="7367665"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18" name="Conector recto 17">
            <a:extLst>
              <a:ext uri="{FF2B5EF4-FFF2-40B4-BE49-F238E27FC236}">
                <a16:creationId xmlns:a16="http://schemas.microsoft.com/office/drawing/2014/main" id="{DAC5812A-DFF4-4D50-B8CD-7227D71BFB6D}"/>
              </a:ext>
            </a:extLst>
          </p:cNvPr>
          <p:cNvCxnSpPr>
            <a:cxnSpLocks/>
          </p:cNvCxnSpPr>
          <p:nvPr/>
        </p:nvCxnSpPr>
        <p:spPr>
          <a:xfrm>
            <a:off x="1142592" y="2804014"/>
            <a:ext cx="0" cy="85857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20" name="Conector recto 19">
            <a:extLst>
              <a:ext uri="{FF2B5EF4-FFF2-40B4-BE49-F238E27FC236}">
                <a16:creationId xmlns:a16="http://schemas.microsoft.com/office/drawing/2014/main" id="{9AA4BE73-C574-4B9B-A17B-3E49AC2DAE2A}"/>
              </a:ext>
            </a:extLst>
          </p:cNvPr>
          <p:cNvCxnSpPr>
            <a:cxnSpLocks/>
          </p:cNvCxnSpPr>
          <p:nvPr/>
        </p:nvCxnSpPr>
        <p:spPr>
          <a:xfrm>
            <a:off x="3692138" y="2754974"/>
            <a:ext cx="0" cy="858570"/>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16" name="Marcador de contenido 2">
            <a:extLst>
              <a:ext uri="{FF2B5EF4-FFF2-40B4-BE49-F238E27FC236}">
                <a16:creationId xmlns:a16="http://schemas.microsoft.com/office/drawing/2014/main" id="{4C351411-CB47-4C08-8B4D-18C56CE1B9E7}"/>
              </a:ext>
            </a:extLst>
          </p:cNvPr>
          <p:cNvSpPr txBox="1">
            <a:spLocks/>
          </p:cNvSpPr>
          <p:nvPr/>
        </p:nvSpPr>
        <p:spPr>
          <a:xfrm>
            <a:off x="2864742" y="2036926"/>
            <a:ext cx="1709113" cy="31049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dirty="0"/>
              <a:t>Vigencia del Reglamento del Centro Arbitral</a:t>
            </a:r>
          </a:p>
          <a:p>
            <a:pPr marL="0" indent="0" algn="just">
              <a:buFont typeface="Arial" panose="020B0604020202020204" pitchFamily="34" charset="0"/>
              <a:buNone/>
            </a:pPr>
            <a:r>
              <a:rPr lang="es-MX" altLang="es-MX" dirty="0"/>
              <a:t>  </a:t>
            </a:r>
          </a:p>
        </p:txBody>
      </p:sp>
      <p:sp>
        <p:nvSpPr>
          <p:cNvPr id="19" name="Marcador de contenido 2">
            <a:extLst>
              <a:ext uri="{FF2B5EF4-FFF2-40B4-BE49-F238E27FC236}">
                <a16:creationId xmlns:a16="http://schemas.microsoft.com/office/drawing/2014/main" id="{3713F13F-1391-4124-8115-86A4A3E9576E}"/>
              </a:ext>
            </a:extLst>
          </p:cNvPr>
          <p:cNvSpPr txBox="1">
            <a:spLocks/>
          </p:cNvSpPr>
          <p:nvPr/>
        </p:nvSpPr>
        <p:spPr>
          <a:xfrm>
            <a:off x="430968" y="2268191"/>
            <a:ext cx="1709113" cy="31049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dirty="0"/>
              <a:t>Suscripción del Convenio Arbitral</a:t>
            </a:r>
          </a:p>
          <a:p>
            <a:pPr marL="0" indent="0" algn="just">
              <a:buFont typeface="Arial" panose="020B0604020202020204" pitchFamily="34" charset="0"/>
              <a:buNone/>
            </a:pPr>
            <a:r>
              <a:rPr lang="es-MX" altLang="es-MX" dirty="0"/>
              <a:t>  </a:t>
            </a:r>
          </a:p>
        </p:txBody>
      </p:sp>
      <p:sp>
        <p:nvSpPr>
          <p:cNvPr id="14" name="Cerrar llave 13">
            <a:extLst>
              <a:ext uri="{FF2B5EF4-FFF2-40B4-BE49-F238E27FC236}">
                <a16:creationId xmlns:a16="http://schemas.microsoft.com/office/drawing/2014/main" id="{07ADAC00-F130-4F82-BEDE-9744DEFE06F6}"/>
              </a:ext>
            </a:extLst>
          </p:cNvPr>
          <p:cNvSpPr/>
          <p:nvPr/>
        </p:nvSpPr>
        <p:spPr>
          <a:xfrm>
            <a:off x="8510257" y="1947627"/>
            <a:ext cx="398351" cy="1883120"/>
          </a:xfrm>
          <a:prstGeom prst="rightBrace">
            <a:avLst/>
          </a:prstGeom>
        </p:spPr>
        <p:style>
          <a:lnRef idx="1">
            <a:schemeClr val="accent1"/>
          </a:lnRef>
          <a:fillRef idx="0">
            <a:schemeClr val="accent1"/>
          </a:fillRef>
          <a:effectRef idx="0">
            <a:schemeClr val="accent1"/>
          </a:effectRef>
          <a:fontRef idx="minor">
            <a:schemeClr val="tx1"/>
          </a:fontRef>
        </p:style>
        <p:txBody>
          <a:bodyPr numCol="1" rtlCol="0" anchor="ctr"/>
          <a:lstStyle/>
          <a:p>
            <a:pPr algn="ctr"/>
            <a:endParaRPr lang="es-MX" altLang="es-MX"/>
          </a:p>
        </p:txBody>
      </p:sp>
      <p:sp>
        <p:nvSpPr>
          <p:cNvPr id="22" name="Marcador de contenido 2">
            <a:extLst>
              <a:ext uri="{FF2B5EF4-FFF2-40B4-BE49-F238E27FC236}">
                <a16:creationId xmlns:a16="http://schemas.microsoft.com/office/drawing/2014/main" id="{FD51B74E-4D07-468B-86F2-43722D8BB1EB}"/>
              </a:ext>
            </a:extLst>
          </p:cNvPr>
          <p:cNvSpPr txBox="1">
            <a:spLocks/>
          </p:cNvSpPr>
          <p:nvPr/>
        </p:nvSpPr>
        <p:spPr>
          <a:xfrm>
            <a:off x="8838520" y="2578689"/>
            <a:ext cx="1709113" cy="31049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b="1" dirty="0"/>
              <a:t>NO </a:t>
            </a:r>
            <a:r>
              <a:rPr lang="es-MX" altLang="es-MX" sz="1500" dirty="0"/>
              <a:t>APLICA ARBITRO DE EMERGENCIA</a:t>
            </a:r>
          </a:p>
          <a:p>
            <a:pPr marL="0" indent="0" algn="just">
              <a:buFont typeface="Arial" panose="020B0604020202020204" pitchFamily="34" charset="0"/>
              <a:buNone/>
            </a:pPr>
            <a:r>
              <a:rPr lang="es-MX" altLang="es-MX" dirty="0"/>
              <a:t>  </a:t>
            </a:r>
          </a:p>
        </p:txBody>
      </p:sp>
      <p:cxnSp>
        <p:nvCxnSpPr>
          <p:cNvPr id="23" name="Conector recto 22">
            <a:extLst>
              <a:ext uri="{FF2B5EF4-FFF2-40B4-BE49-F238E27FC236}">
                <a16:creationId xmlns:a16="http://schemas.microsoft.com/office/drawing/2014/main" id="{4D792327-6899-4576-8892-B8ABCCF1FCB6}"/>
              </a:ext>
            </a:extLst>
          </p:cNvPr>
          <p:cNvCxnSpPr>
            <a:cxnSpLocks/>
          </p:cNvCxnSpPr>
          <p:nvPr/>
        </p:nvCxnSpPr>
        <p:spPr>
          <a:xfrm>
            <a:off x="1142592" y="5780868"/>
            <a:ext cx="7367665"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24" name="Conector recto 23">
            <a:extLst>
              <a:ext uri="{FF2B5EF4-FFF2-40B4-BE49-F238E27FC236}">
                <a16:creationId xmlns:a16="http://schemas.microsoft.com/office/drawing/2014/main" id="{2CED0E7B-7E62-4953-9304-72AE455F86FF}"/>
              </a:ext>
            </a:extLst>
          </p:cNvPr>
          <p:cNvCxnSpPr>
            <a:cxnSpLocks/>
          </p:cNvCxnSpPr>
          <p:nvPr/>
        </p:nvCxnSpPr>
        <p:spPr>
          <a:xfrm>
            <a:off x="1142592" y="5400623"/>
            <a:ext cx="0" cy="85857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25" name="Conector recto 24">
            <a:extLst>
              <a:ext uri="{FF2B5EF4-FFF2-40B4-BE49-F238E27FC236}">
                <a16:creationId xmlns:a16="http://schemas.microsoft.com/office/drawing/2014/main" id="{D42BF859-3C58-465F-BC98-2764AC742C01}"/>
              </a:ext>
            </a:extLst>
          </p:cNvPr>
          <p:cNvCxnSpPr>
            <a:cxnSpLocks/>
          </p:cNvCxnSpPr>
          <p:nvPr/>
        </p:nvCxnSpPr>
        <p:spPr>
          <a:xfrm>
            <a:off x="3692138" y="5351583"/>
            <a:ext cx="0" cy="858570"/>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26" name="Marcador de contenido 2">
            <a:extLst>
              <a:ext uri="{FF2B5EF4-FFF2-40B4-BE49-F238E27FC236}">
                <a16:creationId xmlns:a16="http://schemas.microsoft.com/office/drawing/2014/main" id="{C016AFC9-FC88-4C86-986A-F39CFB77AEC9}"/>
              </a:ext>
            </a:extLst>
          </p:cNvPr>
          <p:cNvSpPr txBox="1">
            <a:spLocks/>
          </p:cNvSpPr>
          <p:nvPr/>
        </p:nvSpPr>
        <p:spPr>
          <a:xfrm>
            <a:off x="338328" y="4576647"/>
            <a:ext cx="1709113" cy="31049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dirty="0"/>
              <a:t>Vigencia del Reglamento del Centro Arbitral</a:t>
            </a:r>
          </a:p>
          <a:p>
            <a:pPr marL="0" indent="0" algn="just">
              <a:buFont typeface="Arial" panose="020B0604020202020204" pitchFamily="34" charset="0"/>
              <a:buNone/>
            </a:pPr>
            <a:r>
              <a:rPr lang="es-MX" altLang="es-MX" dirty="0"/>
              <a:t>  </a:t>
            </a:r>
          </a:p>
        </p:txBody>
      </p:sp>
      <p:sp>
        <p:nvSpPr>
          <p:cNvPr id="27" name="Cerrar llave 26">
            <a:extLst>
              <a:ext uri="{FF2B5EF4-FFF2-40B4-BE49-F238E27FC236}">
                <a16:creationId xmlns:a16="http://schemas.microsoft.com/office/drawing/2014/main" id="{9990987F-13DB-413D-B18D-E1A18573F259}"/>
              </a:ext>
            </a:extLst>
          </p:cNvPr>
          <p:cNvSpPr/>
          <p:nvPr/>
        </p:nvSpPr>
        <p:spPr>
          <a:xfrm>
            <a:off x="8510257" y="4544236"/>
            <a:ext cx="398351" cy="1883120"/>
          </a:xfrm>
          <a:prstGeom prst="rightBrace">
            <a:avLst/>
          </a:prstGeom>
        </p:spPr>
        <p:style>
          <a:lnRef idx="1">
            <a:schemeClr val="accent1"/>
          </a:lnRef>
          <a:fillRef idx="0">
            <a:schemeClr val="accent1"/>
          </a:fillRef>
          <a:effectRef idx="0">
            <a:schemeClr val="accent1"/>
          </a:effectRef>
          <a:fontRef idx="minor">
            <a:schemeClr val="tx1"/>
          </a:fontRef>
        </p:style>
        <p:txBody>
          <a:bodyPr numCol="1" rtlCol="0" anchor="ctr"/>
          <a:lstStyle/>
          <a:p>
            <a:pPr algn="ctr"/>
            <a:endParaRPr lang="es-MX" altLang="es-MX"/>
          </a:p>
        </p:txBody>
      </p:sp>
      <p:sp>
        <p:nvSpPr>
          <p:cNvPr id="28" name="Marcador de contenido 2">
            <a:extLst>
              <a:ext uri="{FF2B5EF4-FFF2-40B4-BE49-F238E27FC236}">
                <a16:creationId xmlns:a16="http://schemas.microsoft.com/office/drawing/2014/main" id="{F348C089-3AEE-49D8-B475-08D48DF0323F}"/>
              </a:ext>
            </a:extLst>
          </p:cNvPr>
          <p:cNvSpPr txBox="1">
            <a:spLocks/>
          </p:cNvSpPr>
          <p:nvPr/>
        </p:nvSpPr>
        <p:spPr>
          <a:xfrm>
            <a:off x="9082963" y="5175298"/>
            <a:ext cx="1709113" cy="31049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dirty="0"/>
              <a:t>APLICA ARBITRO DE EMERGENCIA</a:t>
            </a:r>
          </a:p>
          <a:p>
            <a:pPr marL="0" indent="0" algn="just">
              <a:buFont typeface="Arial" panose="020B0604020202020204" pitchFamily="34" charset="0"/>
              <a:buNone/>
            </a:pPr>
            <a:r>
              <a:rPr lang="es-MX" altLang="es-MX" dirty="0"/>
              <a:t>  </a:t>
            </a:r>
          </a:p>
        </p:txBody>
      </p:sp>
      <p:sp>
        <p:nvSpPr>
          <p:cNvPr id="29" name="Marcador de contenido 2">
            <a:extLst>
              <a:ext uri="{FF2B5EF4-FFF2-40B4-BE49-F238E27FC236}">
                <a16:creationId xmlns:a16="http://schemas.microsoft.com/office/drawing/2014/main" id="{2D8DCDC6-D7DA-4B7A-B53F-7E066A2C96CB}"/>
              </a:ext>
            </a:extLst>
          </p:cNvPr>
          <p:cNvSpPr txBox="1">
            <a:spLocks/>
          </p:cNvSpPr>
          <p:nvPr/>
        </p:nvSpPr>
        <p:spPr>
          <a:xfrm>
            <a:off x="2864742" y="4757474"/>
            <a:ext cx="1709113" cy="31049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dirty="0"/>
              <a:t>Suscripción del Convenio Arbitral</a:t>
            </a:r>
          </a:p>
          <a:p>
            <a:pPr marL="0" indent="0" algn="just">
              <a:buFont typeface="Arial" panose="020B0604020202020204" pitchFamily="34" charset="0"/>
              <a:buNone/>
            </a:pPr>
            <a:r>
              <a:rPr lang="es-MX" altLang="es-MX" dirty="0"/>
              <a:t>  </a:t>
            </a:r>
          </a:p>
        </p:txBody>
      </p:sp>
    </p:spTree>
    <p:extLst>
      <p:ext uri="{BB962C8B-B14F-4D97-AF65-F5344CB8AC3E}">
        <p14:creationId xmlns:p14="http://schemas.microsoft.com/office/powerpoint/2010/main" val="8849135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30" name="Marcador de contenido 2">
            <a:extLst>
              <a:ext uri="{FF2B5EF4-FFF2-40B4-BE49-F238E27FC236}">
                <a16:creationId xmlns:a16="http://schemas.microsoft.com/office/drawing/2014/main" id="{567B8F24-015C-4755-B81F-F32BFAA5882B}"/>
              </a:ext>
            </a:extLst>
          </p:cNvPr>
          <p:cNvSpPr>
            <a:spLocks noGrp="1"/>
          </p:cNvSpPr>
          <p:nvPr>
            <p:ph idx="1"/>
          </p:nvPr>
        </p:nvSpPr>
        <p:spPr>
          <a:xfrm>
            <a:off x="820052" y="1164162"/>
            <a:ext cx="10551895" cy="509048"/>
          </a:xfrm>
        </p:spPr>
        <p:txBody>
          <a:bodyPr numCol="1">
            <a:noAutofit/>
          </a:bodyPr>
          <a:lstStyle/>
          <a:p>
            <a:pPr marL="0" lvl="0" indent="0" algn="ctr">
              <a:buNone/>
            </a:pPr>
            <a:r>
              <a:rPr lang="es-MX" altLang="es-MX" dirty="0"/>
              <a:t>Lamentablemente algunos Centros Arbitrales aplican:</a:t>
            </a:r>
          </a:p>
          <a:p>
            <a:pPr marL="0" lvl="0" indent="0" algn="just">
              <a:buNone/>
            </a:pPr>
            <a:r>
              <a:rPr lang="es-MX" altLang="es-MX" dirty="0"/>
              <a:t>  </a:t>
            </a:r>
          </a:p>
        </p:txBody>
      </p:sp>
      <p:cxnSp>
        <p:nvCxnSpPr>
          <p:cNvPr id="12" name="Conector recto 11">
            <a:extLst>
              <a:ext uri="{FF2B5EF4-FFF2-40B4-BE49-F238E27FC236}">
                <a16:creationId xmlns:a16="http://schemas.microsoft.com/office/drawing/2014/main" id="{6FA0B5F4-6FCC-45C6-B2F0-264AC35F7250}"/>
              </a:ext>
            </a:extLst>
          </p:cNvPr>
          <p:cNvCxnSpPr>
            <a:cxnSpLocks/>
          </p:cNvCxnSpPr>
          <p:nvPr/>
        </p:nvCxnSpPr>
        <p:spPr>
          <a:xfrm>
            <a:off x="1513785" y="4035284"/>
            <a:ext cx="7367665"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18" name="Conector recto 17">
            <a:extLst>
              <a:ext uri="{FF2B5EF4-FFF2-40B4-BE49-F238E27FC236}">
                <a16:creationId xmlns:a16="http://schemas.microsoft.com/office/drawing/2014/main" id="{DAC5812A-DFF4-4D50-B8CD-7227D71BFB6D}"/>
              </a:ext>
            </a:extLst>
          </p:cNvPr>
          <p:cNvCxnSpPr>
            <a:cxnSpLocks/>
          </p:cNvCxnSpPr>
          <p:nvPr/>
        </p:nvCxnSpPr>
        <p:spPr>
          <a:xfrm>
            <a:off x="1513785" y="3655039"/>
            <a:ext cx="0" cy="85857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20" name="Conector recto 19">
            <a:extLst>
              <a:ext uri="{FF2B5EF4-FFF2-40B4-BE49-F238E27FC236}">
                <a16:creationId xmlns:a16="http://schemas.microsoft.com/office/drawing/2014/main" id="{9AA4BE73-C574-4B9B-A17B-3E49AC2DAE2A}"/>
              </a:ext>
            </a:extLst>
          </p:cNvPr>
          <p:cNvCxnSpPr>
            <a:cxnSpLocks/>
          </p:cNvCxnSpPr>
          <p:nvPr/>
        </p:nvCxnSpPr>
        <p:spPr>
          <a:xfrm>
            <a:off x="7331631" y="4035284"/>
            <a:ext cx="0" cy="567728"/>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16" name="Marcador de contenido 2">
            <a:extLst>
              <a:ext uri="{FF2B5EF4-FFF2-40B4-BE49-F238E27FC236}">
                <a16:creationId xmlns:a16="http://schemas.microsoft.com/office/drawing/2014/main" id="{4C351411-CB47-4C08-8B4D-18C56CE1B9E7}"/>
              </a:ext>
            </a:extLst>
          </p:cNvPr>
          <p:cNvSpPr txBox="1">
            <a:spLocks/>
          </p:cNvSpPr>
          <p:nvPr/>
        </p:nvSpPr>
        <p:spPr>
          <a:xfrm>
            <a:off x="4623135" y="2667467"/>
            <a:ext cx="1709113" cy="31049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dirty="0"/>
              <a:t>Vigencia del Reglamento del Centro Arbitral</a:t>
            </a:r>
          </a:p>
          <a:p>
            <a:pPr marL="0" indent="0" algn="just">
              <a:buFont typeface="Arial" panose="020B0604020202020204" pitchFamily="34" charset="0"/>
              <a:buNone/>
            </a:pPr>
            <a:r>
              <a:rPr lang="es-MX" altLang="es-MX" dirty="0"/>
              <a:t>  </a:t>
            </a:r>
          </a:p>
        </p:txBody>
      </p:sp>
      <p:sp>
        <p:nvSpPr>
          <p:cNvPr id="19" name="Marcador de contenido 2">
            <a:extLst>
              <a:ext uri="{FF2B5EF4-FFF2-40B4-BE49-F238E27FC236}">
                <a16:creationId xmlns:a16="http://schemas.microsoft.com/office/drawing/2014/main" id="{3713F13F-1391-4124-8115-86A4A3E9576E}"/>
              </a:ext>
            </a:extLst>
          </p:cNvPr>
          <p:cNvSpPr txBox="1">
            <a:spLocks/>
          </p:cNvSpPr>
          <p:nvPr/>
        </p:nvSpPr>
        <p:spPr>
          <a:xfrm>
            <a:off x="659228" y="2798652"/>
            <a:ext cx="1709113" cy="31049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dirty="0"/>
              <a:t>Suscripción del Convenio Arbitral</a:t>
            </a:r>
          </a:p>
          <a:p>
            <a:pPr marL="0" indent="0" algn="just">
              <a:buFont typeface="Arial" panose="020B0604020202020204" pitchFamily="34" charset="0"/>
              <a:buNone/>
            </a:pPr>
            <a:r>
              <a:rPr lang="es-MX" altLang="es-MX" dirty="0"/>
              <a:t>  </a:t>
            </a:r>
          </a:p>
        </p:txBody>
      </p:sp>
      <p:sp>
        <p:nvSpPr>
          <p:cNvPr id="14" name="Cerrar llave 13">
            <a:extLst>
              <a:ext uri="{FF2B5EF4-FFF2-40B4-BE49-F238E27FC236}">
                <a16:creationId xmlns:a16="http://schemas.microsoft.com/office/drawing/2014/main" id="{07ADAC00-F130-4F82-BEDE-9744DEFE06F6}"/>
              </a:ext>
            </a:extLst>
          </p:cNvPr>
          <p:cNvSpPr/>
          <p:nvPr/>
        </p:nvSpPr>
        <p:spPr>
          <a:xfrm>
            <a:off x="8881450" y="2798652"/>
            <a:ext cx="398351" cy="1883120"/>
          </a:xfrm>
          <a:prstGeom prst="rightBrace">
            <a:avLst/>
          </a:prstGeom>
        </p:spPr>
        <p:style>
          <a:lnRef idx="1">
            <a:schemeClr val="accent1"/>
          </a:lnRef>
          <a:fillRef idx="0">
            <a:schemeClr val="accent1"/>
          </a:fillRef>
          <a:effectRef idx="0">
            <a:schemeClr val="accent1"/>
          </a:effectRef>
          <a:fontRef idx="minor">
            <a:schemeClr val="tx1"/>
          </a:fontRef>
        </p:style>
        <p:txBody>
          <a:bodyPr numCol="1" rtlCol="0" anchor="ctr"/>
          <a:lstStyle/>
          <a:p>
            <a:pPr algn="ctr"/>
            <a:endParaRPr lang="es-MX" altLang="es-MX"/>
          </a:p>
        </p:txBody>
      </p:sp>
      <p:sp>
        <p:nvSpPr>
          <p:cNvPr id="22" name="Marcador de contenido 2">
            <a:extLst>
              <a:ext uri="{FF2B5EF4-FFF2-40B4-BE49-F238E27FC236}">
                <a16:creationId xmlns:a16="http://schemas.microsoft.com/office/drawing/2014/main" id="{FD51B74E-4D07-468B-86F2-43722D8BB1EB}"/>
              </a:ext>
            </a:extLst>
          </p:cNvPr>
          <p:cNvSpPr txBox="1">
            <a:spLocks/>
          </p:cNvSpPr>
          <p:nvPr/>
        </p:nvSpPr>
        <p:spPr>
          <a:xfrm>
            <a:off x="9381729" y="3584963"/>
            <a:ext cx="1709113" cy="31049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dirty="0"/>
              <a:t>APLICA ARBITRO DE EMERGENCIA</a:t>
            </a:r>
          </a:p>
          <a:p>
            <a:pPr marL="0" indent="0" algn="just">
              <a:buFont typeface="Arial" panose="020B0604020202020204" pitchFamily="34" charset="0"/>
              <a:buNone/>
            </a:pPr>
            <a:r>
              <a:rPr lang="es-MX" altLang="es-MX" dirty="0"/>
              <a:t>  </a:t>
            </a:r>
          </a:p>
        </p:txBody>
      </p:sp>
      <p:cxnSp>
        <p:nvCxnSpPr>
          <p:cNvPr id="25" name="Conector recto 24">
            <a:extLst>
              <a:ext uri="{FF2B5EF4-FFF2-40B4-BE49-F238E27FC236}">
                <a16:creationId xmlns:a16="http://schemas.microsoft.com/office/drawing/2014/main" id="{D42BF859-3C58-465F-BC98-2764AC742C01}"/>
              </a:ext>
            </a:extLst>
          </p:cNvPr>
          <p:cNvCxnSpPr>
            <a:cxnSpLocks/>
          </p:cNvCxnSpPr>
          <p:nvPr/>
        </p:nvCxnSpPr>
        <p:spPr>
          <a:xfrm>
            <a:off x="5403243" y="3584963"/>
            <a:ext cx="0" cy="858570"/>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29" name="Marcador de contenido 2">
            <a:extLst>
              <a:ext uri="{FF2B5EF4-FFF2-40B4-BE49-F238E27FC236}">
                <a16:creationId xmlns:a16="http://schemas.microsoft.com/office/drawing/2014/main" id="{2D8DCDC6-D7DA-4B7A-B53F-7E066A2C96CB}"/>
              </a:ext>
            </a:extLst>
          </p:cNvPr>
          <p:cNvSpPr txBox="1">
            <a:spLocks/>
          </p:cNvSpPr>
          <p:nvPr/>
        </p:nvSpPr>
        <p:spPr>
          <a:xfrm>
            <a:off x="6477074" y="4705472"/>
            <a:ext cx="1709113" cy="31049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dirty="0"/>
              <a:t>Solicitud de Arbitro de Emergencia</a:t>
            </a:r>
          </a:p>
          <a:p>
            <a:pPr marL="0" indent="0" algn="just">
              <a:buFont typeface="Arial" panose="020B0604020202020204" pitchFamily="34" charset="0"/>
              <a:buNone/>
            </a:pPr>
            <a:r>
              <a:rPr lang="es-MX" altLang="es-MX" dirty="0"/>
              <a:t>  </a:t>
            </a:r>
          </a:p>
        </p:txBody>
      </p:sp>
      <p:cxnSp>
        <p:nvCxnSpPr>
          <p:cNvPr id="21" name="Conector recto 20">
            <a:extLst>
              <a:ext uri="{FF2B5EF4-FFF2-40B4-BE49-F238E27FC236}">
                <a16:creationId xmlns:a16="http://schemas.microsoft.com/office/drawing/2014/main" id="{8B7D9E0F-5C53-4F2B-9807-5EF3312FA756}"/>
              </a:ext>
            </a:extLst>
          </p:cNvPr>
          <p:cNvCxnSpPr>
            <a:cxnSpLocks/>
          </p:cNvCxnSpPr>
          <p:nvPr/>
        </p:nvCxnSpPr>
        <p:spPr>
          <a:xfrm>
            <a:off x="4623136" y="4035284"/>
            <a:ext cx="0" cy="567728"/>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31" name="Marcador de contenido 2">
            <a:extLst>
              <a:ext uri="{FF2B5EF4-FFF2-40B4-BE49-F238E27FC236}">
                <a16:creationId xmlns:a16="http://schemas.microsoft.com/office/drawing/2014/main" id="{ADC4DE03-78EC-4DF1-9AB9-2AE95020CCFF}"/>
              </a:ext>
            </a:extLst>
          </p:cNvPr>
          <p:cNvSpPr txBox="1">
            <a:spLocks/>
          </p:cNvSpPr>
          <p:nvPr/>
        </p:nvSpPr>
        <p:spPr>
          <a:xfrm>
            <a:off x="3768579" y="4705472"/>
            <a:ext cx="1709113" cy="31049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b="1" dirty="0">
                <a:solidFill>
                  <a:srgbClr val="FF0000"/>
                </a:solidFill>
              </a:rPr>
              <a:t>Solicitud de Arbitro de Emergencia</a:t>
            </a:r>
          </a:p>
          <a:p>
            <a:pPr marL="0" indent="0" algn="just">
              <a:buFont typeface="Arial" panose="020B0604020202020204" pitchFamily="34" charset="0"/>
              <a:buNone/>
            </a:pPr>
            <a:r>
              <a:rPr lang="es-MX" altLang="es-MX" dirty="0"/>
              <a:t>  </a:t>
            </a:r>
          </a:p>
        </p:txBody>
      </p:sp>
    </p:spTree>
    <p:extLst>
      <p:ext uri="{BB962C8B-B14F-4D97-AF65-F5344CB8AC3E}">
        <p14:creationId xmlns:p14="http://schemas.microsoft.com/office/powerpoint/2010/main" val="3295938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02610" y="3429000"/>
            <a:ext cx="5386779" cy="958697"/>
          </a:xfrm>
          <a:prstGeom prst="rect">
            <a:avLst/>
          </a:prstGeom>
        </p:spPr>
        <p:txBody>
          <a:bodyPr spcFirstLastPara="1" vert="horz" wrap="square" lIns="121900" tIns="121900" rIns="121900" bIns="121900" numCol="1" rtlCol="0" anchor="b" anchorCtr="0">
            <a:noAutofit/>
          </a:bodyPr>
          <a:lstStyle/>
          <a:p>
            <a:r>
              <a:rPr lang="es-PE" altLang="es-PE" sz="4000" b="1" dirty="0">
                <a:latin typeface="Poppins" panose="020B0604020202020204" charset="0"/>
                <a:cs typeface="Poppins" panose="020B0604020202020204" charset="0"/>
              </a:rPr>
              <a:t>NORMA APLICABLE EN LA MEDIDA CAUTELAR Y PROCEDIMIENTO</a:t>
            </a:r>
            <a:endParaRPr sz="4000" b="1" dirty="0">
              <a:latin typeface="Poppins" panose="020B0604020202020204" charset="0"/>
              <a:cs typeface="Poppins" panose="020B0604020202020204" charset="0"/>
            </a:endParaRPr>
          </a:p>
        </p:txBody>
      </p:sp>
      <p:cxnSp>
        <p:nvCxnSpPr>
          <p:cNvPr id="3" name="Conector recto 2"/>
          <p:cNvCxnSpPr/>
          <p:nvPr/>
        </p:nvCxnSpPr>
        <p:spPr>
          <a:xfrm>
            <a:off x="4171095" y="4380110"/>
            <a:ext cx="3720662"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Elipse 3">
            <a:extLst>
              <a:ext uri="{FF2B5EF4-FFF2-40B4-BE49-F238E27FC236}">
                <a16:creationId xmlns:a16="http://schemas.microsoft.com/office/drawing/2014/main" id="{93C8B449-7805-4A1E-A195-886C777FCD37}"/>
              </a:ext>
            </a:extLst>
          </p:cNvPr>
          <p:cNvSpPr/>
          <p:nvPr/>
        </p:nvSpPr>
        <p:spPr>
          <a:xfrm>
            <a:off x="1722269" y="1367979"/>
            <a:ext cx="1074198" cy="949093"/>
          </a:xfrm>
          <a:prstGeom prst="ellipse">
            <a:avLst/>
          </a:prstGeom>
        </p:spPr>
        <p:style>
          <a:lnRef idx="0">
            <a:schemeClr val="accent1"/>
          </a:lnRef>
          <a:fillRef idx="1001">
            <a:schemeClr val="dk2"/>
          </a:fillRef>
          <a:effectRef idx="3">
            <a:schemeClr val="accent1"/>
          </a:effectRef>
          <a:fontRef idx="minor">
            <a:schemeClr val="lt1"/>
          </a:fontRef>
        </p:style>
        <p:txBody>
          <a:bodyPr numCol="1" rtlCol="0" anchor="ctr"/>
          <a:lstStyle/>
          <a:p>
            <a:pPr algn="ctr"/>
            <a:r>
              <a:rPr lang="es-MX" altLang="es-MX" sz="3500" b="1" dirty="0"/>
              <a:t>6</a:t>
            </a:r>
          </a:p>
        </p:txBody>
      </p:sp>
    </p:spTree>
    <p:extLst>
      <p:ext uri="{BB962C8B-B14F-4D97-AF65-F5344CB8AC3E}">
        <p14:creationId xmlns:p14="http://schemas.microsoft.com/office/powerpoint/2010/main" val="33511309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30" name="Marcador de contenido 2">
            <a:extLst>
              <a:ext uri="{FF2B5EF4-FFF2-40B4-BE49-F238E27FC236}">
                <a16:creationId xmlns:a16="http://schemas.microsoft.com/office/drawing/2014/main" id="{567B8F24-015C-4755-B81F-F32BFAA5882B}"/>
              </a:ext>
            </a:extLst>
          </p:cNvPr>
          <p:cNvSpPr>
            <a:spLocks noGrp="1"/>
          </p:cNvSpPr>
          <p:nvPr>
            <p:ph idx="1"/>
          </p:nvPr>
        </p:nvSpPr>
        <p:spPr>
          <a:xfrm>
            <a:off x="756678" y="1092038"/>
            <a:ext cx="10551895" cy="5258155"/>
          </a:xfrm>
        </p:spPr>
        <p:txBody>
          <a:bodyPr numCol="1">
            <a:noAutofit/>
          </a:bodyPr>
          <a:lstStyle/>
          <a:p>
            <a:pPr marL="0" lvl="0" indent="0" algn="just">
              <a:buNone/>
            </a:pPr>
            <a:r>
              <a:rPr lang="es-MX" altLang="es-MX" sz="3600" dirty="0"/>
              <a:t>Tanto las Medidas Cautelares dictas en Sede Judicial o en Sede Arbitral, SOLO debe aplicar la Ley de Arbitraje (Decreto Legislativo N° 1071), considerando lo expuesto en la Decima Disposición Final del D.L. N° 1071:</a:t>
            </a:r>
          </a:p>
          <a:p>
            <a:pPr marL="0" lvl="0" indent="0" algn="just">
              <a:buNone/>
            </a:pPr>
            <a:endParaRPr lang="es-MX" altLang="es-MX" sz="1400" dirty="0"/>
          </a:p>
          <a:p>
            <a:pPr marL="442913" lvl="0" indent="0" algn="just">
              <a:buNone/>
            </a:pPr>
            <a:r>
              <a:rPr lang="es-MX" altLang="es-MX" dirty="0"/>
              <a:t>“Las disposiciones procesales de esta norma respecto a cualquier actuación judicial </a:t>
            </a:r>
            <a:r>
              <a:rPr lang="es-MX" altLang="es-MX" b="1" u="sng" dirty="0"/>
              <a:t>prevalecen</a:t>
            </a:r>
            <a:r>
              <a:rPr lang="es-MX" altLang="es-MX" dirty="0"/>
              <a:t> sobre las normas del Código Procesal Civil”</a:t>
            </a:r>
            <a:endParaRPr lang="es-MX" altLang="es-MX" sz="3600" dirty="0"/>
          </a:p>
          <a:p>
            <a:pPr marL="0" lvl="0" indent="0" algn="just">
              <a:buNone/>
            </a:pPr>
            <a:endParaRPr lang="es-MX" altLang="es-MX" sz="1400" dirty="0"/>
          </a:p>
          <a:p>
            <a:pPr marL="0" lvl="0" indent="0" algn="just">
              <a:buNone/>
            </a:pPr>
            <a:r>
              <a:rPr lang="es-MX" altLang="es-MX" sz="3600" dirty="0"/>
              <a:t>Esto es, las medidas cautelares dictadas en sede judicial y arbitral, debe aplicar los procedimientos dictados en los artículos 8, 47 y 48 del D.L. N° 1071.</a:t>
            </a:r>
          </a:p>
        </p:txBody>
      </p:sp>
    </p:spTree>
    <p:extLst>
      <p:ext uri="{BB962C8B-B14F-4D97-AF65-F5344CB8AC3E}">
        <p14:creationId xmlns:p14="http://schemas.microsoft.com/office/powerpoint/2010/main" val="9514174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30" name="Marcador de contenido 2">
            <a:extLst>
              <a:ext uri="{FF2B5EF4-FFF2-40B4-BE49-F238E27FC236}">
                <a16:creationId xmlns:a16="http://schemas.microsoft.com/office/drawing/2014/main" id="{567B8F24-015C-4755-B81F-F32BFAA5882B}"/>
              </a:ext>
            </a:extLst>
          </p:cNvPr>
          <p:cNvSpPr>
            <a:spLocks noGrp="1"/>
          </p:cNvSpPr>
          <p:nvPr>
            <p:ph idx="1"/>
          </p:nvPr>
        </p:nvSpPr>
        <p:spPr>
          <a:xfrm>
            <a:off x="820052" y="1092038"/>
            <a:ext cx="10551895" cy="5258155"/>
          </a:xfrm>
        </p:spPr>
        <p:txBody>
          <a:bodyPr numCol="1">
            <a:noAutofit/>
          </a:bodyPr>
          <a:lstStyle/>
          <a:p>
            <a:pPr marL="0" lvl="0" indent="0" algn="ctr">
              <a:buNone/>
            </a:pPr>
            <a:r>
              <a:rPr lang="es-MX" altLang="es-MX" sz="3600" b="1" dirty="0">
                <a:solidFill>
                  <a:schemeClr val="accent1"/>
                </a:solidFill>
              </a:rPr>
              <a:t>¿La contracautela es potestativa u obligatoria?</a:t>
            </a:r>
          </a:p>
          <a:p>
            <a:pPr marL="0" lvl="0" indent="0" algn="ctr">
              <a:buNone/>
            </a:pPr>
            <a:endParaRPr lang="es-MX" altLang="es-MX" sz="2000" dirty="0"/>
          </a:p>
          <a:p>
            <a:pPr marL="0" lvl="0" indent="0" algn="just">
              <a:buNone/>
            </a:pPr>
            <a:r>
              <a:rPr lang="es-MX" altLang="es-MX" sz="3400" dirty="0"/>
              <a:t>La Ley de Arbitraje habla de la contracautela en términos potestativos (…</a:t>
            </a:r>
            <a:r>
              <a:rPr lang="es-MX" altLang="es-MX" sz="3400" i="1" dirty="0"/>
              <a:t>pudiendo exigir las garantías que estime conveniente – </a:t>
            </a:r>
            <a:r>
              <a:rPr lang="es-MX" altLang="es-MX" sz="3400" dirty="0"/>
              <a:t>art. 47 D.L. N° 1071), sin embargo, el segundo párrafo del numeral 2, articulo 8 del D.L. N° 1071, modificado por el D.U N° 020-2020, </a:t>
            </a:r>
            <a:r>
              <a:rPr lang="es-MX" altLang="es-MX" sz="3400" b="1" dirty="0"/>
              <a:t>exige la presentación de una contracautela, en la forma de una carta fianza y/o patrimonial, por un monto que no debe ser menor a la Garantía de Fiel Cumplimiento, cuando el Estado sea la parte afectada con la Medida Cautelar.</a:t>
            </a:r>
            <a:r>
              <a:rPr lang="es-MX" altLang="es-MX" sz="3400" dirty="0"/>
              <a:t>  </a:t>
            </a:r>
          </a:p>
          <a:p>
            <a:pPr marL="0" lvl="0" indent="0" algn="just">
              <a:buNone/>
            </a:pPr>
            <a:r>
              <a:rPr lang="es-MX" altLang="es-MX" dirty="0"/>
              <a:t>  </a:t>
            </a:r>
          </a:p>
        </p:txBody>
      </p:sp>
    </p:spTree>
    <p:extLst>
      <p:ext uri="{BB962C8B-B14F-4D97-AF65-F5344CB8AC3E}">
        <p14:creationId xmlns:p14="http://schemas.microsoft.com/office/powerpoint/2010/main" val="21144340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Marcador de contenido 2">
            <a:extLst>
              <a:ext uri="{FF2B5EF4-FFF2-40B4-BE49-F238E27FC236}">
                <a16:creationId xmlns:a16="http://schemas.microsoft.com/office/drawing/2014/main" id="{A06918BA-6FC5-4ED0-82B9-28CD0943809A}"/>
              </a:ext>
            </a:extLst>
          </p:cNvPr>
          <p:cNvSpPr>
            <a:spLocks noGrp="1"/>
          </p:cNvSpPr>
          <p:nvPr>
            <p:ph idx="1"/>
          </p:nvPr>
        </p:nvSpPr>
        <p:spPr>
          <a:xfrm>
            <a:off x="2880709" y="2648988"/>
            <a:ext cx="6430581" cy="1560023"/>
          </a:xfrm>
        </p:spPr>
        <p:txBody>
          <a:bodyPr numCol="1">
            <a:noAutofit/>
          </a:bodyPr>
          <a:lstStyle/>
          <a:p>
            <a:pPr marL="0" lvl="0" indent="0" algn="ctr">
              <a:buNone/>
            </a:pPr>
            <a:r>
              <a:rPr lang="es-MX" altLang="es-MX" sz="3600" b="1" dirty="0">
                <a:solidFill>
                  <a:schemeClr val="accent1"/>
                </a:solidFill>
              </a:rPr>
              <a:t>PROCEDIMIENTO UNA VEZ OTORGADA LA MEDIDA CAUTELAR</a:t>
            </a:r>
          </a:p>
        </p:txBody>
      </p:sp>
    </p:spTree>
    <p:extLst>
      <p:ext uri="{BB962C8B-B14F-4D97-AF65-F5344CB8AC3E}">
        <p14:creationId xmlns:p14="http://schemas.microsoft.com/office/powerpoint/2010/main" val="1523524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7937" y="1213505"/>
            <a:ext cx="9774141" cy="603962"/>
          </a:xfrm>
        </p:spPr>
        <p:txBody>
          <a:bodyPr numCol="1">
            <a:noAutofit/>
          </a:bodyPr>
          <a:lstStyle/>
          <a:p>
            <a:pPr algn="ctr">
              <a:spcBef>
                <a:spcPts val="1000"/>
              </a:spcBef>
            </a:pPr>
            <a:r>
              <a:rPr lang="es-PE" altLang="es-PE" sz="4000" b="1" dirty="0">
                <a:solidFill>
                  <a:srgbClr val="1155CC"/>
                </a:solidFill>
                <a:latin typeface="Calibri"/>
                <a:cs typeface="Calibri"/>
              </a:rPr>
              <a:t>QUE ES EL ARBITRAJE</a:t>
            </a:r>
          </a:p>
        </p:txBody>
      </p:sp>
      <p:sp>
        <p:nvSpPr>
          <p:cNvPr id="3" name="Marcador de contenido 2"/>
          <p:cNvSpPr>
            <a:spLocks noGrp="1"/>
          </p:cNvSpPr>
          <p:nvPr>
            <p:ph idx="1"/>
          </p:nvPr>
        </p:nvSpPr>
        <p:spPr>
          <a:xfrm>
            <a:off x="805218" y="1515486"/>
            <a:ext cx="10551895" cy="5026439"/>
          </a:xfrm>
        </p:spPr>
        <p:txBody>
          <a:bodyPr numCol="1">
            <a:noAutofit/>
          </a:bodyPr>
          <a:lstStyle/>
          <a:p>
            <a:pPr marL="0" lvl="0" indent="0">
              <a:buNone/>
            </a:pPr>
            <a:endParaRPr lang="es-PE" altLang="es-PE" sz="1600" b="1" dirty="0">
              <a:solidFill>
                <a:schemeClr val="dk1"/>
              </a:solidFill>
              <a:latin typeface="Abadi" panose="020B0604020202020204" pitchFamily="34" charset="0"/>
            </a:endParaRPr>
          </a:p>
          <a:p>
            <a:pPr marL="0" indent="0" algn="just">
              <a:buNone/>
            </a:pPr>
            <a:r>
              <a:rPr lang="es-PE" altLang="es-PE" sz="3200" dirty="0">
                <a:solidFill>
                  <a:schemeClr val="dk1"/>
                </a:solidFill>
                <a:latin typeface="Abadi" panose="020B0604020202020204" pitchFamily="34" charset="0"/>
              </a:rPr>
              <a:t>El arbitraje es un método de resolución de disputas alternativo al Poder Judicial. Al acudir a la vía arbitral, las partes en conflicto se someten a un tercero, el árbitro/tribunal arbitral, que resuelve la controversia mediante una decisión, contenido en el laudo arbitral, dotado de efectos equivalentes a una sentencia judicial.</a:t>
            </a:r>
          </a:p>
          <a:p>
            <a:pPr marL="0" indent="0" algn="just">
              <a:buNone/>
            </a:pPr>
            <a:endParaRPr lang="es-PE" altLang="es-PE" sz="3200" dirty="0">
              <a:solidFill>
                <a:schemeClr val="dk1"/>
              </a:solidFill>
              <a:latin typeface="Abadi" panose="020B0604020202020204" pitchFamily="34" charset="0"/>
            </a:endParaRPr>
          </a:p>
          <a:p>
            <a:pPr marL="0" indent="0" algn="just">
              <a:buNone/>
            </a:pPr>
            <a:r>
              <a:rPr lang="es-PE" altLang="es-PE" sz="2400" dirty="0">
                <a:solidFill>
                  <a:schemeClr val="dk1"/>
                </a:solidFill>
                <a:latin typeface="Abadi" panose="020B0604020202020204" pitchFamily="34" charset="0"/>
              </a:rPr>
              <a:t>Debe recordarse que nuestro sistema legal establece que el laudo produce efectos de “cosa juzgada” y tiene calidad de título ejecutivo. </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Título 1">
            <a:extLst>
              <a:ext uri="{FF2B5EF4-FFF2-40B4-BE49-F238E27FC236}">
                <a16:creationId xmlns:a16="http://schemas.microsoft.com/office/drawing/2014/main" id="{AC396107-032B-403B-9778-3DFD1D6183F0}"/>
              </a:ext>
            </a:extLst>
          </p:cNvPr>
          <p:cNvSpPr txBox="1">
            <a:spLocks/>
          </p:cNvSpPr>
          <p:nvPr/>
        </p:nvSpPr>
        <p:spPr>
          <a:xfrm>
            <a:off x="1955549" y="250626"/>
            <a:ext cx="8781377" cy="603962"/>
          </a:xfrm>
          <a:prstGeom prst="rect">
            <a:avLst/>
          </a:prstGeom>
        </p:spPr>
        <p:txBody>
          <a:bodyPr vert="horz" lIns="91440" tIns="45720" rIns="91440" bIns="45720" numCol="1"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1000"/>
              </a:spcBef>
            </a:pPr>
            <a:r>
              <a:rPr lang="es-PE" altLang="es-PE" sz="3000" b="1" i="1" dirty="0">
                <a:solidFill>
                  <a:srgbClr val="1155CC"/>
                </a:solidFill>
                <a:latin typeface="Calibri"/>
                <a:cs typeface="Calibri"/>
              </a:rPr>
              <a:t>Como previa …</a:t>
            </a:r>
          </a:p>
        </p:txBody>
      </p:sp>
    </p:spTree>
    <p:extLst>
      <p:ext uri="{BB962C8B-B14F-4D97-AF65-F5344CB8AC3E}">
        <p14:creationId xmlns:p14="http://schemas.microsoft.com/office/powerpoint/2010/main" val="29605430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30" name="Marcador de contenido 2">
            <a:extLst>
              <a:ext uri="{FF2B5EF4-FFF2-40B4-BE49-F238E27FC236}">
                <a16:creationId xmlns:a16="http://schemas.microsoft.com/office/drawing/2014/main" id="{567B8F24-015C-4755-B81F-F32BFAA5882B}"/>
              </a:ext>
            </a:extLst>
          </p:cNvPr>
          <p:cNvSpPr>
            <a:spLocks noGrp="1"/>
          </p:cNvSpPr>
          <p:nvPr>
            <p:ph idx="1"/>
          </p:nvPr>
        </p:nvSpPr>
        <p:spPr>
          <a:xfrm>
            <a:off x="2176379" y="1189394"/>
            <a:ext cx="7726419" cy="509048"/>
          </a:xfrm>
        </p:spPr>
        <p:txBody>
          <a:bodyPr numCol="1">
            <a:noAutofit/>
          </a:bodyPr>
          <a:lstStyle/>
          <a:p>
            <a:pPr marL="0" lvl="0" indent="0" algn="ctr">
              <a:buNone/>
            </a:pPr>
            <a:r>
              <a:rPr lang="es-MX" altLang="es-MX" dirty="0"/>
              <a:t>Procedimiento una vez otorgada la Medida Cautelar por el Poder Judicial</a:t>
            </a:r>
          </a:p>
          <a:p>
            <a:pPr marL="0" lvl="0" indent="0" algn="just">
              <a:buNone/>
            </a:pPr>
            <a:r>
              <a:rPr lang="es-MX" altLang="es-MX" dirty="0"/>
              <a:t>  </a:t>
            </a:r>
          </a:p>
        </p:txBody>
      </p:sp>
      <p:cxnSp>
        <p:nvCxnSpPr>
          <p:cNvPr id="12" name="Conector recto 11">
            <a:extLst>
              <a:ext uri="{FF2B5EF4-FFF2-40B4-BE49-F238E27FC236}">
                <a16:creationId xmlns:a16="http://schemas.microsoft.com/office/drawing/2014/main" id="{6FA0B5F4-6FCC-45C6-B2F0-264AC35F7250}"/>
              </a:ext>
            </a:extLst>
          </p:cNvPr>
          <p:cNvCxnSpPr>
            <a:cxnSpLocks/>
          </p:cNvCxnSpPr>
          <p:nvPr/>
        </p:nvCxnSpPr>
        <p:spPr>
          <a:xfrm flipV="1">
            <a:off x="1513785" y="4026231"/>
            <a:ext cx="9051609" cy="9053"/>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18" name="Conector recto 17">
            <a:extLst>
              <a:ext uri="{FF2B5EF4-FFF2-40B4-BE49-F238E27FC236}">
                <a16:creationId xmlns:a16="http://schemas.microsoft.com/office/drawing/2014/main" id="{DAC5812A-DFF4-4D50-B8CD-7227D71BFB6D}"/>
              </a:ext>
            </a:extLst>
          </p:cNvPr>
          <p:cNvCxnSpPr>
            <a:cxnSpLocks/>
          </p:cNvCxnSpPr>
          <p:nvPr/>
        </p:nvCxnSpPr>
        <p:spPr>
          <a:xfrm>
            <a:off x="1513785" y="3655039"/>
            <a:ext cx="0" cy="85857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20" name="Conector recto 19">
            <a:extLst>
              <a:ext uri="{FF2B5EF4-FFF2-40B4-BE49-F238E27FC236}">
                <a16:creationId xmlns:a16="http://schemas.microsoft.com/office/drawing/2014/main" id="{9AA4BE73-C574-4B9B-A17B-3E49AC2DAE2A}"/>
              </a:ext>
            </a:extLst>
          </p:cNvPr>
          <p:cNvCxnSpPr>
            <a:cxnSpLocks/>
          </p:cNvCxnSpPr>
          <p:nvPr/>
        </p:nvCxnSpPr>
        <p:spPr>
          <a:xfrm>
            <a:off x="8872397" y="4026231"/>
            <a:ext cx="0" cy="558675"/>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19" name="Marcador de contenido 2">
            <a:extLst>
              <a:ext uri="{FF2B5EF4-FFF2-40B4-BE49-F238E27FC236}">
                <a16:creationId xmlns:a16="http://schemas.microsoft.com/office/drawing/2014/main" id="{3713F13F-1391-4124-8115-86A4A3E9576E}"/>
              </a:ext>
            </a:extLst>
          </p:cNvPr>
          <p:cNvSpPr txBox="1">
            <a:spLocks/>
          </p:cNvSpPr>
          <p:nvPr/>
        </p:nvSpPr>
        <p:spPr>
          <a:xfrm>
            <a:off x="670616" y="4951255"/>
            <a:ext cx="1709113" cy="31049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dirty="0"/>
              <a:t>Otorgamiento de la Medida Cautelar</a:t>
            </a:r>
          </a:p>
          <a:p>
            <a:pPr marL="0" indent="0" algn="just">
              <a:buFont typeface="Arial" panose="020B0604020202020204" pitchFamily="34" charset="0"/>
              <a:buNone/>
            </a:pPr>
            <a:r>
              <a:rPr lang="es-MX" altLang="es-MX" dirty="0"/>
              <a:t>  </a:t>
            </a:r>
          </a:p>
        </p:txBody>
      </p:sp>
      <p:sp>
        <p:nvSpPr>
          <p:cNvPr id="22" name="Marcador de contenido 2">
            <a:extLst>
              <a:ext uri="{FF2B5EF4-FFF2-40B4-BE49-F238E27FC236}">
                <a16:creationId xmlns:a16="http://schemas.microsoft.com/office/drawing/2014/main" id="{FD51B74E-4D07-468B-86F2-43722D8BB1EB}"/>
              </a:ext>
            </a:extLst>
          </p:cNvPr>
          <p:cNvSpPr txBox="1">
            <a:spLocks/>
          </p:cNvSpPr>
          <p:nvPr/>
        </p:nvSpPr>
        <p:spPr>
          <a:xfrm>
            <a:off x="8834057" y="1965836"/>
            <a:ext cx="1709113" cy="1150877"/>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b="1" dirty="0">
                <a:solidFill>
                  <a:srgbClr val="FF0000"/>
                </a:solidFill>
              </a:rPr>
              <a:t>CADUCA DE PLENO DERECHO</a:t>
            </a:r>
          </a:p>
          <a:p>
            <a:pPr marL="0" indent="0" algn="ctr">
              <a:spcBef>
                <a:spcPts val="0"/>
              </a:spcBef>
              <a:buFont typeface="Arial" panose="020B0604020202020204" pitchFamily="34" charset="0"/>
              <a:buNone/>
            </a:pPr>
            <a:r>
              <a:rPr lang="es-MX" altLang="es-MX" dirty="0"/>
              <a:t>  </a:t>
            </a:r>
            <a:r>
              <a:rPr lang="es-MX" altLang="es-MX" sz="1500" dirty="0"/>
              <a:t>Inc. 4 art. 47 D.L. N° 1071</a:t>
            </a:r>
          </a:p>
        </p:txBody>
      </p:sp>
      <p:sp>
        <p:nvSpPr>
          <p:cNvPr id="29" name="Marcador de contenido 2">
            <a:extLst>
              <a:ext uri="{FF2B5EF4-FFF2-40B4-BE49-F238E27FC236}">
                <a16:creationId xmlns:a16="http://schemas.microsoft.com/office/drawing/2014/main" id="{2D8DCDC6-D7DA-4B7A-B53F-7E066A2C96CB}"/>
              </a:ext>
            </a:extLst>
          </p:cNvPr>
          <p:cNvSpPr txBox="1">
            <a:spLocks/>
          </p:cNvSpPr>
          <p:nvPr/>
        </p:nvSpPr>
        <p:spPr>
          <a:xfrm>
            <a:off x="8032757" y="4951255"/>
            <a:ext cx="1709113" cy="31049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dirty="0"/>
              <a:t>Constitución del Tribunal Arbitral</a:t>
            </a:r>
          </a:p>
          <a:p>
            <a:pPr marL="0" indent="0" algn="just">
              <a:buFont typeface="Arial" panose="020B0604020202020204" pitchFamily="34" charset="0"/>
              <a:buNone/>
            </a:pPr>
            <a:r>
              <a:rPr lang="es-MX" altLang="es-MX" dirty="0"/>
              <a:t>  </a:t>
            </a:r>
          </a:p>
        </p:txBody>
      </p:sp>
      <p:cxnSp>
        <p:nvCxnSpPr>
          <p:cNvPr id="21" name="Conector recto 20">
            <a:extLst>
              <a:ext uri="{FF2B5EF4-FFF2-40B4-BE49-F238E27FC236}">
                <a16:creationId xmlns:a16="http://schemas.microsoft.com/office/drawing/2014/main" id="{8B7D9E0F-5C53-4F2B-9807-5EF3312FA756}"/>
              </a:ext>
            </a:extLst>
          </p:cNvPr>
          <p:cNvCxnSpPr>
            <a:cxnSpLocks/>
          </p:cNvCxnSpPr>
          <p:nvPr/>
        </p:nvCxnSpPr>
        <p:spPr>
          <a:xfrm>
            <a:off x="3074994" y="3908542"/>
            <a:ext cx="0" cy="274811"/>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31" name="Marcador de contenido 2">
            <a:extLst>
              <a:ext uri="{FF2B5EF4-FFF2-40B4-BE49-F238E27FC236}">
                <a16:creationId xmlns:a16="http://schemas.microsoft.com/office/drawing/2014/main" id="{ADC4DE03-78EC-4DF1-9AB9-2AE95020CCFF}"/>
              </a:ext>
            </a:extLst>
          </p:cNvPr>
          <p:cNvSpPr txBox="1">
            <a:spLocks/>
          </p:cNvSpPr>
          <p:nvPr/>
        </p:nvSpPr>
        <p:spPr>
          <a:xfrm>
            <a:off x="2300083" y="4311161"/>
            <a:ext cx="1709113" cy="31049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b="1" dirty="0">
                <a:solidFill>
                  <a:srgbClr val="FF0000"/>
                </a:solidFill>
              </a:rPr>
              <a:t>Inicio del arbitraje</a:t>
            </a:r>
          </a:p>
          <a:p>
            <a:pPr marL="0" indent="0" algn="just">
              <a:buFont typeface="Arial" panose="020B0604020202020204" pitchFamily="34" charset="0"/>
              <a:buNone/>
            </a:pPr>
            <a:r>
              <a:rPr lang="es-MX" altLang="es-MX" dirty="0"/>
              <a:t>  </a:t>
            </a:r>
          </a:p>
        </p:txBody>
      </p:sp>
      <p:sp>
        <p:nvSpPr>
          <p:cNvPr id="2" name="Abrir llave 1">
            <a:extLst>
              <a:ext uri="{FF2B5EF4-FFF2-40B4-BE49-F238E27FC236}">
                <a16:creationId xmlns:a16="http://schemas.microsoft.com/office/drawing/2014/main" id="{75C94BD4-71F8-424B-B70D-89AF05436EFF}"/>
              </a:ext>
            </a:extLst>
          </p:cNvPr>
          <p:cNvSpPr/>
          <p:nvPr/>
        </p:nvSpPr>
        <p:spPr>
          <a:xfrm rot="5400000">
            <a:off x="2178793" y="2369845"/>
            <a:ext cx="242580" cy="1549819"/>
          </a:xfrm>
          <a:prstGeom prst="leftBrace">
            <a:avLst/>
          </a:prstGeom>
        </p:spPr>
        <p:style>
          <a:lnRef idx="1">
            <a:schemeClr val="accent1"/>
          </a:lnRef>
          <a:fillRef idx="0">
            <a:schemeClr val="accent1"/>
          </a:fillRef>
          <a:effectRef idx="0">
            <a:schemeClr val="accent1"/>
          </a:effectRef>
          <a:fontRef idx="minor">
            <a:schemeClr val="tx1"/>
          </a:fontRef>
        </p:style>
        <p:txBody>
          <a:bodyPr numCol="1" rtlCol="0" anchor="ctr"/>
          <a:lstStyle/>
          <a:p>
            <a:pPr algn="ctr"/>
            <a:endParaRPr lang="es-MX" altLang="es-MX"/>
          </a:p>
        </p:txBody>
      </p:sp>
      <p:sp>
        <p:nvSpPr>
          <p:cNvPr id="23" name="Marcador de contenido 2">
            <a:extLst>
              <a:ext uri="{FF2B5EF4-FFF2-40B4-BE49-F238E27FC236}">
                <a16:creationId xmlns:a16="http://schemas.microsoft.com/office/drawing/2014/main" id="{49749342-A406-4AC4-985D-105E7EBB78F9}"/>
              </a:ext>
            </a:extLst>
          </p:cNvPr>
          <p:cNvSpPr txBox="1">
            <a:spLocks/>
          </p:cNvSpPr>
          <p:nvPr/>
        </p:nvSpPr>
        <p:spPr>
          <a:xfrm>
            <a:off x="1468517" y="2749523"/>
            <a:ext cx="1709113" cy="31049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dirty="0"/>
              <a:t>10 días</a:t>
            </a:r>
          </a:p>
          <a:p>
            <a:pPr marL="0" indent="0" algn="just">
              <a:buFont typeface="Arial" panose="020B0604020202020204" pitchFamily="34" charset="0"/>
              <a:buNone/>
            </a:pPr>
            <a:r>
              <a:rPr lang="es-MX" altLang="es-MX" dirty="0"/>
              <a:t>  </a:t>
            </a:r>
          </a:p>
        </p:txBody>
      </p:sp>
      <p:sp>
        <p:nvSpPr>
          <p:cNvPr id="24" name="Abrir llave 23">
            <a:extLst>
              <a:ext uri="{FF2B5EF4-FFF2-40B4-BE49-F238E27FC236}">
                <a16:creationId xmlns:a16="http://schemas.microsoft.com/office/drawing/2014/main" id="{640915EC-D06E-4A1E-87CB-652C3B0C7E7B}"/>
              </a:ext>
            </a:extLst>
          </p:cNvPr>
          <p:cNvSpPr/>
          <p:nvPr/>
        </p:nvSpPr>
        <p:spPr>
          <a:xfrm rot="5400000">
            <a:off x="5004229" y="-243511"/>
            <a:ext cx="386774" cy="7367667"/>
          </a:xfrm>
          <a:prstGeom prst="leftBrace">
            <a:avLst/>
          </a:prstGeom>
        </p:spPr>
        <p:style>
          <a:lnRef idx="1">
            <a:schemeClr val="accent1"/>
          </a:lnRef>
          <a:fillRef idx="0">
            <a:schemeClr val="accent1"/>
          </a:fillRef>
          <a:effectRef idx="0">
            <a:schemeClr val="accent1"/>
          </a:effectRef>
          <a:fontRef idx="minor">
            <a:schemeClr val="tx1"/>
          </a:fontRef>
        </p:style>
        <p:txBody>
          <a:bodyPr numCol="1" rtlCol="0" anchor="ctr"/>
          <a:lstStyle/>
          <a:p>
            <a:pPr algn="ctr"/>
            <a:endParaRPr lang="es-MX" altLang="es-MX"/>
          </a:p>
        </p:txBody>
      </p:sp>
      <p:sp>
        <p:nvSpPr>
          <p:cNvPr id="26" name="Marcador de contenido 2">
            <a:extLst>
              <a:ext uri="{FF2B5EF4-FFF2-40B4-BE49-F238E27FC236}">
                <a16:creationId xmlns:a16="http://schemas.microsoft.com/office/drawing/2014/main" id="{5EB82749-CABE-40D9-8DD2-07385A872A50}"/>
              </a:ext>
            </a:extLst>
          </p:cNvPr>
          <p:cNvSpPr txBox="1">
            <a:spLocks/>
          </p:cNvSpPr>
          <p:nvPr/>
        </p:nvSpPr>
        <p:spPr>
          <a:xfrm>
            <a:off x="4343059" y="2926373"/>
            <a:ext cx="1709113" cy="31049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dirty="0"/>
              <a:t>90 días</a:t>
            </a:r>
          </a:p>
          <a:p>
            <a:pPr marL="0" indent="0" algn="just">
              <a:buFont typeface="Arial" panose="020B0604020202020204" pitchFamily="34" charset="0"/>
              <a:buNone/>
            </a:pPr>
            <a:r>
              <a:rPr lang="es-MX" altLang="es-MX" dirty="0"/>
              <a:t>  </a:t>
            </a:r>
          </a:p>
        </p:txBody>
      </p:sp>
      <p:sp>
        <p:nvSpPr>
          <p:cNvPr id="27" name="Abrir llave 26">
            <a:extLst>
              <a:ext uri="{FF2B5EF4-FFF2-40B4-BE49-F238E27FC236}">
                <a16:creationId xmlns:a16="http://schemas.microsoft.com/office/drawing/2014/main" id="{6B3CFC13-3AB0-4A6E-A182-FD7042A1AAD1}"/>
              </a:ext>
            </a:extLst>
          </p:cNvPr>
          <p:cNvSpPr/>
          <p:nvPr/>
        </p:nvSpPr>
        <p:spPr>
          <a:xfrm rot="5400000">
            <a:off x="9597605" y="2385054"/>
            <a:ext cx="242580" cy="1692996"/>
          </a:xfrm>
          <a:prstGeom prst="leftBrace">
            <a:avLst/>
          </a:prstGeom>
          <a:ln w="9525"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numCol="1" rtlCol="0" anchor="ctr"/>
          <a:lstStyle/>
          <a:p>
            <a:pPr algn="ctr"/>
            <a:endParaRPr lang="es-MX" altLang="es-MX" dirty="0"/>
          </a:p>
        </p:txBody>
      </p:sp>
      <p:sp>
        <p:nvSpPr>
          <p:cNvPr id="28" name="Marcador de contenido 2">
            <a:extLst>
              <a:ext uri="{FF2B5EF4-FFF2-40B4-BE49-F238E27FC236}">
                <a16:creationId xmlns:a16="http://schemas.microsoft.com/office/drawing/2014/main" id="{17D0E3AA-30AA-4A0C-8C41-A9B0AB9F1884}"/>
              </a:ext>
            </a:extLst>
          </p:cNvPr>
          <p:cNvSpPr txBox="1">
            <a:spLocks/>
          </p:cNvSpPr>
          <p:nvPr/>
        </p:nvSpPr>
        <p:spPr>
          <a:xfrm>
            <a:off x="8969102" y="4098609"/>
            <a:ext cx="1709113" cy="31049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300" dirty="0">
                <a:solidFill>
                  <a:srgbClr val="FF0000"/>
                </a:solidFill>
              </a:rPr>
              <a:t>Constitución del Tribunal Arbitral</a:t>
            </a:r>
          </a:p>
          <a:p>
            <a:pPr marL="0" indent="0" algn="just">
              <a:buFont typeface="Arial" panose="020B0604020202020204" pitchFamily="34" charset="0"/>
              <a:buNone/>
            </a:pPr>
            <a:r>
              <a:rPr lang="es-MX" altLang="es-MX" dirty="0"/>
              <a:t>  </a:t>
            </a:r>
          </a:p>
        </p:txBody>
      </p:sp>
    </p:spTree>
    <p:extLst>
      <p:ext uri="{BB962C8B-B14F-4D97-AF65-F5344CB8AC3E}">
        <p14:creationId xmlns:p14="http://schemas.microsoft.com/office/powerpoint/2010/main" val="2354749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30" name="Marcador de contenido 2">
            <a:extLst>
              <a:ext uri="{FF2B5EF4-FFF2-40B4-BE49-F238E27FC236}">
                <a16:creationId xmlns:a16="http://schemas.microsoft.com/office/drawing/2014/main" id="{567B8F24-015C-4755-B81F-F32BFAA5882B}"/>
              </a:ext>
            </a:extLst>
          </p:cNvPr>
          <p:cNvSpPr>
            <a:spLocks noGrp="1"/>
          </p:cNvSpPr>
          <p:nvPr>
            <p:ph idx="1"/>
          </p:nvPr>
        </p:nvSpPr>
        <p:spPr>
          <a:xfrm>
            <a:off x="2176379" y="1189394"/>
            <a:ext cx="7726419" cy="509048"/>
          </a:xfrm>
        </p:spPr>
        <p:txBody>
          <a:bodyPr numCol="1">
            <a:noAutofit/>
          </a:bodyPr>
          <a:lstStyle/>
          <a:p>
            <a:pPr marL="0" lvl="0" indent="0" algn="ctr">
              <a:buNone/>
            </a:pPr>
            <a:r>
              <a:rPr lang="es-MX" altLang="es-MX" dirty="0"/>
              <a:t>Procedimiento una vez otorgado la Medida Cautelar por el Poder Judicial</a:t>
            </a:r>
          </a:p>
          <a:p>
            <a:pPr marL="0" lvl="0" indent="0" algn="just">
              <a:buNone/>
            </a:pPr>
            <a:r>
              <a:rPr lang="es-MX" altLang="es-MX" dirty="0"/>
              <a:t>  </a:t>
            </a:r>
          </a:p>
        </p:txBody>
      </p:sp>
      <p:cxnSp>
        <p:nvCxnSpPr>
          <p:cNvPr id="12" name="Conector recto 11">
            <a:extLst>
              <a:ext uri="{FF2B5EF4-FFF2-40B4-BE49-F238E27FC236}">
                <a16:creationId xmlns:a16="http://schemas.microsoft.com/office/drawing/2014/main" id="{6FA0B5F4-6FCC-45C6-B2F0-264AC35F7250}"/>
              </a:ext>
            </a:extLst>
          </p:cNvPr>
          <p:cNvCxnSpPr>
            <a:cxnSpLocks/>
          </p:cNvCxnSpPr>
          <p:nvPr/>
        </p:nvCxnSpPr>
        <p:spPr>
          <a:xfrm flipV="1">
            <a:off x="1170681" y="4026231"/>
            <a:ext cx="9920742" cy="9054"/>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18" name="Conector recto 17">
            <a:extLst>
              <a:ext uri="{FF2B5EF4-FFF2-40B4-BE49-F238E27FC236}">
                <a16:creationId xmlns:a16="http://schemas.microsoft.com/office/drawing/2014/main" id="{DAC5812A-DFF4-4D50-B8CD-7227D71BFB6D}"/>
              </a:ext>
            </a:extLst>
          </p:cNvPr>
          <p:cNvCxnSpPr>
            <a:cxnSpLocks/>
          </p:cNvCxnSpPr>
          <p:nvPr/>
        </p:nvCxnSpPr>
        <p:spPr>
          <a:xfrm>
            <a:off x="1170681" y="3655039"/>
            <a:ext cx="0" cy="85857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20" name="Conector recto 19">
            <a:extLst>
              <a:ext uri="{FF2B5EF4-FFF2-40B4-BE49-F238E27FC236}">
                <a16:creationId xmlns:a16="http://schemas.microsoft.com/office/drawing/2014/main" id="{9AA4BE73-C574-4B9B-A17B-3E49AC2DAE2A}"/>
              </a:ext>
            </a:extLst>
          </p:cNvPr>
          <p:cNvCxnSpPr>
            <a:cxnSpLocks/>
          </p:cNvCxnSpPr>
          <p:nvPr/>
        </p:nvCxnSpPr>
        <p:spPr>
          <a:xfrm>
            <a:off x="7767873" y="4026231"/>
            <a:ext cx="0" cy="558675"/>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19" name="Marcador de contenido 2">
            <a:extLst>
              <a:ext uri="{FF2B5EF4-FFF2-40B4-BE49-F238E27FC236}">
                <a16:creationId xmlns:a16="http://schemas.microsoft.com/office/drawing/2014/main" id="{3713F13F-1391-4124-8115-86A4A3E9576E}"/>
              </a:ext>
            </a:extLst>
          </p:cNvPr>
          <p:cNvSpPr txBox="1">
            <a:spLocks/>
          </p:cNvSpPr>
          <p:nvPr/>
        </p:nvSpPr>
        <p:spPr>
          <a:xfrm>
            <a:off x="327512" y="4951255"/>
            <a:ext cx="1709113" cy="31049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dirty="0"/>
              <a:t>Otorgamiento de la Medida Cautelar</a:t>
            </a:r>
          </a:p>
          <a:p>
            <a:pPr marL="0" indent="0" algn="just">
              <a:buFont typeface="Arial" panose="020B0604020202020204" pitchFamily="34" charset="0"/>
              <a:buNone/>
            </a:pPr>
            <a:r>
              <a:rPr lang="es-MX" altLang="es-MX" dirty="0"/>
              <a:t>  </a:t>
            </a:r>
          </a:p>
        </p:txBody>
      </p:sp>
      <p:sp>
        <p:nvSpPr>
          <p:cNvPr id="29" name="Marcador de contenido 2">
            <a:extLst>
              <a:ext uri="{FF2B5EF4-FFF2-40B4-BE49-F238E27FC236}">
                <a16:creationId xmlns:a16="http://schemas.microsoft.com/office/drawing/2014/main" id="{2D8DCDC6-D7DA-4B7A-B53F-7E066A2C96CB}"/>
              </a:ext>
            </a:extLst>
          </p:cNvPr>
          <p:cNvSpPr txBox="1">
            <a:spLocks/>
          </p:cNvSpPr>
          <p:nvPr/>
        </p:nvSpPr>
        <p:spPr>
          <a:xfrm>
            <a:off x="6994798" y="4763797"/>
            <a:ext cx="1709113" cy="31049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dirty="0"/>
              <a:t>Constitución del Tribunal Arbitral</a:t>
            </a:r>
          </a:p>
          <a:p>
            <a:pPr marL="0" indent="0" algn="just">
              <a:buFont typeface="Arial" panose="020B0604020202020204" pitchFamily="34" charset="0"/>
              <a:buNone/>
            </a:pPr>
            <a:r>
              <a:rPr lang="es-MX" altLang="es-MX" dirty="0"/>
              <a:t>  </a:t>
            </a:r>
          </a:p>
        </p:txBody>
      </p:sp>
      <p:cxnSp>
        <p:nvCxnSpPr>
          <p:cNvPr id="21" name="Conector recto 20">
            <a:extLst>
              <a:ext uri="{FF2B5EF4-FFF2-40B4-BE49-F238E27FC236}">
                <a16:creationId xmlns:a16="http://schemas.microsoft.com/office/drawing/2014/main" id="{8B7D9E0F-5C53-4F2B-9807-5EF3312FA756}"/>
              </a:ext>
            </a:extLst>
          </p:cNvPr>
          <p:cNvCxnSpPr>
            <a:cxnSpLocks/>
          </p:cNvCxnSpPr>
          <p:nvPr/>
        </p:nvCxnSpPr>
        <p:spPr>
          <a:xfrm>
            <a:off x="2731890" y="3908542"/>
            <a:ext cx="0" cy="274811"/>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31" name="Marcador de contenido 2">
            <a:extLst>
              <a:ext uri="{FF2B5EF4-FFF2-40B4-BE49-F238E27FC236}">
                <a16:creationId xmlns:a16="http://schemas.microsoft.com/office/drawing/2014/main" id="{ADC4DE03-78EC-4DF1-9AB9-2AE95020CCFF}"/>
              </a:ext>
            </a:extLst>
          </p:cNvPr>
          <p:cNvSpPr txBox="1">
            <a:spLocks/>
          </p:cNvSpPr>
          <p:nvPr/>
        </p:nvSpPr>
        <p:spPr>
          <a:xfrm>
            <a:off x="1956979" y="4311161"/>
            <a:ext cx="1709113" cy="31049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b="1" dirty="0">
                <a:solidFill>
                  <a:srgbClr val="FF0000"/>
                </a:solidFill>
              </a:rPr>
              <a:t>Inicio del arbitraje</a:t>
            </a:r>
          </a:p>
          <a:p>
            <a:pPr marL="0" indent="0" algn="just">
              <a:buFont typeface="Arial" panose="020B0604020202020204" pitchFamily="34" charset="0"/>
              <a:buNone/>
            </a:pPr>
            <a:r>
              <a:rPr lang="es-MX" altLang="es-MX" dirty="0"/>
              <a:t>  </a:t>
            </a:r>
          </a:p>
        </p:txBody>
      </p:sp>
      <p:sp>
        <p:nvSpPr>
          <p:cNvPr id="2" name="Abrir llave 1">
            <a:extLst>
              <a:ext uri="{FF2B5EF4-FFF2-40B4-BE49-F238E27FC236}">
                <a16:creationId xmlns:a16="http://schemas.microsoft.com/office/drawing/2014/main" id="{75C94BD4-71F8-424B-B70D-89AF05436EFF}"/>
              </a:ext>
            </a:extLst>
          </p:cNvPr>
          <p:cNvSpPr/>
          <p:nvPr/>
        </p:nvSpPr>
        <p:spPr>
          <a:xfrm rot="5400000">
            <a:off x="1835689" y="2369845"/>
            <a:ext cx="242580" cy="1549819"/>
          </a:xfrm>
          <a:prstGeom prst="leftBrace">
            <a:avLst/>
          </a:prstGeom>
        </p:spPr>
        <p:style>
          <a:lnRef idx="1">
            <a:schemeClr val="accent1"/>
          </a:lnRef>
          <a:fillRef idx="0">
            <a:schemeClr val="accent1"/>
          </a:fillRef>
          <a:effectRef idx="0">
            <a:schemeClr val="accent1"/>
          </a:effectRef>
          <a:fontRef idx="minor">
            <a:schemeClr val="tx1"/>
          </a:fontRef>
        </p:style>
        <p:txBody>
          <a:bodyPr numCol="1" rtlCol="0" anchor="ctr"/>
          <a:lstStyle/>
          <a:p>
            <a:pPr algn="ctr"/>
            <a:endParaRPr lang="es-MX" altLang="es-MX"/>
          </a:p>
        </p:txBody>
      </p:sp>
      <p:sp>
        <p:nvSpPr>
          <p:cNvPr id="23" name="Marcador de contenido 2">
            <a:extLst>
              <a:ext uri="{FF2B5EF4-FFF2-40B4-BE49-F238E27FC236}">
                <a16:creationId xmlns:a16="http://schemas.microsoft.com/office/drawing/2014/main" id="{49749342-A406-4AC4-985D-105E7EBB78F9}"/>
              </a:ext>
            </a:extLst>
          </p:cNvPr>
          <p:cNvSpPr txBox="1">
            <a:spLocks/>
          </p:cNvSpPr>
          <p:nvPr/>
        </p:nvSpPr>
        <p:spPr>
          <a:xfrm>
            <a:off x="1125413" y="2749523"/>
            <a:ext cx="1709113" cy="31049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dirty="0"/>
              <a:t>10 días</a:t>
            </a:r>
          </a:p>
          <a:p>
            <a:pPr marL="0" indent="0" algn="just">
              <a:buFont typeface="Arial" panose="020B0604020202020204" pitchFamily="34" charset="0"/>
              <a:buNone/>
            </a:pPr>
            <a:r>
              <a:rPr lang="es-MX" altLang="es-MX" dirty="0"/>
              <a:t>  </a:t>
            </a:r>
          </a:p>
        </p:txBody>
      </p:sp>
      <p:sp>
        <p:nvSpPr>
          <p:cNvPr id="24" name="Abrir llave 23">
            <a:extLst>
              <a:ext uri="{FF2B5EF4-FFF2-40B4-BE49-F238E27FC236}">
                <a16:creationId xmlns:a16="http://schemas.microsoft.com/office/drawing/2014/main" id="{640915EC-D06E-4A1E-87CB-652C3B0C7E7B}"/>
              </a:ext>
            </a:extLst>
          </p:cNvPr>
          <p:cNvSpPr/>
          <p:nvPr/>
        </p:nvSpPr>
        <p:spPr>
          <a:xfrm rot="5400000">
            <a:off x="4276546" y="141069"/>
            <a:ext cx="385460" cy="6597194"/>
          </a:xfrm>
          <a:prstGeom prst="leftBrace">
            <a:avLst/>
          </a:prstGeom>
        </p:spPr>
        <p:style>
          <a:lnRef idx="1">
            <a:schemeClr val="accent1"/>
          </a:lnRef>
          <a:fillRef idx="0">
            <a:schemeClr val="accent1"/>
          </a:fillRef>
          <a:effectRef idx="0">
            <a:schemeClr val="accent1"/>
          </a:effectRef>
          <a:fontRef idx="minor">
            <a:schemeClr val="tx1"/>
          </a:fontRef>
        </p:style>
        <p:txBody>
          <a:bodyPr numCol="1" rtlCol="0" anchor="ctr"/>
          <a:lstStyle/>
          <a:p>
            <a:pPr algn="ctr"/>
            <a:endParaRPr lang="es-MX" altLang="es-MX"/>
          </a:p>
        </p:txBody>
      </p:sp>
      <p:sp>
        <p:nvSpPr>
          <p:cNvPr id="26" name="Marcador de contenido 2">
            <a:extLst>
              <a:ext uri="{FF2B5EF4-FFF2-40B4-BE49-F238E27FC236}">
                <a16:creationId xmlns:a16="http://schemas.microsoft.com/office/drawing/2014/main" id="{5EB82749-CABE-40D9-8DD2-07385A872A50}"/>
              </a:ext>
            </a:extLst>
          </p:cNvPr>
          <p:cNvSpPr txBox="1">
            <a:spLocks/>
          </p:cNvSpPr>
          <p:nvPr/>
        </p:nvSpPr>
        <p:spPr>
          <a:xfrm>
            <a:off x="3999955" y="2926373"/>
            <a:ext cx="1709113" cy="310498"/>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dirty="0"/>
              <a:t>90 días</a:t>
            </a:r>
          </a:p>
          <a:p>
            <a:pPr marL="0" indent="0" algn="just">
              <a:buFont typeface="Arial" panose="020B0604020202020204" pitchFamily="34" charset="0"/>
              <a:buNone/>
            </a:pPr>
            <a:r>
              <a:rPr lang="es-MX" altLang="es-MX" dirty="0"/>
              <a:t>  </a:t>
            </a:r>
          </a:p>
        </p:txBody>
      </p:sp>
      <p:cxnSp>
        <p:nvCxnSpPr>
          <p:cNvPr id="25" name="Conector recto 24">
            <a:extLst>
              <a:ext uri="{FF2B5EF4-FFF2-40B4-BE49-F238E27FC236}">
                <a16:creationId xmlns:a16="http://schemas.microsoft.com/office/drawing/2014/main" id="{F39C1E1B-6B57-46C5-8EC8-9351C1B3AF76}"/>
              </a:ext>
            </a:extLst>
          </p:cNvPr>
          <p:cNvCxnSpPr>
            <a:cxnSpLocks/>
          </p:cNvCxnSpPr>
          <p:nvPr/>
        </p:nvCxnSpPr>
        <p:spPr>
          <a:xfrm>
            <a:off x="6131052" y="3897879"/>
            <a:ext cx="0" cy="274811"/>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32" name="Marcador de contenido 2">
            <a:extLst>
              <a:ext uri="{FF2B5EF4-FFF2-40B4-BE49-F238E27FC236}">
                <a16:creationId xmlns:a16="http://schemas.microsoft.com/office/drawing/2014/main" id="{AA92DB21-8A8D-470E-8C4C-843BAE85EF2B}"/>
              </a:ext>
            </a:extLst>
          </p:cNvPr>
          <p:cNvSpPr txBox="1">
            <a:spLocks/>
          </p:cNvSpPr>
          <p:nvPr/>
        </p:nvSpPr>
        <p:spPr>
          <a:xfrm>
            <a:off x="5127679" y="4244292"/>
            <a:ext cx="2002352" cy="1088199"/>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dirty="0"/>
              <a:t>Presentación de:</a:t>
            </a:r>
          </a:p>
          <a:p>
            <a:pPr>
              <a:buFont typeface="Wingdings" panose="05000000000000000000" pitchFamily="2" charset="2"/>
              <a:buChar char="§"/>
            </a:pPr>
            <a:r>
              <a:rPr lang="es-MX" altLang="es-MX" sz="1200" dirty="0"/>
              <a:t>Oposición ante el PJ</a:t>
            </a:r>
          </a:p>
          <a:p>
            <a:pPr>
              <a:buFont typeface="Wingdings" panose="05000000000000000000" pitchFamily="2" charset="2"/>
              <a:buChar char="§"/>
            </a:pPr>
            <a:r>
              <a:rPr lang="es-MX" altLang="es-MX" sz="1200" dirty="0"/>
              <a:t>Reconsideración ante el Arbitro de Emergencia</a:t>
            </a:r>
          </a:p>
          <a:p>
            <a:pPr marL="0" indent="0" algn="just">
              <a:buFont typeface="Arial" panose="020B0604020202020204" pitchFamily="34" charset="0"/>
              <a:buNone/>
            </a:pPr>
            <a:r>
              <a:rPr lang="es-MX" altLang="es-MX" dirty="0"/>
              <a:t>  </a:t>
            </a:r>
          </a:p>
        </p:txBody>
      </p:sp>
      <p:sp>
        <p:nvSpPr>
          <p:cNvPr id="33" name="Marcador de contenido 2">
            <a:extLst>
              <a:ext uri="{FF2B5EF4-FFF2-40B4-BE49-F238E27FC236}">
                <a16:creationId xmlns:a16="http://schemas.microsoft.com/office/drawing/2014/main" id="{3190BC57-46A5-4B09-97ED-975B18412E9B}"/>
              </a:ext>
            </a:extLst>
          </p:cNvPr>
          <p:cNvSpPr txBox="1">
            <a:spLocks/>
          </p:cNvSpPr>
          <p:nvPr/>
        </p:nvSpPr>
        <p:spPr>
          <a:xfrm>
            <a:off x="8877376" y="4219697"/>
            <a:ext cx="2002352" cy="1088199"/>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MX" altLang="es-MX" sz="1500" dirty="0"/>
              <a:t>Será resuelta como una reconsideración</a:t>
            </a:r>
            <a:endParaRPr lang="es-MX" altLang="es-MX" dirty="0"/>
          </a:p>
        </p:txBody>
      </p:sp>
      <p:cxnSp>
        <p:nvCxnSpPr>
          <p:cNvPr id="34" name="Conector recto 33">
            <a:extLst>
              <a:ext uri="{FF2B5EF4-FFF2-40B4-BE49-F238E27FC236}">
                <a16:creationId xmlns:a16="http://schemas.microsoft.com/office/drawing/2014/main" id="{C2B9643F-1C0E-4B9A-A6E9-CD5433F21815}"/>
              </a:ext>
            </a:extLst>
          </p:cNvPr>
          <p:cNvCxnSpPr>
            <a:cxnSpLocks/>
          </p:cNvCxnSpPr>
          <p:nvPr/>
        </p:nvCxnSpPr>
        <p:spPr>
          <a:xfrm>
            <a:off x="9778090" y="3895418"/>
            <a:ext cx="0" cy="274811"/>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7" name="Flecha: curvada hacia arriba 6">
            <a:extLst>
              <a:ext uri="{FF2B5EF4-FFF2-40B4-BE49-F238E27FC236}">
                <a16:creationId xmlns:a16="http://schemas.microsoft.com/office/drawing/2014/main" id="{EBB6AF64-AACB-490F-AAA9-EEF4487EEC7A}"/>
              </a:ext>
            </a:extLst>
          </p:cNvPr>
          <p:cNvSpPr/>
          <p:nvPr/>
        </p:nvSpPr>
        <p:spPr>
          <a:xfrm>
            <a:off x="6482281" y="5274877"/>
            <a:ext cx="3583047" cy="1088198"/>
          </a:xfrm>
          <a:prstGeom prst="curvedUpArrow">
            <a:avLst>
              <a:gd name="adj1" fmla="val 13534"/>
              <a:gd name="adj2" fmla="val 35719"/>
              <a:gd name="adj3" fmla="val 27496"/>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endParaRPr lang="es-MX" altLang="es-MX">
              <a:solidFill>
                <a:schemeClr val="tx1"/>
              </a:solidFill>
            </a:endParaRPr>
          </a:p>
        </p:txBody>
      </p:sp>
      <p:sp>
        <p:nvSpPr>
          <p:cNvPr id="8" name="Elipse 7">
            <a:extLst>
              <a:ext uri="{FF2B5EF4-FFF2-40B4-BE49-F238E27FC236}">
                <a16:creationId xmlns:a16="http://schemas.microsoft.com/office/drawing/2014/main" id="{286F5AFE-3012-4F1B-B3F6-E5D7ECEC55E1}"/>
              </a:ext>
            </a:extLst>
          </p:cNvPr>
          <p:cNvSpPr/>
          <p:nvPr/>
        </p:nvSpPr>
        <p:spPr>
          <a:xfrm>
            <a:off x="8564578" y="1584057"/>
            <a:ext cx="2951429" cy="196384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algn="ctr"/>
            <a:r>
              <a:rPr lang="es-MX" altLang="es-MX" sz="1400" dirty="0"/>
              <a:t>El Tribunal Arbitral no se encuentra obligado a la decisión del PJ o del Arbitro de Emergencia, pudiendo modificar  sustituir o dejar sin efecto la MC</a:t>
            </a:r>
          </a:p>
        </p:txBody>
      </p:sp>
    </p:spTree>
    <p:extLst>
      <p:ext uri="{BB962C8B-B14F-4D97-AF65-F5344CB8AC3E}">
        <p14:creationId xmlns:p14="http://schemas.microsoft.com/office/powerpoint/2010/main" val="1927843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Marcador de contenido 2">
            <a:extLst>
              <a:ext uri="{FF2B5EF4-FFF2-40B4-BE49-F238E27FC236}">
                <a16:creationId xmlns:a16="http://schemas.microsoft.com/office/drawing/2014/main" id="{A06918BA-6FC5-4ED0-82B9-28CD0943809A}"/>
              </a:ext>
            </a:extLst>
          </p:cNvPr>
          <p:cNvSpPr>
            <a:spLocks noGrp="1"/>
          </p:cNvSpPr>
          <p:nvPr>
            <p:ph idx="1"/>
          </p:nvPr>
        </p:nvSpPr>
        <p:spPr>
          <a:xfrm>
            <a:off x="2880709" y="2648988"/>
            <a:ext cx="6430581" cy="1560023"/>
          </a:xfrm>
        </p:spPr>
        <p:txBody>
          <a:bodyPr numCol="1">
            <a:noAutofit/>
          </a:bodyPr>
          <a:lstStyle/>
          <a:p>
            <a:pPr marL="0" lvl="0" indent="0" algn="ctr">
              <a:buNone/>
            </a:pPr>
            <a:r>
              <a:rPr lang="es-MX" altLang="es-MX" sz="3600" b="1" dirty="0">
                <a:solidFill>
                  <a:schemeClr val="accent1"/>
                </a:solidFill>
              </a:rPr>
              <a:t>SETENCIA DEL TRIBUNAL CONSTITUCION PARA ANALISIS</a:t>
            </a:r>
          </a:p>
        </p:txBody>
      </p:sp>
    </p:spTree>
    <p:extLst>
      <p:ext uri="{BB962C8B-B14F-4D97-AF65-F5344CB8AC3E}">
        <p14:creationId xmlns:p14="http://schemas.microsoft.com/office/powerpoint/2010/main" val="16932441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6274A66A-0F1F-E434-16EB-10668316BDB8}"/>
              </a:ext>
            </a:extLst>
          </p:cNvPr>
          <p:cNvPicPr>
            <a:picLocks noChangeAspect="1"/>
          </p:cNvPicPr>
          <p:nvPr/>
        </p:nvPicPr>
        <p:blipFill rotWithShape="1">
          <a:blip r:embed="rId3"/>
          <a:srcRect l="3785" t="15908" r="8791" b="5999"/>
          <a:stretch/>
        </p:blipFill>
        <p:spPr>
          <a:xfrm>
            <a:off x="653221" y="1326547"/>
            <a:ext cx="10658792" cy="5353003"/>
          </a:xfrm>
          <a:prstGeom prst="rect">
            <a:avLst/>
          </a:prstGeom>
        </p:spPr>
      </p:pic>
    </p:spTree>
    <p:extLst>
      <p:ext uri="{BB962C8B-B14F-4D97-AF65-F5344CB8AC3E}">
        <p14:creationId xmlns:p14="http://schemas.microsoft.com/office/powerpoint/2010/main" val="34157581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A9D26C47-556F-BB8B-C76E-3F9BCC457C93}"/>
              </a:ext>
            </a:extLst>
          </p:cNvPr>
          <p:cNvSpPr txBox="1"/>
          <p:nvPr/>
        </p:nvSpPr>
        <p:spPr>
          <a:xfrm>
            <a:off x="762639" y="1238864"/>
            <a:ext cx="10736826" cy="4893647"/>
          </a:xfrm>
          <a:prstGeom prst="rect">
            <a:avLst/>
          </a:prstGeom>
          <a:noFill/>
        </p:spPr>
        <p:txBody>
          <a:bodyPr wrap="square" numCol="1">
            <a:spAutoFit/>
          </a:bodyPr>
          <a:lstStyle/>
          <a:p>
            <a:pPr algn="just"/>
            <a:r>
              <a:rPr lang="es-PE" altLang="es-PE" sz="2400" dirty="0"/>
              <a:t>Fundamento 12: “</a:t>
            </a:r>
            <a:r>
              <a:rPr lang="es-PE" altLang="es-PE" sz="2400" i="1" dirty="0"/>
              <a:t>En el presente caso, corresponde determinar si los apremios que recayeron sobre el recurrente fueron dictados por un árbitro que tenía la competencia para ello. Este Tribunal Constitucional considera que la extensión del convenio arbitral realizada por el árbitro emplazado resulta a todas luces arbitraria debido a que en ningún momento el recurrente consintió aquella extensión</a:t>
            </a:r>
            <a:r>
              <a:rPr lang="es-PE" altLang="es-PE" sz="2400" dirty="0"/>
              <a:t>.”</a:t>
            </a:r>
          </a:p>
          <a:p>
            <a:pPr algn="just"/>
            <a:endParaRPr lang="es-PE" altLang="es-PE" sz="2400" dirty="0"/>
          </a:p>
          <a:p>
            <a:pPr algn="just"/>
            <a:r>
              <a:rPr lang="es-PE" altLang="es-PE" sz="2400" dirty="0"/>
              <a:t>Fundamento 16: “</a:t>
            </a:r>
            <a:r>
              <a:rPr lang="es-PE" altLang="es-PE" sz="2400" i="1" dirty="0"/>
              <a:t>Así las cosas, queda claro que la fundamentación antes transcrita constituye una actuación arbitraria pues, el recurrente manifestó —de modo expreso— su decisión de no someterse al fuero arbitral, pese a ello el árbitro demandado asumió lo contrario y, en tal virtud, se arrogó competencias —de naturaleza jurisdiccional— para compelerlo a ejecutar lo que había decidido a nivel cautelar, forzándolo a aceptar su competencia —como árbitro— y, como consecuencia de esto último, imponiéndole apremios</a:t>
            </a:r>
            <a:r>
              <a:rPr lang="es-PE" altLang="es-PE" sz="2400" dirty="0"/>
              <a:t>.” </a:t>
            </a:r>
          </a:p>
        </p:txBody>
      </p:sp>
    </p:spTree>
    <p:extLst>
      <p:ext uri="{BB962C8B-B14F-4D97-AF65-F5344CB8AC3E}">
        <p14:creationId xmlns:p14="http://schemas.microsoft.com/office/powerpoint/2010/main" val="39709963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A9D26C47-556F-BB8B-C76E-3F9BCC457C93}"/>
              </a:ext>
            </a:extLst>
          </p:cNvPr>
          <p:cNvSpPr txBox="1"/>
          <p:nvPr/>
        </p:nvSpPr>
        <p:spPr>
          <a:xfrm>
            <a:off x="762639" y="1238864"/>
            <a:ext cx="10736826" cy="4893647"/>
          </a:xfrm>
          <a:prstGeom prst="rect">
            <a:avLst/>
          </a:prstGeom>
          <a:noFill/>
        </p:spPr>
        <p:txBody>
          <a:bodyPr wrap="square" numCol="1">
            <a:spAutoFit/>
          </a:bodyPr>
          <a:lstStyle/>
          <a:p>
            <a:pPr algn="ctr"/>
            <a:r>
              <a:rPr lang="es-PE" altLang="es-PE" sz="2600" b="1" dirty="0"/>
              <a:t>Principio vulnerado por los Árbitros de Emergencia</a:t>
            </a:r>
          </a:p>
          <a:p>
            <a:pPr algn="just"/>
            <a:endParaRPr lang="es-PE" altLang="es-PE" sz="2600" dirty="0"/>
          </a:p>
          <a:p>
            <a:pPr algn="just"/>
            <a:r>
              <a:rPr lang="es-PE" altLang="es-PE" sz="2600" dirty="0"/>
              <a:t>Artículo 139.- Principios de la Administración de Justicia </a:t>
            </a:r>
          </a:p>
          <a:p>
            <a:pPr algn="just"/>
            <a:r>
              <a:rPr lang="es-PE" altLang="es-PE" sz="2600" dirty="0"/>
              <a:t>Son principios y derechos de la función jurisdiccional: (…)</a:t>
            </a:r>
          </a:p>
          <a:p>
            <a:pPr algn="just"/>
            <a:r>
              <a:rPr lang="es-PE" altLang="es-PE" sz="2600" dirty="0"/>
              <a:t>“3</a:t>
            </a:r>
            <a:r>
              <a:rPr lang="es-PE" altLang="es-PE" sz="2600" i="1" dirty="0"/>
              <a:t>. La observancia del debido proceso y la tutela jurisdiccional. </a:t>
            </a:r>
            <a:r>
              <a:rPr lang="es-PE" altLang="es-PE" sz="2600" i="1" u="sng" dirty="0"/>
              <a:t>Ninguna persona puede ser desviada de la jurisdicción predeterminada por la ley, ni sometida a procedimiento distinto de los previamente establecidos</a:t>
            </a:r>
            <a:r>
              <a:rPr lang="es-PE" altLang="es-PE" sz="2600" i="1" dirty="0"/>
              <a:t>, ni juzgada por órganos jurisdiccionales de excepción ni por comisiones especiales creadas al efecto, cualquiera sea su denominación</a:t>
            </a:r>
            <a:r>
              <a:rPr lang="es-PE" altLang="es-PE" sz="2600" dirty="0"/>
              <a:t>.” </a:t>
            </a:r>
          </a:p>
          <a:p>
            <a:pPr algn="just"/>
            <a:endParaRPr lang="es-PE" altLang="es-PE" sz="2600" dirty="0"/>
          </a:p>
          <a:p>
            <a:pPr algn="just"/>
            <a:r>
              <a:rPr lang="es-PE" altLang="es-PE" sz="2600" dirty="0"/>
              <a:t>El Decreto Legislativo N° 1071, ha establecido que, previo a la constitución del Tribunal Arbitral, quien puede otorgar medidas cautelares, es el Poder Judicial. </a:t>
            </a:r>
          </a:p>
        </p:txBody>
      </p:sp>
    </p:spTree>
    <p:extLst>
      <p:ext uri="{BB962C8B-B14F-4D97-AF65-F5344CB8AC3E}">
        <p14:creationId xmlns:p14="http://schemas.microsoft.com/office/powerpoint/2010/main" val="152942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iotima, maestra de Sócrates que ideó el amor platónico">
            <a:extLst>
              <a:ext uri="{FF2B5EF4-FFF2-40B4-BE49-F238E27FC236}">
                <a16:creationId xmlns:a16="http://schemas.microsoft.com/office/drawing/2014/main" id="{33FC8A22-2123-4301-B030-B07DA4D47FC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284" r="-1" b="-1"/>
          <a:stretch/>
        </p:blipFill>
        <p:spPr>
          <a:xfrm>
            <a:off x="20" y="431"/>
            <a:ext cx="8684206" cy="6857569"/>
          </a:xfrm>
          <a:prstGeom prst="rect">
            <a:avLst/>
          </a:prstGeom>
          <a:noFill/>
          <a:extLst>
            <a:ext uri="{909E8E84-426E-40DD-AFC4-6F175D3DCCD1}">
              <a14:hiddenFill xmlns:a14="http://schemas.microsoft.com/office/drawing/2010/main">
                <a:solidFill>
                  <a:srgbClr val="FFFFFF"/>
                </a:solidFill>
              </a14:hiddenFill>
            </a:ext>
          </a:extLst>
        </p:spPr>
      </p:pic>
      <p:sp>
        <p:nvSpPr>
          <p:cNvPr id="5" name="Marcador de contenido 2">
            <a:extLst>
              <a:ext uri="{FF2B5EF4-FFF2-40B4-BE49-F238E27FC236}">
                <a16:creationId xmlns:a16="http://schemas.microsoft.com/office/drawing/2014/main" id="{8FCD39D0-7C2D-45E2-A756-39DA1CC96726}"/>
              </a:ext>
            </a:extLst>
          </p:cNvPr>
          <p:cNvSpPr>
            <a:spLocks noGrp="1"/>
          </p:cNvSpPr>
          <p:nvPr>
            <p:ph idx="1"/>
          </p:nvPr>
        </p:nvSpPr>
        <p:spPr>
          <a:xfrm>
            <a:off x="8859915" y="780676"/>
            <a:ext cx="3213716" cy="4896793"/>
          </a:xfrm>
        </p:spPr>
        <p:txBody>
          <a:bodyPr numCol="1">
            <a:normAutofit/>
          </a:bodyPr>
          <a:lstStyle/>
          <a:p>
            <a:pPr marL="0" lvl="0" indent="0">
              <a:buNone/>
            </a:pPr>
            <a:r>
              <a:rPr lang="es-PE" altLang="es-PE" sz="4000" b="1" dirty="0"/>
              <a:t>“Sólo hay un bien, el conocimiento, y sólo un mal, la ignorancia.”</a:t>
            </a:r>
          </a:p>
          <a:p>
            <a:pPr marL="0" lvl="0" indent="0" algn="r">
              <a:buNone/>
            </a:pPr>
            <a:endParaRPr lang="es-PE" altLang="es-PE" dirty="0"/>
          </a:p>
          <a:p>
            <a:pPr marL="0" lvl="0" indent="0" algn="r">
              <a:buNone/>
            </a:pPr>
            <a:r>
              <a:rPr lang="es-PE" altLang="es-PE" dirty="0"/>
              <a:t>Sócrates</a:t>
            </a:r>
          </a:p>
        </p:txBody>
      </p:sp>
    </p:spTree>
    <p:extLst>
      <p:ext uri="{BB962C8B-B14F-4D97-AF65-F5344CB8AC3E}">
        <p14:creationId xmlns:p14="http://schemas.microsoft.com/office/powerpoint/2010/main" val="27317788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ítulo 1">
            <a:extLst>
              <a:ext uri="{FF2B5EF4-FFF2-40B4-BE49-F238E27FC236}">
                <a16:creationId xmlns:a16="http://schemas.microsoft.com/office/drawing/2014/main" id="{13D262CB-E867-4381-8A3D-D28F4000CCB4}"/>
              </a:ext>
            </a:extLst>
          </p:cNvPr>
          <p:cNvSpPr>
            <a:spLocks noGrp="1"/>
          </p:cNvSpPr>
          <p:nvPr>
            <p:ph type="title"/>
          </p:nvPr>
        </p:nvSpPr>
        <p:spPr>
          <a:xfrm>
            <a:off x="1312460" y="1340892"/>
            <a:ext cx="9567080" cy="4176215"/>
          </a:xfrm>
        </p:spPr>
        <p:txBody>
          <a:bodyPr numCol="1">
            <a:noAutofit/>
          </a:bodyPr>
          <a:lstStyle/>
          <a:p>
            <a:pPr algn="ctr">
              <a:spcBef>
                <a:spcPts val="1000"/>
              </a:spcBef>
            </a:pPr>
            <a:r>
              <a:rPr lang="es-PE" altLang="es-PE" sz="4000" b="1" dirty="0">
                <a:solidFill>
                  <a:srgbClr val="1155CC"/>
                </a:solidFill>
                <a:latin typeface="Calibri"/>
                <a:cs typeface="Calibri"/>
              </a:rPr>
              <a:t>Dirección de Aplicación Jurídico Procesal de la Procuraduría General del Estado</a:t>
            </a:r>
            <a:br>
              <a:rPr lang="es-PE" altLang="es-PE" sz="4000" b="1" dirty="0">
                <a:solidFill>
                  <a:srgbClr val="1155CC"/>
                </a:solidFill>
                <a:latin typeface="Calibri"/>
                <a:cs typeface="Calibri"/>
              </a:rPr>
            </a:br>
            <a:br>
              <a:rPr lang="es-PE" altLang="es-PE" sz="4000" b="1" dirty="0">
                <a:solidFill>
                  <a:srgbClr val="1155CC"/>
                </a:solidFill>
                <a:latin typeface="Calibri"/>
                <a:cs typeface="Calibri"/>
              </a:rPr>
            </a:br>
            <a:r>
              <a:rPr lang="es-PE" altLang="es-PE" sz="4000" b="1" dirty="0">
                <a:solidFill>
                  <a:srgbClr val="1155CC"/>
                </a:solidFill>
                <a:latin typeface="Calibri"/>
                <a:cs typeface="Calibri"/>
              </a:rPr>
              <a:t>Área de Arbitraje</a:t>
            </a:r>
            <a:br>
              <a:rPr lang="es-PE" altLang="es-PE" sz="4000" b="1" dirty="0">
                <a:solidFill>
                  <a:srgbClr val="1155CC"/>
                </a:solidFill>
                <a:latin typeface="Calibri"/>
                <a:cs typeface="Calibri"/>
              </a:rPr>
            </a:br>
            <a:br>
              <a:rPr lang="es-PE" altLang="es-PE" sz="4000" b="1" dirty="0">
                <a:solidFill>
                  <a:srgbClr val="1155CC"/>
                </a:solidFill>
                <a:latin typeface="Calibri"/>
                <a:cs typeface="Calibri"/>
              </a:rPr>
            </a:br>
            <a:br>
              <a:rPr lang="es-PE" altLang="es-PE" sz="4000" b="1" dirty="0">
                <a:solidFill>
                  <a:srgbClr val="1155CC"/>
                </a:solidFill>
                <a:latin typeface="Calibri"/>
                <a:cs typeface="Calibri"/>
              </a:rPr>
            </a:br>
            <a:r>
              <a:rPr lang="es-PE" altLang="es-PE" sz="4000" b="1" dirty="0">
                <a:solidFill>
                  <a:srgbClr val="1155CC"/>
                </a:solidFill>
                <a:latin typeface="Calibri"/>
                <a:cs typeface="Calibri"/>
              </a:rPr>
              <a:t>pnavarro@pge.gob.pe</a:t>
            </a:r>
          </a:p>
        </p:txBody>
      </p:sp>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4" name="Conector recto 3"/>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92778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a:spLocks noChangeArrowheads="1"/>
          </p:cNvSpPr>
          <p:nvPr/>
        </p:nvSpPr>
        <p:spPr>
          <a:xfrm>
            <a:off x="4046693" y="3549053"/>
            <a:ext cx="3744416"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50000"/>
              </a:lnSpc>
              <a:spcBef>
                <a:spcPct val="0"/>
              </a:spcBef>
              <a:buFontTx/>
              <a:buNone/>
            </a:pPr>
            <a:r>
              <a:rPr lang="es-PE" altLang="es-PE" b="1" dirty="0">
                <a:solidFill>
                  <a:schemeClr val="bg2">
                    <a:lumMod val="25000"/>
                  </a:schemeClr>
                </a:solidFill>
                <a:latin typeface="Arial" panose="020B0604020202020204" pitchFamily="34" charset="0"/>
              </a:rPr>
              <a:t>MUCHAS GRACIAS </a:t>
            </a:r>
          </a:p>
        </p:txBody>
      </p:sp>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85589" y="2350265"/>
            <a:ext cx="1866624" cy="1089262"/>
          </a:xfrm>
          <a:prstGeom prst="rect">
            <a:avLst/>
          </a:prstGeom>
        </p:spPr>
      </p:pic>
      <p:cxnSp>
        <p:nvCxnSpPr>
          <p:cNvPr id="6" name="Conector recto 5"/>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Conector recto 8"/>
          <p:cNvCxnSpPr/>
          <p:nvPr/>
        </p:nvCxnSpPr>
        <p:spPr>
          <a:xfrm>
            <a:off x="338328" y="6161255"/>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3084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94094" y="1083941"/>
            <a:ext cx="9774141" cy="603962"/>
          </a:xfrm>
        </p:spPr>
        <p:txBody>
          <a:bodyPr numCol="1">
            <a:noAutofit/>
          </a:bodyPr>
          <a:lstStyle/>
          <a:p>
            <a:pPr algn="ctr">
              <a:spcBef>
                <a:spcPts val="1000"/>
              </a:spcBef>
            </a:pPr>
            <a:r>
              <a:rPr lang="es-PE" altLang="es-PE" sz="4000" b="1" dirty="0">
                <a:solidFill>
                  <a:srgbClr val="1155CC"/>
                </a:solidFill>
                <a:latin typeface="Calibri"/>
                <a:cs typeface="Calibri"/>
              </a:rPr>
              <a:t>QUE ES LA MEDIDA CAUTELAR</a:t>
            </a:r>
          </a:p>
        </p:txBody>
      </p:sp>
      <p:sp>
        <p:nvSpPr>
          <p:cNvPr id="3" name="Marcador de contenido 2"/>
          <p:cNvSpPr>
            <a:spLocks noGrp="1"/>
          </p:cNvSpPr>
          <p:nvPr>
            <p:ph idx="1"/>
          </p:nvPr>
        </p:nvSpPr>
        <p:spPr>
          <a:xfrm>
            <a:off x="805218" y="1802579"/>
            <a:ext cx="10551895" cy="4516937"/>
          </a:xfrm>
        </p:spPr>
        <p:txBody>
          <a:bodyPr numCol="1">
            <a:noAutofit/>
          </a:bodyPr>
          <a:lstStyle/>
          <a:p>
            <a:pPr marL="0" lvl="0" indent="0" algn="just">
              <a:buNone/>
            </a:pPr>
            <a:r>
              <a:rPr lang="es-PE" altLang="es-PE" sz="4000" dirty="0">
                <a:solidFill>
                  <a:schemeClr val="dk1"/>
                </a:solidFill>
                <a:latin typeface="Abadi" panose="020B0604020202020204" pitchFamily="34" charset="0"/>
              </a:rPr>
              <a:t>Es una herramienta utilizada por los Tribunales Arbitrales (o Poder Judicial), durante la tramitación del procedimiento, que busca proteger la litis de la controversia, buscando facilitar el cumplimiento o ejecución del laudo arbitral. </a:t>
            </a:r>
            <a:endParaRPr lang="es-PE" altLang="es-PE" sz="1000" dirty="0">
              <a:solidFill>
                <a:schemeClr val="dk1"/>
              </a:solidFill>
              <a:latin typeface="Abadi" panose="020B0604020202020204" pitchFamily="34" charset="0"/>
            </a:endParaRPr>
          </a:p>
          <a:p>
            <a:pPr marL="0" lvl="0" indent="0" algn="just">
              <a:buNone/>
            </a:pPr>
            <a:r>
              <a:rPr lang="es-PE" altLang="es-PE" sz="4000" dirty="0">
                <a:solidFill>
                  <a:schemeClr val="dk1"/>
                </a:solidFill>
                <a:latin typeface="Abadi" panose="020B0604020202020204" pitchFamily="34" charset="0"/>
              </a:rPr>
              <a:t>El Decreto Legislativo N° 1071, regula lo pertinente a la M/C en los artículos 8, 47 y 48.</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9105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5218" y="1083941"/>
            <a:ext cx="10472382" cy="603962"/>
          </a:xfrm>
        </p:spPr>
        <p:txBody>
          <a:bodyPr numCol="1">
            <a:noAutofit/>
          </a:bodyPr>
          <a:lstStyle/>
          <a:p>
            <a:pPr algn="ctr">
              <a:spcBef>
                <a:spcPts val="1000"/>
              </a:spcBef>
            </a:pPr>
            <a:r>
              <a:rPr lang="es-PE" altLang="es-PE" sz="4000" b="1" dirty="0">
                <a:solidFill>
                  <a:srgbClr val="1155CC"/>
                </a:solidFill>
                <a:latin typeface="Calibri"/>
                <a:cs typeface="Calibri"/>
              </a:rPr>
              <a:t>CARACTERISTICAS DE UNA MEDIDA CAUTELAR</a:t>
            </a:r>
          </a:p>
        </p:txBody>
      </p:sp>
      <p:sp>
        <p:nvSpPr>
          <p:cNvPr id="3" name="Marcador de contenido 2"/>
          <p:cNvSpPr>
            <a:spLocks noGrp="1"/>
          </p:cNvSpPr>
          <p:nvPr>
            <p:ph idx="1"/>
          </p:nvPr>
        </p:nvSpPr>
        <p:spPr>
          <a:xfrm>
            <a:off x="805218" y="1802579"/>
            <a:ext cx="10551895" cy="4516937"/>
          </a:xfrm>
        </p:spPr>
        <p:txBody>
          <a:bodyPr numCol="1">
            <a:noAutofit/>
          </a:bodyPr>
          <a:lstStyle/>
          <a:p>
            <a:pPr marL="0" lvl="0" indent="0" algn="just">
              <a:buNone/>
            </a:pPr>
            <a:r>
              <a:rPr lang="es-PE" altLang="es-PE" sz="4000" dirty="0">
                <a:solidFill>
                  <a:schemeClr val="dk1"/>
                </a:solidFill>
                <a:latin typeface="Abadi" panose="020B0604020202020204" pitchFamily="34" charset="0"/>
              </a:rPr>
              <a:t>El D.L. N° 1071 (art. 47 y 48), no establece requisitos procesales de manera detallada a comparación del Código Procesal Civil, sin embargo, si realiza consideraciones especiales, y en algunos casos, opuestos al CPC.</a:t>
            </a:r>
          </a:p>
          <a:p>
            <a:pPr marL="0" lvl="0" indent="0" algn="just">
              <a:buNone/>
            </a:pPr>
            <a:r>
              <a:rPr lang="es-PE" altLang="es-PE" sz="4000" dirty="0">
                <a:solidFill>
                  <a:schemeClr val="dk1"/>
                </a:solidFill>
                <a:latin typeface="Abadi" panose="020B0604020202020204" pitchFamily="34" charset="0"/>
              </a:rPr>
              <a:t>Considerando que los tribunales arbitrales deben motivar sus decisiones, es necesario seguir las características del CPC. </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0070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9809" y="1385921"/>
            <a:ext cx="10472382" cy="603962"/>
          </a:xfrm>
        </p:spPr>
        <p:txBody>
          <a:bodyPr numCol="1">
            <a:noAutofit/>
          </a:bodyPr>
          <a:lstStyle/>
          <a:p>
            <a:pPr algn="ctr">
              <a:spcBef>
                <a:spcPts val="1000"/>
              </a:spcBef>
            </a:pPr>
            <a:r>
              <a:rPr lang="es-PE" altLang="es-PE" sz="4000" b="1" dirty="0">
                <a:solidFill>
                  <a:srgbClr val="1155CC"/>
                </a:solidFill>
                <a:latin typeface="Calibri"/>
                <a:cs typeface="Calibri"/>
              </a:rPr>
              <a:t>CARACTERISTICAS QUE DIFERENCIAN LA LEY DE ARBITRAJE Y EL C.P.C. - MEDIDA CAUTELAR</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aphicFrame>
        <p:nvGraphicFramePr>
          <p:cNvPr id="9" name="Tabla 9">
            <a:extLst>
              <a:ext uri="{FF2B5EF4-FFF2-40B4-BE49-F238E27FC236}">
                <a16:creationId xmlns:a16="http://schemas.microsoft.com/office/drawing/2014/main" id="{3A1D8470-5734-4D96-B047-59B26213EB6D}"/>
              </a:ext>
            </a:extLst>
          </p:cNvPr>
          <p:cNvGraphicFramePr>
            <a:graphicFrameLocks noGrp="1"/>
          </p:cNvGraphicFramePr>
          <p:nvPr>
            <p:ph idx="1"/>
            <p:extLst>
              <p:ext uri="{D42A27DB-BD31-4B8C-83A1-F6EECF244321}">
                <p14:modId xmlns:p14="http://schemas.microsoft.com/office/powerpoint/2010/main" val="1327533175"/>
              </p:ext>
            </p:extLst>
          </p:nvPr>
        </p:nvGraphicFramePr>
        <p:xfrm>
          <a:off x="873252" y="2586736"/>
          <a:ext cx="10515600" cy="330200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838460089"/>
                    </a:ext>
                  </a:extLst>
                </a:gridCol>
                <a:gridCol w="5257800">
                  <a:extLst>
                    <a:ext uri="{9D8B030D-6E8A-4147-A177-3AD203B41FA5}">
                      <a16:colId xmlns:a16="http://schemas.microsoft.com/office/drawing/2014/main" val="211956583"/>
                    </a:ext>
                  </a:extLst>
                </a:gridCol>
              </a:tblGrid>
              <a:tr h="370840">
                <a:tc>
                  <a:txBody>
                    <a:bodyPr/>
                    <a:lstStyle/>
                    <a:p>
                      <a:pPr algn="ctr"/>
                      <a:r>
                        <a:rPr lang="es-MX" altLang="es-MX" dirty="0"/>
                        <a:t>PODER JUDICIAL – C.P.C</a:t>
                      </a:r>
                    </a:p>
                  </a:txBody>
                  <a:tcPr/>
                </a:tc>
                <a:tc>
                  <a:txBody>
                    <a:bodyPr/>
                    <a:lstStyle/>
                    <a:p>
                      <a:pPr algn="ctr"/>
                      <a:r>
                        <a:rPr lang="es-MX" altLang="es-MX" dirty="0"/>
                        <a:t>ARBITRAJE – D.L. N° 1071</a:t>
                      </a:r>
                    </a:p>
                  </a:txBody>
                  <a:tcPr/>
                </a:tc>
                <a:extLst>
                  <a:ext uri="{0D108BD9-81ED-4DB2-BD59-A6C34878D82A}">
                    <a16:rowId xmlns:a16="http://schemas.microsoft.com/office/drawing/2014/main" val="1650767863"/>
                  </a:ext>
                </a:extLst>
              </a:tr>
              <a:tr h="370840">
                <a:tc>
                  <a:txBody>
                    <a:bodyPr/>
                    <a:lstStyle/>
                    <a:p>
                      <a:pPr algn="ctr"/>
                      <a:r>
                        <a:rPr lang="es-MX" altLang="es-MX" dirty="0"/>
                        <a:t>NO COMUNICACIÓN PREVIA A RESOLVER</a:t>
                      </a:r>
                    </a:p>
                  </a:txBody>
                  <a:tcPr/>
                </a:tc>
                <a:tc>
                  <a:txBody>
                    <a:bodyPr/>
                    <a:lstStyle/>
                    <a:p>
                      <a:pPr algn="ctr"/>
                      <a:r>
                        <a:rPr lang="es-MX" altLang="es-MX" dirty="0"/>
                        <a:t>SI COMUNICACIÓN PREVIA A RESOLVER</a:t>
                      </a:r>
                    </a:p>
                  </a:txBody>
                  <a:tcPr/>
                </a:tc>
                <a:extLst>
                  <a:ext uri="{0D108BD9-81ED-4DB2-BD59-A6C34878D82A}">
                    <a16:rowId xmlns:a16="http://schemas.microsoft.com/office/drawing/2014/main" val="3485743099"/>
                  </a:ext>
                </a:extLst>
              </a:tr>
              <a:tr h="370840">
                <a:tc>
                  <a:txBody>
                    <a:bodyPr/>
                    <a:lstStyle/>
                    <a:p>
                      <a:pPr algn="ctr"/>
                      <a:endParaRPr lang="es-MX" altLang="es-MX" dirty="0"/>
                    </a:p>
                    <a:p>
                      <a:pPr algn="ctr"/>
                      <a:r>
                        <a:rPr lang="es-MX" altLang="es-MX" dirty="0"/>
                        <a:t>El articulo 637 del CPC, establece en el desarrollo del tramite de la medida cautelar, que, </a:t>
                      </a:r>
                      <a:r>
                        <a:rPr lang="es-MX" altLang="es-MX" b="1" i="1" dirty="0"/>
                        <a:t>la solicitud cautelar es concedida o rechazada sin conocimiento de la parte afectada en atención a los fundamentos y prueba de la solicitud.</a:t>
                      </a:r>
                      <a:endParaRPr lang="es-MX" altLang="es-MX" dirty="0"/>
                    </a:p>
                    <a:p>
                      <a:pPr algn="ctr"/>
                      <a:endParaRPr lang="es-MX" altLang="es-MX" dirty="0"/>
                    </a:p>
                  </a:txBody>
                  <a:tcPr/>
                </a:tc>
                <a:tc>
                  <a:txBody>
                    <a:bodyPr/>
                    <a:lstStyle/>
                    <a:p>
                      <a:pPr algn="ctr"/>
                      <a:endParaRPr lang="es-MX" altLang="es-MX" dirty="0"/>
                    </a:p>
                    <a:p>
                      <a:pPr algn="ctr"/>
                      <a:r>
                        <a:rPr lang="es-MX" altLang="es-MX" dirty="0"/>
                        <a:t>Inciso 3 del articulo 47 del D.L. N° 1071, establece que </a:t>
                      </a:r>
                      <a:r>
                        <a:rPr lang="es-MX" altLang="es-MX" b="1" i="1" dirty="0"/>
                        <a:t>El tribunal arbitral, antes de resolver, pondrá en conocimiento la solicitud a la otra parte. Sin embargo, podrá dictar una medida cautelar sin necesidad de poner en conocimiento a la otra parte, cuando la parte solicitante justifique la necesidad de no hacerlo para garantizar que la eficacia de la medida no se frustre. </a:t>
                      </a:r>
                      <a:endParaRPr lang="es-MX" altLang="es-MX" dirty="0"/>
                    </a:p>
                  </a:txBody>
                  <a:tcPr/>
                </a:tc>
                <a:extLst>
                  <a:ext uri="{0D108BD9-81ED-4DB2-BD59-A6C34878D82A}">
                    <a16:rowId xmlns:a16="http://schemas.microsoft.com/office/drawing/2014/main" val="2555352670"/>
                  </a:ext>
                </a:extLst>
              </a:tr>
            </a:tbl>
          </a:graphicData>
        </a:graphic>
      </p:graphicFrame>
    </p:spTree>
    <p:extLst>
      <p:ext uri="{BB962C8B-B14F-4D97-AF65-F5344CB8AC3E}">
        <p14:creationId xmlns:p14="http://schemas.microsoft.com/office/powerpoint/2010/main" val="385840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5218" y="1083941"/>
            <a:ext cx="10472382" cy="603962"/>
          </a:xfrm>
        </p:spPr>
        <p:txBody>
          <a:bodyPr numCol="1">
            <a:noAutofit/>
          </a:bodyPr>
          <a:lstStyle/>
          <a:p>
            <a:pPr algn="ctr">
              <a:spcBef>
                <a:spcPts val="1000"/>
              </a:spcBef>
            </a:pPr>
            <a:r>
              <a:rPr lang="es-PE" altLang="es-PE" sz="4000" b="1" dirty="0">
                <a:solidFill>
                  <a:srgbClr val="1155CC"/>
                </a:solidFill>
                <a:latin typeface="Calibri"/>
                <a:cs typeface="Calibri"/>
              </a:rPr>
              <a:t>CARACTERISTICAS DE UNA MEDIDA CAUTELAR</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aphicFrame>
        <p:nvGraphicFramePr>
          <p:cNvPr id="12" name="Tabla 9">
            <a:extLst>
              <a:ext uri="{FF2B5EF4-FFF2-40B4-BE49-F238E27FC236}">
                <a16:creationId xmlns:a16="http://schemas.microsoft.com/office/drawing/2014/main" id="{B0841C49-F6E1-9FD9-FB73-032CA5D53822}"/>
              </a:ext>
            </a:extLst>
          </p:cNvPr>
          <p:cNvGraphicFramePr>
            <a:graphicFrameLocks noGrp="1"/>
          </p:cNvGraphicFramePr>
          <p:nvPr>
            <p:ph idx="1"/>
            <p:extLst>
              <p:ext uri="{D42A27DB-BD31-4B8C-83A1-F6EECF244321}">
                <p14:modId xmlns:p14="http://schemas.microsoft.com/office/powerpoint/2010/main" val="748944364"/>
              </p:ext>
            </p:extLst>
          </p:nvPr>
        </p:nvGraphicFramePr>
        <p:xfrm>
          <a:off x="873252" y="1741619"/>
          <a:ext cx="10515600" cy="5029200"/>
        </p:xfrm>
        <a:graphic>
          <a:graphicData uri="http://schemas.openxmlformats.org/drawingml/2006/table">
            <a:tbl>
              <a:tblPr firstRow="1" bandRow="1">
                <a:tableStyleId>{5C22544A-7EE6-4342-B048-85BDC9FD1C3A}</a:tableStyleId>
              </a:tblPr>
              <a:tblGrid>
                <a:gridCol w="3655022">
                  <a:extLst>
                    <a:ext uri="{9D8B030D-6E8A-4147-A177-3AD203B41FA5}">
                      <a16:colId xmlns:a16="http://schemas.microsoft.com/office/drawing/2014/main" val="4211253685"/>
                    </a:ext>
                  </a:extLst>
                </a:gridCol>
                <a:gridCol w="6860578">
                  <a:extLst>
                    <a:ext uri="{9D8B030D-6E8A-4147-A177-3AD203B41FA5}">
                      <a16:colId xmlns:a16="http://schemas.microsoft.com/office/drawing/2014/main" val="391407347"/>
                    </a:ext>
                  </a:extLst>
                </a:gridCol>
              </a:tblGrid>
              <a:tr h="370840">
                <a:tc>
                  <a:txBody>
                    <a:bodyPr/>
                    <a:lstStyle/>
                    <a:p>
                      <a:pPr algn="ctr"/>
                      <a:r>
                        <a:rPr lang="es-PE" altLang="es-PE" sz="2000" dirty="0"/>
                        <a:t>CARACTERISTICA</a:t>
                      </a:r>
                    </a:p>
                  </a:txBody>
                  <a:tcPr/>
                </a:tc>
                <a:tc>
                  <a:txBody>
                    <a:bodyPr/>
                    <a:lstStyle/>
                    <a:p>
                      <a:pPr algn="ctr"/>
                      <a:r>
                        <a:rPr lang="es-PE" altLang="es-PE" sz="2000" dirty="0"/>
                        <a:t>DESARROLLO</a:t>
                      </a:r>
                    </a:p>
                  </a:txBody>
                  <a:tcPr/>
                </a:tc>
                <a:extLst>
                  <a:ext uri="{0D108BD9-81ED-4DB2-BD59-A6C34878D82A}">
                    <a16:rowId xmlns:a16="http://schemas.microsoft.com/office/drawing/2014/main" val="4061207762"/>
                  </a:ext>
                </a:extLst>
              </a:tr>
              <a:tr h="370840">
                <a:tc>
                  <a:txBody>
                    <a:bodyPr/>
                    <a:lstStyle/>
                    <a:p>
                      <a:pPr algn="ctr"/>
                      <a:r>
                        <a:rPr lang="es-PE" altLang="es-PE" sz="2000" b="1" dirty="0"/>
                        <a:t>INSTRUMENTAL Y ACCESORIA</a:t>
                      </a:r>
                    </a:p>
                  </a:txBody>
                  <a:tcPr anchor="ctr"/>
                </a:tc>
                <a:tc>
                  <a:txBody>
                    <a:bodyPr/>
                    <a:lstStyle/>
                    <a:p>
                      <a:r>
                        <a:rPr lang="es-PE" altLang="es-PE" sz="2000" dirty="0"/>
                        <a:t>La MC no tiene un fin en si misma, sino nace y permanece al servicio del proceso. Esta subordinada a un fallo definitivo. Se orienta, mas que actuar el derecho, a conseguir o asegurar la eficacia practica de la sentencia.</a:t>
                      </a:r>
                    </a:p>
                  </a:txBody>
                  <a:tcPr anchor="ctr"/>
                </a:tc>
                <a:extLst>
                  <a:ext uri="{0D108BD9-81ED-4DB2-BD59-A6C34878D82A}">
                    <a16:rowId xmlns:a16="http://schemas.microsoft.com/office/drawing/2014/main" val="648010980"/>
                  </a:ext>
                </a:extLst>
              </a:tr>
              <a:tr h="370840">
                <a:tc>
                  <a:txBody>
                    <a:bodyPr/>
                    <a:lstStyle/>
                    <a:p>
                      <a:pPr algn="ctr"/>
                      <a:r>
                        <a:rPr lang="es-PE" altLang="es-PE" sz="2000" b="1" dirty="0"/>
                        <a:t>VARIABLE</a:t>
                      </a:r>
                    </a:p>
                  </a:txBody>
                  <a:tcPr anchor="ctr"/>
                </a:tc>
                <a:tc>
                  <a:txBody>
                    <a:bodyPr/>
                    <a:lstStyle/>
                    <a:p>
                      <a:r>
                        <a:rPr lang="es-PE" altLang="es-PE" sz="2000" dirty="0"/>
                        <a:t>Permite la mutación de los elementos de la resolución cautelar, atendiendo a la modificación de las circunstancias sobre cuyas bases se decretaron, así como, nuevos elementos de juicio que se aporten.</a:t>
                      </a:r>
                    </a:p>
                  </a:txBody>
                  <a:tcPr anchor="ctr"/>
                </a:tc>
                <a:extLst>
                  <a:ext uri="{0D108BD9-81ED-4DB2-BD59-A6C34878D82A}">
                    <a16:rowId xmlns:a16="http://schemas.microsoft.com/office/drawing/2014/main" val="2830544938"/>
                  </a:ext>
                </a:extLst>
              </a:tr>
              <a:tr h="370840">
                <a:tc>
                  <a:txBody>
                    <a:bodyPr/>
                    <a:lstStyle/>
                    <a:p>
                      <a:pPr algn="ctr"/>
                      <a:r>
                        <a:rPr lang="es-PE" altLang="es-PE" sz="2000" b="1" dirty="0"/>
                        <a:t>TEMPORAL O PROVISIONAL</a:t>
                      </a:r>
                    </a:p>
                  </a:txBody>
                  <a:tcPr anchor="ctr"/>
                </a:tc>
                <a:tc>
                  <a:txBody>
                    <a:bodyPr/>
                    <a:lstStyle/>
                    <a:p>
                      <a:r>
                        <a:rPr lang="es-PE" altLang="es-PE" sz="2000" dirty="0"/>
                        <a:t>No es permanente ni absoluta, ni se puede asociar la cosa juzgada material a ella. Esto es, tiene una duración limitada en el tiempo, por que está relacionada con el fallo definitivo. </a:t>
                      </a:r>
                    </a:p>
                  </a:txBody>
                  <a:tcPr anchor="ctr"/>
                </a:tc>
                <a:extLst>
                  <a:ext uri="{0D108BD9-81ED-4DB2-BD59-A6C34878D82A}">
                    <a16:rowId xmlns:a16="http://schemas.microsoft.com/office/drawing/2014/main" val="2019749830"/>
                  </a:ext>
                </a:extLst>
              </a:tr>
              <a:tr h="370840">
                <a:tc>
                  <a:txBody>
                    <a:bodyPr/>
                    <a:lstStyle/>
                    <a:p>
                      <a:pPr algn="ctr"/>
                      <a:r>
                        <a:rPr lang="es-PE" altLang="es-PE" sz="2000" b="1" dirty="0"/>
                        <a:t>PREJUZGAMIENTO</a:t>
                      </a:r>
                    </a:p>
                  </a:txBody>
                  <a:tcPr anchor="ctr"/>
                </a:tc>
                <a:tc>
                  <a:txBody>
                    <a:bodyPr/>
                    <a:lstStyle/>
                    <a:p>
                      <a:r>
                        <a:rPr lang="es-PE" altLang="es-PE" sz="2000" dirty="0"/>
                        <a:t>Emite opinión precisa y fundada sobre puntos concretos que deberán ser motivo de precisión antes de la oportunidad fijada para pronunciarse.</a:t>
                      </a:r>
                    </a:p>
                  </a:txBody>
                  <a:tcPr anchor="ctr"/>
                </a:tc>
                <a:extLst>
                  <a:ext uri="{0D108BD9-81ED-4DB2-BD59-A6C34878D82A}">
                    <a16:rowId xmlns:a16="http://schemas.microsoft.com/office/drawing/2014/main" val="1999132411"/>
                  </a:ext>
                </a:extLst>
              </a:tr>
            </a:tbl>
          </a:graphicData>
        </a:graphic>
      </p:graphicFrame>
    </p:spTree>
    <p:extLst>
      <p:ext uri="{BB962C8B-B14F-4D97-AF65-F5344CB8AC3E}">
        <p14:creationId xmlns:p14="http://schemas.microsoft.com/office/powerpoint/2010/main" val="2647020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5218" y="1083941"/>
            <a:ext cx="10472382" cy="603962"/>
          </a:xfrm>
        </p:spPr>
        <p:txBody>
          <a:bodyPr numCol="1">
            <a:noAutofit/>
          </a:bodyPr>
          <a:lstStyle/>
          <a:p>
            <a:pPr algn="ctr">
              <a:spcBef>
                <a:spcPts val="1000"/>
              </a:spcBef>
            </a:pPr>
            <a:r>
              <a:rPr lang="es-PE" altLang="es-PE" sz="4000" b="1" dirty="0">
                <a:solidFill>
                  <a:srgbClr val="1155CC"/>
                </a:solidFill>
                <a:latin typeface="Calibri"/>
                <a:cs typeface="Calibri"/>
              </a:rPr>
              <a:t>PRESUPUESTOS DE UNA MEDIDA CAUTELAR</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492" y="186547"/>
            <a:ext cx="1172891" cy="668041"/>
          </a:xfrm>
          <a:prstGeom prst="rect">
            <a:avLst/>
          </a:prstGeom>
        </p:spPr>
      </p:pic>
      <p:cxnSp>
        <p:nvCxnSpPr>
          <p:cNvPr id="5" name="Conector recto 4"/>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aphicFrame>
        <p:nvGraphicFramePr>
          <p:cNvPr id="12" name="Tabla 9">
            <a:extLst>
              <a:ext uri="{FF2B5EF4-FFF2-40B4-BE49-F238E27FC236}">
                <a16:creationId xmlns:a16="http://schemas.microsoft.com/office/drawing/2014/main" id="{B0841C49-F6E1-9FD9-FB73-032CA5D53822}"/>
              </a:ext>
            </a:extLst>
          </p:cNvPr>
          <p:cNvGraphicFramePr>
            <a:graphicFrameLocks noGrp="1"/>
          </p:cNvGraphicFramePr>
          <p:nvPr>
            <p:ph idx="1"/>
            <p:extLst>
              <p:ext uri="{D42A27DB-BD31-4B8C-83A1-F6EECF244321}">
                <p14:modId xmlns:p14="http://schemas.microsoft.com/office/powerpoint/2010/main" val="3976002983"/>
              </p:ext>
            </p:extLst>
          </p:nvPr>
        </p:nvGraphicFramePr>
        <p:xfrm>
          <a:off x="873252" y="1741619"/>
          <a:ext cx="10515600" cy="4541520"/>
        </p:xfrm>
        <a:graphic>
          <a:graphicData uri="http://schemas.openxmlformats.org/drawingml/2006/table">
            <a:tbl>
              <a:tblPr firstRow="1" bandRow="1">
                <a:tableStyleId>{5C22544A-7EE6-4342-B048-85BDC9FD1C3A}</a:tableStyleId>
              </a:tblPr>
              <a:tblGrid>
                <a:gridCol w="3655022">
                  <a:extLst>
                    <a:ext uri="{9D8B030D-6E8A-4147-A177-3AD203B41FA5}">
                      <a16:colId xmlns:a16="http://schemas.microsoft.com/office/drawing/2014/main" val="4211253685"/>
                    </a:ext>
                  </a:extLst>
                </a:gridCol>
                <a:gridCol w="6860578">
                  <a:extLst>
                    <a:ext uri="{9D8B030D-6E8A-4147-A177-3AD203B41FA5}">
                      <a16:colId xmlns:a16="http://schemas.microsoft.com/office/drawing/2014/main" val="391407347"/>
                    </a:ext>
                  </a:extLst>
                </a:gridCol>
              </a:tblGrid>
              <a:tr h="370840">
                <a:tc>
                  <a:txBody>
                    <a:bodyPr/>
                    <a:lstStyle/>
                    <a:p>
                      <a:pPr algn="ctr"/>
                      <a:r>
                        <a:rPr lang="es-PE" altLang="es-PE" sz="2000" dirty="0"/>
                        <a:t>CARACTERISTICA</a:t>
                      </a:r>
                    </a:p>
                  </a:txBody>
                  <a:tcPr/>
                </a:tc>
                <a:tc>
                  <a:txBody>
                    <a:bodyPr/>
                    <a:lstStyle/>
                    <a:p>
                      <a:pPr algn="ctr"/>
                      <a:r>
                        <a:rPr lang="es-PE" altLang="es-PE" sz="2000" dirty="0"/>
                        <a:t>DESARROLLO</a:t>
                      </a:r>
                    </a:p>
                  </a:txBody>
                  <a:tcPr/>
                </a:tc>
                <a:extLst>
                  <a:ext uri="{0D108BD9-81ED-4DB2-BD59-A6C34878D82A}">
                    <a16:rowId xmlns:a16="http://schemas.microsoft.com/office/drawing/2014/main" val="4061207762"/>
                  </a:ext>
                </a:extLst>
              </a:tr>
              <a:tr h="370840">
                <a:tc>
                  <a:txBody>
                    <a:bodyPr/>
                    <a:lstStyle/>
                    <a:p>
                      <a:pPr algn="ctr"/>
                      <a:r>
                        <a:rPr lang="es-PE" altLang="es-PE" sz="2000" b="1" dirty="0"/>
                        <a:t>VEROSIMILITUD DEL </a:t>
                      </a:r>
                      <a:r>
                        <a:rPr lang="es-PE" altLang="es-PE" sz="2000" b="1" kern="1200" dirty="0">
                          <a:solidFill>
                            <a:schemeClr val="dk1"/>
                          </a:solidFill>
                          <a:latin typeface="+mn-lt"/>
                          <a:ea typeface="+mn-ea"/>
                          <a:cs typeface="+mn-cs"/>
                        </a:rPr>
                        <a:t>DERECHO</a:t>
                      </a:r>
                    </a:p>
                    <a:p>
                      <a:pPr algn="ctr"/>
                      <a:r>
                        <a:rPr lang="es-PE" altLang="es-PE" sz="2000" b="1" kern="1200" dirty="0">
                          <a:solidFill>
                            <a:schemeClr val="dk1"/>
                          </a:solidFill>
                          <a:latin typeface="+mn-lt"/>
                          <a:ea typeface="+mn-ea"/>
                          <a:cs typeface="+mn-cs"/>
                        </a:rPr>
                        <a:t>(</a:t>
                      </a:r>
                      <a:r>
                        <a:rPr lang="es-MX" altLang="es-MX" sz="2000" b="1" kern="1200" dirty="0">
                          <a:solidFill>
                            <a:schemeClr val="dk1"/>
                          </a:solidFill>
                          <a:latin typeface="+mn-lt"/>
                          <a:ea typeface="+mn-ea"/>
                          <a:cs typeface="+mn-cs"/>
                        </a:rPr>
                        <a:t>Fumus Bonis Iuris) </a:t>
                      </a:r>
                    </a:p>
                    <a:p>
                      <a:pPr algn="ctr"/>
                      <a:endParaRPr lang="es-PE" altLang="es-PE" sz="2000" b="1" dirty="0"/>
                    </a:p>
                  </a:txBody>
                  <a:tcPr anchor="ctr"/>
                </a:tc>
                <a:tc>
                  <a:txBody>
                    <a:bodyPr/>
                    <a:lstStyle/>
                    <a:p>
                      <a:r>
                        <a:rPr lang="es-PE" altLang="es-PE" sz="2000" dirty="0"/>
                        <a:t>Si la medida cautelar tiende a asegurar la efectiva tutela de una pretensión principal, es razonable que la adopción de esta medida tenga la apariencia de un buen derecho, que no responde, a que la pretensión sea probablemente estimada, sino a que pueda serlo. El Tribunal Arbitral al analizar el pedido de la medida cautelar, deberá examinar que tan posible es que la pretensión llegue a ser estimada. </a:t>
                      </a:r>
                      <a:r>
                        <a:rPr lang="es-PE" altLang="es-PE" sz="2000" dirty="0">
                          <a:solidFill>
                            <a:srgbClr val="FF0000"/>
                          </a:solidFill>
                        </a:rPr>
                        <a:t>(</a:t>
                      </a:r>
                      <a:r>
                        <a:rPr lang="es-MX" altLang="es-MX" sz="1800" b="0" i="1" u="none" strike="noStrike" kern="1200" baseline="0" dirty="0">
                          <a:solidFill>
                            <a:srgbClr val="FF0000"/>
                          </a:solidFill>
                          <a:latin typeface="+mn-lt"/>
                          <a:ea typeface="+mn-ea"/>
                          <a:cs typeface="+mn-cs"/>
                        </a:rPr>
                        <a:t>alcanza con que satisfaga el marco de lo hipotético y razonable )</a:t>
                      </a:r>
                      <a:r>
                        <a:rPr lang="es-PE" altLang="es-PE" sz="2000" dirty="0">
                          <a:solidFill>
                            <a:srgbClr val="FF0000"/>
                          </a:solidFill>
                        </a:rPr>
                        <a:t>   </a:t>
                      </a:r>
                    </a:p>
                  </a:txBody>
                  <a:tcPr anchor="ctr"/>
                </a:tc>
                <a:extLst>
                  <a:ext uri="{0D108BD9-81ED-4DB2-BD59-A6C34878D82A}">
                    <a16:rowId xmlns:a16="http://schemas.microsoft.com/office/drawing/2014/main" val="648010980"/>
                  </a:ext>
                </a:extLst>
              </a:tr>
              <a:tr h="370840">
                <a:tc>
                  <a:txBody>
                    <a:bodyPr/>
                    <a:lstStyle/>
                    <a:p>
                      <a:pPr algn="ctr"/>
                      <a:r>
                        <a:rPr lang="es-PE" altLang="es-PE" sz="2000" b="1" dirty="0"/>
                        <a:t>PELIGRO EN LA DEMORA</a:t>
                      </a:r>
                    </a:p>
                  </a:txBody>
                  <a:tcPr anchor="ctr"/>
                </a:tc>
                <a:tc>
                  <a:txBody>
                    <a:bodyPr/>
                    <a:lstStyle/>
                    <a:p>
                      <a:pPr algn="just"/>
                      <a:r>
                        <a:rPr lang="es-PE" altLang="es-PE" sz="2000" dirty="0"/>
                        <a:t>Quien resuelve la medida cautelar debe no solo apreciar la apariencia del derecho que invoca la parte peticionante de la medida, sino también, el peligro de que el probable derecho sea violado, o que, sin la efectividad de la cautela, pueda permanecer insatisfecho.      </a:t>
                      </a:r>
                    </a:p>
                  </a:txBody>
                  <a:tcPr anchor="ctr"/>
                </a:tc>
                <a:extLst>
                  <a:ext uri="{0D108BD9-81ED-4DB2-BD59-A6C34878D82A}">
                    <a16:rowId xmlns:a16="http://schemas.microsoft.com/office/drawing/2014/main" val="2830544938"/>
                  </a:ext>
                </a:extLst>
              </a:tr>
            </a:tbl>
          </a:graphicData>
        </a:graphic>
      </p:graphicFrame>
    </p:spTree>
    <p:extLst>
      <p:ext uri="{BB962C8B-B14F-4D97-AF65-F5344CB8AC3E}">
        <p14:creationId xmlns:p14="http://schemas.microsoft.com/office/powerpoint/2010/main" val="108874299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8193</TotalTime>
  <Words>3376</Words>
  <Application>Microsoft Office PowerPoint</Application>
  <PresentationFormat>Panorámica</PresentationFormat>
  <Paragraphs>366</Paragraphs>
  <Slides>48</Slides>
  <Notes>7</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48</vt:i4>
      </vt:variant>
    </vt:vector>
  </HeadingPairs>
  <TitlesOfParts>
    <vt:vector size="56" baseType="lpstr">
      <vt:lpstr>Abadi</vt:lpstr>
      <vt:lpstr>Arial</vt:lpstr>
      <vt:lpstr>Calibri</vt:lpstr>
      <vt:lpstr>Calibri Light</vt:lpstr>
      <vt:lpstr>Poppins</vt:lpstr>
      <vt:lpstr>Roboto Bk</vt:lpstr>
      <vt:lpstr>Wingdings</vt:lpstr>
      <vt:lpstr>Tema de Office</vt:lpstr>
      <vt:lpstr>Medidas Cautelares en Arbitraje</vt:lpstr>
      <vt:lpstr>CONTENIDO</vt:lpstr>
      <vt:lpstr>¿QUE ES UNA MEDIDA CAUTELAR?</vt:lpstr>
      <vt:lpstr>QUE ES EL ARBITRAJE</vt:lpstr>
      <vt:lpstr>QUE ES LA MEDIDA CAUTELAR</vt:lpstr>
      <vt:lpstr>CARACTERISTICAS DE UNA MEDIDA CAUTELAR</vt:lpstr>
      <vt:lpstr>CARACTERISTICAS QUE DIFERENCIAN LA LEY DE ARBITRAJE Y EL C.P.C. - MEDIDA CAUTELAR</vt:lpstr>
      <vt:lpstr>CARACTERISTICAS DE UNA MEDIDA CAUTELAR</vt:lpstr>
      <vt:lpstr>PRESUPUESTOS DE UNA MEDIDA CAUTELAR</vt:lpstr>
      <vt:lpstr>¿CUALES SON LAS MEDIDAS CAUTELARES QUE PUEDEN OTORGARSE?</vt:lpstr>
      <vt:lpstr>Presentación de PowerPoint</vt:lpstr>
      <vt:lpstr>Presentación de PowerPoint</vt:lpstr>
      <vt:lpstr>Presentación de PowerPoint</vt:lpstr>
      <vt:lpstr>Presentación de PowerPoint</vt:lpstr>
      <vt:lpstr>Presentación de PowerPoint</vt:lpstr>
      <vt:lpstr>¿CUANDO PUEDEN OTORGARSE MEDIDAS CAUTELARES?</vt:lpstr>
      <vt:lpstr>ETAPAS DEL ARBITRAJE</vt:lpstr>
      <vt:lpstr>INICIO DE LA FUNCION ARBITRAL</vt:lpstr>
      <vt:lpstr>¿CUANDO PUEDE OTORGARSE UNA MEDIDA CAUTELAR?</vt:lpstr>
      <vt:lpstr>¿CUÁNDO PUEDE OTORGARSE UNA MEDIDA CAUTELAR?</vt:lpstr>
      <vt:lpstr>¿QUIENES PUEDEN CONCEDER MEDIDAS CAUTELARES?</vt:lpstr>
      <vt:lpstr>Presentación de PowerPoint</vt:lpstr>
      <vt:lpstr>¿QUIEN PUEDE OTORGAR UNA MEDIDA CAUTELAR?</vt:lpstr>
      <vt:lpstr>ARBITRO DE EMERGENCIA</vt:lpstr>
      <vt:lpstr>¿QUE ES EL ARBITRO DE EMERGENCIA?</vt:lpstr>
      <vt:lpstr>ANTECEDENTES</vt:lpstr>
      <vt:lpstr>¿ES VALIDO SU APLICACIÓN EN LAS CONTROVERSIAS CON PARTICIPACION DEL ESTADO?</vt:lpstr>
      <vt:lpstr>Presentación de PowerPoint</vt:lpstr>
      <vt:lpstr>Presentación de PowerPoint</vt:lpstr>
      <vt:lpstr>Presentación de PowerPoint</vt:lpstr>
      <vt:lpstr>VEAMOS ALGUNOS REGLAMENTOS QUE HAN INCORPORADO AL ARBITRO DE EMERGENCIA</vt:lpstr>
      <vt:lpstr>Presentación de PowerPoint</vt:lpstr>
      <vt:lpstr>Presentación de PowerPoint</vt:lpstr>
      <vt:lpstr>Presentación de PowerPoint</vt:lpstr>
      <vt:lpstr>Presentación de PowerPoint</vt:lpstr>
      <vt:lpstr>NORMA APLICABLE EN LA MEDIDA CAUTELAR Y PROCEDIMIENTO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Dirección de Aplicación Jurídico Procesal de la Procuraduría General del Estado  Área de Arbitraje   pnavarro@pge.gob.pe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Planeamiento Institucional</dc:title>
  <dc:creator>gg</dc:creator>
  <cp:lastModifiedBy>CFC 09</cp:lastModifiedBy>
  <cp:revision>224</cp:revision>
  <dcterms:created xsi:type="dcterms:W3CDTF">2021-09-24T16:56:48Z</dcterms:created>
  <dcterms:modified xsi:type="dcterms:W3CDTF">2023-04-25T22:24:36Z</dcterms:modified>
</cp:coreProperties>
</file>